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0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91" r:id="rId4"/>
    <p:sldId id="292" r:id="rId5"/>
    <p:sldId id="257" r:id="rId6"/>
    <p:sldId id="295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7" r:id="rId24"/>
    <p:sldId id="296" r:id="rId25"/>
    <p:sldId id="294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83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5747F-C2B6-48F4-B230-931F3251F60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777BA7A-CB4C-4047-A5C1-19C4370C7AE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Pattern Recognition - perceiving themes or patterns in seemingly random items, events, or phenomena</a:t>
          </a:r>
          <a:endParaRPr lang="en-US" sz="28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DBA40324-CF00-4C14-AB62-75C05DB6EAE5}" type="parTrans" cxnId="{991CB489-1893-438D-BC32-42AAD94F996C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494B452E-9B16-41EA-8512-F0037B9C3E0D}" type="sibTrans" cxnId="{991CB489-1893-438D-BC32-42AAD94F996C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FEF115FF-B10B-41A4-8F47-B3398F6597C8}">
      <dgm:prSet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Systems Thinking - perceiving multiple causal relationships in understanding phenomena or events</a:t>
          </a:r>
          <a:endParaRPr lang="en-US" sz="2800" dirty="0"/>
        </a:p>
      </dgm:t>
    </dgm:pt>
    <dgm:pt modelId="{2CCA11B9-FFB5-49AC-8237-1D5BEA6DB6FC}" type="parTrans" cxnId="{E47ACD4C-C223-42AD-BDAE-85B81F00C4DE}">
      <dgm:prSet/>
      <dgm:spPr/>
      <dgm:t>
        <a:bodyPr/>
        <a:lstStyle/>
        <a:p>
          <a:endParaRPr lang="en-US" sz="2800"/>
        </a:p>
      </dgm:t>
    </dgm:pt>
    <dgm:pt modelId="{4D08DF5F-49B2-4DF1-A028-B2829455F2E8}" type="sibTrans" cxnId="{E47ACD4C-C223-42AD-BDAE-85B81F00C4DE}">
      <dgm:prSet/>
      <dgm:spPr/>
      <dgm:t>
        <a:bodyPr/>
        <a:lstStyle/>
        <a:p>
          <a:endParaRPr lang="en-US" sz="2800"/>
        </a:p>
      </dgm:t>
    </dgm:pt>
    <dgm:pt modelId="{0D5D61AC-5259-40CD-8E60-C7A60C9E094C}" type="pres">
      <dgm:prSet presAssocID="{CE05747F-C2B6-48F4-B230-931F3251F6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CF390E-DCB6-48DF-8F5D-E3389DC29FAE}" type="pres">
      <dgm:prSet presAssocID="{FEF115FF-B10B-41A4-8F47-B3398F6597C8}" presName="parentText" presStyleLbl="node1" presStyleIdx="0" presStyleCnt="2" custLinFactY="-37284" custLinFactNeighborX="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78D84-94BE-4AD0-91A8-98B9873621EC}" type="pres">
      <dgm:prSet presAssocID="{4D08DF5F-49B2-4DF1-A028-B2829455F2E8}" presName="spacer" presStyleCnt="0"/>
      <dgm:spPr/>
    </dgm:pt>
    <dgm:pt modelId="{B50C41A9-C38A-49AF-9D1F-B968BE32A65A}" type="pres">
      <dgm:prSet presAssocID="{4777BA7A-CB4C-4047-A5C1-19C4370C7AE7}" presName="parentText" presStyleLbl="node1" presStyleIdx="1" presStyleCnt="2" custLinFactY="-202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CB489-1893-438D-BC32-42AAD94F996C}" srcId="{CE05747F-C2B6-48F4-B230-931F3251F608}" destId="{4777BA7A-CB4C-4047-A5C1-19C4370C7AE7}" srcOrd="1" destOrd="0" parTransId="{DBA40324-CF00-4C14-AB62-75C05DB6EAE5}" sibTransId="{494B452E-9B16-41EA-8512-F0037B9C3E0D}"/>
    <dgm:cxn modelId="{E47ACD4C-C223-42AD-BDAE-85B81F00C4DE}" srcId="{CE05747F-C2B6-48F4-B230-931F3251F608}" destId="{FEF115FF-B10B-41A4-8F47-B3398F6597C8}" srcOrd="0" destOrd="0" parTransId="{2CCA11B9-FFB5-49AC-8237-1D5BEA6DB6FC}" sibTransId="{4D08DF5F-49B2-4DF1-A028-B2829455F2E8}"/>
    <dgm:cxn modelId="{A56F1FCE-A10B-4E52-A974-570CD22F9936}" type="presOf" srcId="{FEF115FF-B10B-41A4-8F47-B3398F6597C8}" destId="{3ECF390E-DCB6-48DF-8F5D-E3389DC29FAE}" srcOrd="0" destOrd="0" presId="urn:microsoft.com/office/officeart/2005/8/layout/vList2"/>
    <dgm:cxn modelId="{655369B2-7669-43F6-A293-BFED780AF4F6}" type="presOf" srcId="{CE05747F-C2B6-48F4-B230-931F3251F608}" destId="{0D5D61AC-5259-40CD-8E60-C7A60C9E094C}" srcOrd="0" destOrd="0" presId="urn:microsoft.com/office/officeart/2005/8/layout/vList2"/>
    <dgm:cxn modelId="{38A958AA-23DA-410B-A802-0F56F89E73BF}" type="presOf" srcId="{4777BA7A-CB4C-4047-A5C1-19C4370C7AE7}" destId="{B50C41A9-C38A-49AF-9D1F-B968BE32A65A}" srcOrd="0" destOrd="0" presId="urn:microsoft.com/office/officeart/2005/8/layout/vList2"/>
    <dgm:cxn modelId="{49A08167-34CA-4157-B3E3-AB77B0D64D3B}" type="presParOf" srcId="{0D5D61AC-5259-40CD-8E60-C7A60C9E094C}" destId="{3ECF390E-DCB6-48DF-8F5D-E3389DC29FAE}" srcOrd="0" destOrd="0" presId="urn:microsoft.com/office/officeart/2005/8/layout/vList2"/>
    <dgm:cxn modelId="{4C9F2D87-E212-4E6C-AEFA-1276FCBDE7F8}" type="presParOf" srcId="{0D5D61AC-5259-40CD-8E60-C7A60C9E094C}" destId="{D2578D84-94BE-4AD0-91A8-98B9873621EC}" srcOrd="1" destOrd="0" presId="urn:microsoft.com/office/officeart/2005/8/layout/vList2"/>
    <dgm:cxn modelId="{3974ED24-35F1-49AE-A85B-D6EE3D035EDC}" type="presParOf" srcId="{0D5D61AC-5259-40CD-8E60-C7A60C9E094C}" destId="{B50C41A9-C38A-49AF-9D1F-B968BE32A6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F390E-DCB6-48DF-8F5D-E3389DC29FAE}">
      <dsp:nvSpPr>
        <dsp:cNvPr id="0" name=""/>
        <dsp:cNvSpPr/>
      </dsp:nvSpPr>
      <dsp:spPr>
        <a:xfrm>
          <a:off x="0" y="0"/>
          <a:ext cx="7638756" cy="15590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Systems Thinking - perceiving multiple causal relationships in understanding phenomena or events</a:t>
          </a:r>
          <a:endParaRPr lang="en-US" sz="2800" kern="1200" dirty="0"/>
        </a:p>
      </dsp:txBody>
      <dsp:txXfrm>
        <a:off x="76105" y="76105"/>
        <a:ext cx="7486546" cy="1406815"/>
      </dsp:txXfrm>
    </dsp:sp>
    <dsp:sp modelId="{B50C41A9-C38A-49AF-9D1F-B968BE32A65A}">
      <dsp:nvSpPr>
        <dsp:cNvPr id="0" name=""/>
        <dsp:cNvSpPr/>
      </dsp:nvSpPr>
      <dsp:spPr>
        <a:xfrm>
          <a:off x="0" y="1481938"/>
          <a:ext cx="7638756" cy="15590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Pattern Recognition - perceiving themes or patterns in seemingly random items, events, or phenomena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6105" y="1558043"/>
        <a:ext cx="7486546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BCC5D-790F-435F-9499-40A15EA82F94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B3D38-5A8A-49ED-AE83-434E19370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4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E654E7D-7534-4F34-B7A0-8F11DC80788E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8B5392F-D435-4F98-9E43-50974C09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Good advising through iPASS relies on high emotional intelligence and interpersonal skills that are difficult to teach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You end up hiring the right people for the role—benefits students, advisors, and the institution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Competency-based hiring practices—when well-designed—can lead to a more diverse team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Competencies can identify transferable skills for new hires and existing employees for when you have a new role to fill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clearly defined competency-based selection process can aid in recruiting, demonstrate fairness, encourage diversity and simplify the process of filling new openings. But creating or refining your selection process requires time and effort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focusing on behavior, competency-based selection can ensure that people of all ages and backgrounds receive consideration, regardless of the length of their formal experience or other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5392F-D435-4F98-9E43-50974C0957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1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>
                <a:solidFill>
                  <a:srgbClr val="363D3D"/>
                </a:solidFill>
              </a:rPr>
              <a:pPr/>
              <a:t>11</a:t>
            </a:fld>
            <a:endParaRPr lang="en-US">
              <a:solidFill>
                <a:srgbClr val="36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9608" y="1905000"/>
            <a:ext cx="77724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smtClean="0">
                <a:solidFill>
                  <a:srgbClr val="00539B"/>
                </a:solidFill>
                <a:latin typeface="ITC Avant Garde Std Bk" pitchFamily="34" charset="0"/>
              </a:rPr>
              <a:t>Click to edit Master title style</a:t>
            </a:r>
            <a:endParaRPr lang="en-US" sz="40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62400"/>
            <a:ext cx="6172200" cy="2126578"/>
          </a:xfrm>
          <a:prstGeom prst="rect">
            <a:avLst/>
          </a:prstGeom>
          <a:gradFill flip="none" rotWithShape="1">
            <a:gsLst>
              <a:gs pos="0">
                <a:srgbClr val="00539B">
                  <a:shade val="30000"/>
                  <a:satMod val="115000"/>
                </a:srgbClr>
              </a:gs>
              <a:gs pos="50000">
                <a:srgbClr val="00539B">
                  <a:shade val="67500"/>
                  <a:satMod val="115000"/>
                </a:srgbClr>
              </a:gs>
              <a:gs pos="100000">
                <a:srgbClr val="00539B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</p:txBody>
      </p:sp>
      <p:pic>
        <p:nvPicPr>
          <p:cNvPr id="9" name="Picture 8" descr="http://www.taoyoung.com/Images/img_compa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95600" cy="21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1973263" y="1145721"/>
            <a:ext cx="519747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32808" y="152400"/>
            <a:ext cx="2286000" cy="827314"/>
            <a:chOff x="466505" y="-179576"/>
            <a:chExt cx="2047117" cy="7049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505" y="-179576"/>
              <a:ext cx="705032" cy="7049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https://blog.opendns.com/wp-content/uploads/2012/05/Educause_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322" y="73176"/>
              <a:ext cx="1257300" cy="2813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623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162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26314" y="502920"/>
            <a:ext cx="5026914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28" name="Rectangle 27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</p:txBody>
        </p:sp>
        <p:pic>
          <p:nvPicPr>
            <p:cNvPr id="29" name="Picture 28" descr="http://www.taoyoung.com/Images/img_compass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" name="Straight Connector 29"/>
          <p:cNvCxnSpPr/>
          <p:nvPr/>
        </p:nvCxnSpPr>
        <p:spPr>
          <a:xfrm>
            <a:off x="1973263" y="6096000"/>
            <a:ext cx="5197475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3886200" y="6177281"/>
            <a:ext cx="1644016" cy="588645"/>
            <a:chOff x="466505" y="-179576"/>
            <a:chExt cx="2047117" cy="70499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505" y="-179576"/>
              <a:ext cx="705032" cy="7049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https://blog.opendns.com/wp-content/uploads/2012/05/Educause_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322" y="73176"/>
              <a:ext cx="1257300" cy="2813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827560"/>
            <a:ext cx="8381999" cy="73998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2114550"/>
            <a:ext cx="8381999" cy="3330575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ITC Avant Garde Std Bk Cn" panose="020B0406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Main text</a:t>
            </a:r>
          </a:p>
        </p:txBody>
      </p:sp>
    </p:spTree>
    <p:extLst>
      <p:ext uri="{BB962C8B-B14F-4D97-AF65-F5344CB8AC3E}">
        <p14:creationId xmlns:p14="http://schemas.microsoft.com/office/powerpoint/2010/main" val="368973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BBC7-1314-4633-B385-90D58FC16F74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E7B336-0289-4773-99A0-48D23D967D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0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162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9141620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286000"/>
            <a:ext cx="7200900" cy="1517904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63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9144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anchor="b">
            <a:normAutofit/>
          </a:bodyPr>
          <a:lstStyle>
            <a:lvl1pPr algn="ctr">
              <a:defRPr sz="405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BBC7-1314-4633-B385-90D58FC16F74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B336-0289-4773-99A0-48D23D967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914162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lumMod val="75000"/>
                  </a:prstClr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5/15/2017</a:t>
            </a:fld>
            <a:endParaRPr lang="en-US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>
                <a:solidFill>
                  <a:prstClr val="black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06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latin typeface="ITC Avant Garde Std Bk" panose="020B0502020202020204" pitchFamily="34" charset="0"/>
              </a:rPr>
              <a:t>Advisor Competencies</a:t>
            </a:r>
            <a:endParaRPr lang="en-US" dirty="0">
              <a:solidFill>
                <a:schemeClr val="accent4"/>
              </a:solidFill>
              <a:latin typeface="ITC Avant Garde Std B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46" y="1058266"/>
            <a:ext cx="8313575" cy="9250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The Scales &amp; Clusters of Emotional, Social and Cognitive Intelligence Competencies (Boyatzis, </a:t>
            </a:r>
            <a:r>
              <a:rPr lang="en-US" i="1" dirty="0" smtClean="0">
                <a:solidFill>
                  <a:schemeClr val="bg1"/>
                </a:solidFill>
              </a:rPr>
              <a:t>2011)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566161" y="2228849"/>
          <a:ext cx="5237271" cy="31490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45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5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5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4969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Cognitive Intelligence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Emotional Intelligence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Social Intelligence 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69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Systems Thinking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Self-Awareness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Awareness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969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Pattern Recognition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Self-Management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Relationship Management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19227" r="37530"/>
          <a:stretch/>
        </p:blipFill>
        <p:spPr>
          <a:xfrm>
            <a:off x="260445" y="2228849"/>
            <a:ext cx="3146356" cy="3198323"/>
          </a:xfrm>
        </p:spPr>
      </p:pic>
      <p:sp>
        <p:nvSpPr>
          <p:cNvPr id="6" name="TextBox 5"/>
          <p:cNvSpPr txBox="1"/>
          <p:nvPr/>
        </p:nvSpPr>
        <p:spPr>
          <a:xfrm>
            <a:off x="1392621" y="2698161"/>
            <a:ext cx="1056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Job Demand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7154" y="3966190"/>
            <a:ext cx="1185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Individual 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</a:rPr>
              <a:t>Competencies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855" y="4051024"/>
            <a:ext cx="11187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Organization </a:t>
            </a:r>
          </a:p>
          <a:p>
            <a:r>
              <a:rPr lang="en-US" sz="1350" dirty="0">
                <a:solidFill>
                  <a:prstClr val="black"/>
                </a:solidFill>
              </a:rPr>
              <a:t>Environment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8448" y="2421162"/>
            <a:ext cx="7053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Best Fit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9651" y="2974363"/>
            <a:ext cx="8066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Students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9083" y="4531512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Advisor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48" y="4531512"/>
            <a:ext cx="9121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14095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96816" y="1078912"/>
            <a:ext cx="7132320" cy="5264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Cognitive Intelligence Competencies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 descr="Vertical accent list showing 3 groups arranged one below the other with bullet points for task descriptions under each group"/>
          <p:cNvGraphicFramePr>
            <a:graphicFrameLocks noGrp="1"/>
          </p:cNvGraphicFramePr>
          <p:nvPr>
            <p:ph idx="1"/>
            <p:extLst/>
          </p:nvPr>
        </p:nvGraphicFramePr>
        <p:xfrm>
          <a:off x="896816" y="1605396"/>
          <a:ext cx="7638756" cy="378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68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28" y="2138083"/>
            <a:ext cx="7526625" cy="115980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" indent="0">
              <a:buNone/>
            </a:pPr>
            <a:r>
              <a:rPr lang="en-US" sz="2100" dirty="0">
                <a:solidFill>
                  <a:schemeClr val="bg1"/>
                </a:solidFill>
              </a:rPr>
              <a:t>Currently</a:t>
            </a:r>
            <a:r>
              <a:rPr lang="en-US" sz="2100" dirty="0">
                <a:solidFill>
                  <a:schemeClr val="bg1"/>
                </a:solidFill>
              </a:rPr>
              <a:t>, emotional and social intelligence competencies account for a significant and relevant amount of the variance in predicting and understanding performance (</a:t>
            </a:r>
            <a:r>
              <a:rPr lang="en-US" sz="2100" dirty="0" err="1">
                <a:solidFill>
                  <a:schemeClr val="bg1"/>
                </a:solidFill>
              </a:rPr>
              <a:t>Boyatzis</a:t>
            </a:r>
            <a:r>
              <a:rPr lang="en-US" sz="2100" dirty="0">
                <a:solidFill>
                  <a:schemeClr val="bg1"/>
                </a:solidFill>
              </a:rPr>
              <a:t>, 2008).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608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6"/>
          <a:stretch/>
        </p:blipFill>
        <p:spPr>
          <a:xfrm>
            <a:off x="616181" y="1311088"/>
            <a:ext cx="7949838" cy="4115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478" y="5564332"/>
            <a:ext cx="87655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white"/>
                </a:solidFill>
              </a:rPr>
              <a:t>Primal Leadership: Realizing the Power of Emotional Intelligence (Daniel Goleman, Richard Boyatzis,&amp; Annie McKee, 2002)</a:t>
            </a:r>
          </a:p>
        </p:txBody>
      </p:sp>
    </p:spTree>
    <p:extLst>
      <p:ext uri="{BB962C8B-B14F-4D97-AF65-F5344CB8AC3E}">
        <p14:creationId xmlns:p14="http://schemas.microsoft.com/office/powerpoint/2010/main" val="4426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0"/>
          <a:stretch/>
        </p:blipFill>
        <p:spPr>
          <a:xfrm>
            <a:off x="0" y="857251"/>
            <a:ext cx="5299363" cy="494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9363" y="857251"/>
            <a:ext cx="3900910" cy="3603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857251"/>
            <a:ext cx="314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ADVISOR COMPETENCY MODEL</a:t>
            </a:r>
          </a:p>
        </p:txBody>
      </p:sp>
    </p:spTree>
    <p:extLst>
      <p:ext uri="{BB962C8B-B14F-4D97-AF65-F5344CB8AC3E}">
        <p14:creationId xmlns:p14="http://schemas.microsoft.com/office/powerpoint/2010/main" val="27755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6531" y="1331259"/>
            <a:ext cx="8166567" cy="4195367"/>
            <a:chOff x="514350" y="583906"/>
            <a:chExt cx="11029950" cy="5736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" y="583906"/>
              <a:ext cx="11029950" cy="5736057"/>
            </a:xfrm>
            <a:prstGeom prst="rect">
              <a:avLst/>
            </a:prstGeom>
            <a:ln w="6350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 rot="18839003">
              <a:off x="859413" y="4382206"/>
              <a:ext cx="2585282" cy="40529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244" y="1298362"/>
            <a:ext cx="7132320" cy="8040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Hiring Practices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1520" y="2223430"/>
            <a:ext cx="3429000" cy="57494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Job Announcement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0520" y="2223430"/>
            <a:ext cx="4097319" cy="57494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Assessment tools for interviewing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4288" y="2733116"/>
            <a:ext cx="5089712" cy="29146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Critical Incident Interviewing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Behavioral </a:t>
            </a:r>
            <a:r>
              <a:rPr lang="en-US" sz="1800" dirty="0">
                <a:solidFill>
                  <a:schemeClr val="bg1"/>
                </a:solidFill>
              </a:rPr>
              <a:t>Event </a:t>
            </a:r>
            <a:r>
              <a:rPr lang="en-US" sz="1800" dirty="0">
                <a:solidFill>
                  <a:schemeClr val="bg1"/>
                </a:solidFill>
              </a:rPr>
              <a:t>Interviewing</a:t>
            </a:r>
          </a:p>
          <a:p>
            <a:pPr marL="469106" indent="-257175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chemeClr val="bg1"/>
                </a:solidFill>
              </a:rPr>
              <a:t>purpose of </a:t>
            </a:r>
            <a:r>
              <a:rPr lang="en-US" sz="1800" dirty="0">
                <a:solidFill>
                  <a:schemeClr val="bg1"/>
                </a:solidFill>
              </a:rPr>
              <a:t>BEI </a:t>
            </a:r>
            <a:r>
              <a:rPr lang="en-US" sz="1800" dirty="0">
                <a:solidFill>
                  <a:schemeClr val="bg1"/>
                </a:solidFill>
              </a:rPr>
              <a:t>is to assess the </a:t>
            </a:r>
            <a:r>
              <a:rPr lang="en-US" sz="1800" dirty="0">
                <a:solidFill>
                  <a:schemeClr val="bg1"/>
                </a:solidFill>
              </a:rPr>
              <a:t>competencies and best fit</a:t>
            </a:r>
          </a:p>
          <a:p>
            <a:pPr marL="469106" indent="-257175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The best predictor </a:t>
            </a:r>
            <a:r>
              <a:rPr lang="en-US" sz="1800" dirty="0">
                <a:solidFill>
                  <a:schemeClr val="bg1"/>
                </a:solidFill>
              </a:rPr>
              <a:t>of how </a:t>
            </a:r>
            <a:r>
              <a:rPr lang="en-US" sz="1800" dirty="0">
                <a:solidFill>
                  <a:schemeClr val="bg1"/>
                </a:solidFill>
              </a:rPr>
              <a:t>people will </a:t>
            </a:r>
            <a:r>
              <a:rPr lang="en-US" sz="1800" dirty="0">
                <a:solidFill>
                  <a:schemeClr val="bg1"/>
                </a:solidFill>
              </a:rPr>
              <a:t>behave in the future is how </a:t>
            </a:r>
            <a:r>
              <a:rPr lang="en-US" sz="1800" dirty="0">
                <a:solidFill>
                  <a:schemeClr val="bg1"/>
                </a:solidFill>
              </a:rPr>
              <a:t>they behaved </a:t>
            </a:r>
            <a:r>
              <a:rPr lang="en-US" sz="1800" dirty="0">
                <a:solidFill>
                  <a:schemeClr val="bg1"/>
                </a:solidFill>
              </a:rPr>
              <a:t>in the past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20271" y="2733115"/>
            <a:ext cx="3234018" cy="27936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Minimum qualifications</a:t>
            </a:r>
          </a:p>
          <a:p>
            <a:pPr marL="204788" indent="7144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 Education</a:t>
            </a:r>
          </a:p>
          <a:p>
            <a:pPr marL="204788" indent="7144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 Experience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Preferred qualifications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Hiring pool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9042"/>
            <a:ext cx="9144000" cy="46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2818"/>
            <a:ext cx="9144000" cy="72876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0" y="1106632"/>
            <a:ext cx="7894341" cy="39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212"/>
            <a:ext cx="5430718" cy="4732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0718" y="1587124"/>
            <a:ext cx="371328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dirty="0">
                <a:solidFill>
                  <a:srgbClr val="3494BA"/>
                </a:solidFill>
              </a:rPr>
              <a:t>HOW TO </a:t>
            </a:r>
          </a:p>
          <a:p>
            <a:pPr algn="ctr"/>
            <a:r>
              <a:rPr lang="en-US" sz="4050" dirty="0">
                <a:solidFill>
                  <a:srgbClr val="3494BA"/>
                </a:solidFill>
              </a:rPr>
              <a:t>RATE THE BEHAVIORAL EVENT INTERVIEW</a:t>
            </a:r>
          </a:p>
        </p:txBody>
      </p:sp>
    </p:spTree>
    <p:extLst>
      <p:ext uri="{BB962C8B-B14F-4D97-AF65-F5344CB8AC3E}">
        <p14:creationId xmlns:p14="http://schemas.microsoft.com/office/powerpoint/2010/main" val="1111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518797" cy="505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accent6"/>
                </a:solidFill>
              </a:rPr>
              <a:t>S</a:t>
            </a:r>
            <a:r>
              <a:rPr lang="en-US" sz="2800" dirty="0">
                <a:solidFill>
                  <a:schemeClr val="accent6"/>
                </a:solidFill>
              </a:rPr>
              <a:t>ustained </a:t>
            </a:r>
          </a:p>
          <a:p>
            <a:pPr marL="259556" lvl="1">
              <a:spcAft>
                <a:spcPts val="900"/>
              </a:spcAft>
            </a:pPr>
            <a:r>
              <a:rPr lang="en-US" sz="2000" dirty="0">
                <a:solidFill>
                  <a:srgbClr val="455560"/>
                </a:solidFill>
              </a:rPr>
              <a:t>Ongoing support rather than an “inoculation” approach.</a:t>
            </a:r>
          </a:p>
          <a:p>
            <a:r>
              <a:rPr lang="en-US" sz="2800" u="sng" dirty="0">
                <a:solidFill>
                  <a:srgbClr val="F6A01A"/>
                </a:solidFill>
              </a:rPr>
              <a:t>S</a:t>
            </a:r>
            <a:r>
              <a:rPr lang="en-US" sz="2800" dirty="0">
                <a:solidFill>
                  <a:srgbClr val="F6A01A"/>
                </a:solidFill>
              </a:rPr>
              <a:t>trategic</a:t>
            </a:r>
          </a:p>
          <a:p>
            <a:pPr marL="259556" lvl="1">
              <a:spcAft>
                <a:spcPts val="900"/>
              </a:spcAft>
            </a:pPr>
            <a:r>
              <a:rPr lang="en-US" sz="2000" dirty="0">
                <a:solidFill>
                  <a:srgbClr val="455560"/>
                </a:solidFill>
              </a:rPr>
              <a:t>Differentiated services to maximize capacity.</a:t>
            </a:r>
          </a:p>
          <a:p>
            <a:r>
              <a:rPr lang="en-US" sz="2800" u="sng" dirty="0">
                <a:solidFill>
                  <a:srgbClr val="49A942"/>
                </a:solidFill>
              </a:rPr>
              <a:t>I</a:t>
            </a:r>
            <a:r>
              <a:rPr lang="en-US" sz="2800" dirty="0">
                <a:solidFill>
                  <a:srgbClr val="49A942"/>
                </a:solidFill>
              </a:rPr>
              <a:t>ntegrated</a:t>
            </a:r>
          </a:p>
          <a:p>
            <a:pPr marL="259556" lvl="1">
              <a:spcAft>
                <a:spcPts val="900"/>
              </a:spcAft>
            </a:pPr>
            <a:r>
              <a:rPr lang="en-US" sz="2000" dirty="0">
                <a:solidFill>
                  <a:srgbClr val="455560"/>
                </a:solidFill>
              </a:rPr>
              <a:t>Services are an integral part of all students’ experiences, and are not viewed as stand-alone interventions.</a:t>
            </a:r>
          </a:p>
          <a:p>
            <a:r>
              <a:rPr lang="en-US" sz="2800" u="sng" dirty="0">
                <a:solidFill>
                  <a:srgbClr val="78278B"/>
                </a:solidFill>
              </a:rPr>
              <a:t>P</a:t>
            </a:r>
            <a:r>
              <a:rPr lang="en-US" sz="2800" dirty="0">
                <a:solidFill>
                  <a:srgbClr val="78278B"/>
                </a:solidFill>
              </a:rPr>
              <a:t>roactive</a:t>
            </a:r>
          </a:p>
          <a:p>
            <a:pPr marL="259556" lvl="1"/>
            <a:r>
              <a:rPr lang="en-US" sz="2000" dirty="0">
                <a:solidFill>
                  <a:srgbClr val="455560"/>
                </a:solidFill>
              </a:rPr>
              <a:t>Services are designed to provide students information and services before they request them.</a:t>
            </a:r>
          </a:p>
          <a:p>
            <a:r>
              <a:rPr lang="en-US" sz="2800" u="sng" dirty="0">
                <a:solidFill>
                  <a:srgbClr val="008E7F"/>
                </a:solidFill>
              </a:rPr>
              <a:t>P</a:t>
            </a:r>
            <a:r>
              <a:rPr lang="en-US" sz="2800" dirty="0">
                <a:solidFill>
                  <a:srgbClr val="008E7F"/>
                </a:solidFill>
              </a:rPr>
              <a:t>ersonalized</a:t>
            </a:r>
          </a:p>
          <a:p>
            <a:pPr marL="259556" lvl="1"/>
            <a:r>
              <a:rPr lang="en-US" sz="2000" dirty="0">
                <a:solidFill>
                  <a:srgbClr val="455560"/>
                </a:solidFill>
              </a:rPr>
              <a:t>Students receive the support they need when they need it, from an individual who knows them well</a:t>
            </a:r>
            <a:r>
              <a:rPr lang="en-US" sz="2000" dirty="0" smtClean="0">
                <a:solidFill>
                  <a:srgbClr val="455560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1" y="6172200"/>
            <a:ext cx="3962400" cy="4004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Bef>
                <a:spcPts val="3000"/>
              </a:spcBef>
            </a:pPr>
            <a:r>
              <a:rPr lang="en-US" sz="1000" dirty="0">
                <a:solidFill>
                  <a:schemeClr val="bg1"/>
                </a:solidFill>
              </a:rPr>
              <a:t>Karp, M.M., &amp; Stacey, G.W. (2013).  What we know about nonacademic student supports.  Research Overview.  New York, NY:  Community College Research Center, Teachers College, Columbia University.</a:t>
            </a:r>
          </a:p>
        </p:txBody>
      </p:sp>
    </p:spTree>
    <p:extLst>
      <p:ext uri="{BB962C8B-B14F-4D97-AF65-F5344CB8AC3E}">
        <p14:creationId xmlns:p14="http://schemas.microsoft.com/office/powerpoint/2010/main" val="341970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11840" r="1368" b="3437"/>
          <a:stretch/>
        </p:blipFill>
        <p:spPr>
          <a:xfrm>
            <a:off x="1" y="888739"/>
            <a:ext cx="7712612" cy="5112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7496" y="966822"/>
            <a:ext cx="830997" cy="495584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2100" b="1" dirty="0">
                <a:solidFill>
                  <a:prstClr val="white"/>
                </a:solidFill>
              </a:rPr>
              <a:t>ADVISOR COMPETENCY MATRIX: </a:t>
            </a:r>
          </a:p>
          <a:p>
            <a:pPr algn="ctr"/>
            <a:r>
              <a:rPr lang="en-US" sz="2100" b="1" dirty="0">
                <a:solidFill>
                  <a:prstClr val="white"/>
                </a:solidFill>
              </a:rPr>
              <a:t>A TOOL FOR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6430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1698"/>
            <a:ext cx="6797488" cy="4686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6" y="1061698"/>
            <a:ext cx="3455894" cy="4767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88" y="3553385"/>
            <a:ext cx="1307726" cy="13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143000"/>
            <a:ext cx="8229600" cy="73998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Q &amp; A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8" y="2133600"/>
            <a:ext cx="2371725" cy="37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27560"/>
            <a:ext cx="8381999" cy="1001240"/>
          </a:xfrm>
        </p:spPr>
        <p:txBody>
          <a:bodyPr>
            <a:normAutofit/>
          </a:bodyPr>
          <a:lstStyle/>
          <a:p>
            <a:r>
              <a:rPr lang="en-US" dirty="0" smtClean="0"/>
              <a:t>Essentials of Developing your own Competency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828800"/>
            <a:ext cx="8381999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Make sure advisors are involved in the development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Communicate regularly and honestly about the process and the impact on individuals’ daily work and career prospects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Ensure competencies are relevant for your future advising vision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Keep the number of competencies manageable and realistic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Explain the impact of the new model on hiring, career progression, and professional development thoroughly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Don’t forget the student voice!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2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567544"/>
            <a:ext cx="8381999" cy="4452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What defines the ideal advisor in your new model?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Consider ways to bring the student voice into these discussions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How do you prioritize leadership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functional,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and foundational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competencies?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+mn-lt"/>
              </a:rPr>
              <a:t>What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competencies or skills do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advisors need upon hire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?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What competencies or skills are most important to train </a:t>
            </a:r>
            <a:r>
              <a:rPr lang="en-US" i="1" u="sng" dirty="0" smtClean="0">
                <a:solidFill>
                  <a:schemeClr val="bg1"/>
                </a:solidFill>
                <a:latin typeface="+mn-lt"/>
              </a:rPr>
              <a:t>new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advisors on?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What progression of professional development opportunities will help all advisors move closer to that ideal advisor model?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What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competencies do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advisors require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to move to the next level?</a:t>
            </a:r>
          </a:p>
        </p:txBody>
      </p:sp>
    </p:spTree>
    <p:extLst>
      <p:ext uri="{BB962C8B-B14F-4D97-AF65-F5344CB8AC3E}">
        <p14:creationId xmlns:p14="http://schemas.microsoft.com/office/powerpoint/2010/main" val="179109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96210" y="1905000"/>
            <a:ext cx="813819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Clr>
                <a:srgbClr val="00539B"/>
              </a:buClr>
              <a:buSzPct val="80000"/>
              <a:buNone/>
            </a:pPr>
            <a:r>
              <a:rPr lang="en-US" sz="2400" dirty="0" smtClean="0">
                <a:solidFill>
                  <a:srgbClr val="6F6F6F"/>
                </a:solidFill>
              </a:rPr>
              <a:t>iPASS enables advisors to </a:t>
            </a:r>
            <a:r>
              <a:rPr lang="en-US" sz="2400" dirty="0">
                <a:solidFill>
                  <a:srgbClr val="6F6F6F"/>
                </a:solidFill>
              </a:rPr>
              <a:t>engage in </a:t>
            </a:r>
            <a:r>
              <a:rPr lang="en-US" sz="2400" dirty="0" err="1" smtClean="0">
                <a:solidFill>
                  <a:srgbClr val="6F6F6F"/>
                </a:solidFill>
              </a:rPr>
              <a:t>advisor:student</a:t>
            </a:r>
            <a:r>
              <a:rPr lang="en-US" sz="2400" dirty="0" smtClean="0">
                <a:solidFill>
                  <a:srgbClr val="6F6F6F"/>
                </a:solidFill>
              </a:rPr>
              <a:t> relationships </a:t>
            </a:r>
            <a:r>
              <a:rPr lang="en-US" sz="2400" dirty="0" smtClean="0">
                <a:solidFill>
                  <a:srgbClr val="6F6F6F"/>
                </a:solidFill>
              </a:rPr>
              <a:t>that: </a:t>
            </a:r>
            <a:endParaRPr lang="en-US" sz="2400" dirty="0">
              <a:solidFill>
                <a:srgbClr val="6F6F6F"/>
              </a:solidFill>
            </a:endParaRPr>
          </a:p>
          <a:p>
            <a:pPr lvl="1">
              <a:spcAft>
                <a:spcPts val="1200"/>
              </a:spcAft>
              <a:buClr>
                <a:schemeClr val="accent1"/>
              </a:buClr>
              <a:buSzPct val="100000"/>
              <a:buFont typeface="+mj-lt"/>
              <a:buAutoNum type="alphaLcParenR"/>
            </a:pPr>
            <a:r>
              <a:rPr lang="en-US" dirty="0" smtClean="0">
                <a:solidFill>
                  <a:srgbClr val="6F6F6F"/>
                </a:solidFill>
              </a:rPr>
              <a:t> Approach </a:t>
            </a:r>
            <a:r>
              <a:rPr lang="en-US" dirty="0" smtClean="0">
                <a:solidFill>
                  <a:srgbClr val="6F6F6F"/>
                </a:solidFill>
              </a:rPr>
              <a:t>advising as </a:t>
            </a:r>
            <a:r>
              <a:rPr lang="en-US" dirty="0">
                <a:solidFill>
                  <a:srgbClr val="6F6F6F"/>
                </a:solidFill>
              </a:rPr>
              <a:t>a teaching </a:t>
            </a:r>
            <a:r>
              <a:rPr lang="en-US" dirty="0" smtClean="0">
                <a:solidFill>
                  <a:srgbClr val="6F6F6F"/>
                </a:solidFill>
              </a:rPr>
              <a:t>function. </a:t>
            </a:r>
            <a:endParaRPr lang="en-US" dirty="0">
              <a:solidFill>
                <a:srgbClr val="6F6F6F"/>
              </a:solidFill>
            </a:endParaRPr>
          </a:p>
          <a:p>
            <a:pPr lvl="1">
              <a:spcAft>
                <a:spcPts val="1200"/>
              </a:spcAft>
              <a:buClr>
                <a:schemeClr val="accent1"/>
              </a:buClr>
              <a:buSzPct val="100000"/>
              <a:buFont typeface="+mj-lt"/>
              <a:buAutoNum type="alphaLcParenR"/>
            </a:pPr>
            <a:r>
              <a:rPr lang="en-US" dirty="0" smtClean="0">
                <a:solidFill>
                  <a:srgbClr val="6F6F6F"/>
                </a:solidFill>
              </a:rPr>
              <a:t> Impacts students </a:t>
            </a:r>
            <a:r>
              <a:rPr lang="en-US" dirty="0">
                <a:solidFill>
                  <a:srgbClr val="6F6F6F"/>
                </a:solidFill>
              </a:rPr>
              <a:t>on a regular </a:t>
            </a:r>
            <a:r>
              <a:rPr lang="en-US" dirty="0" smtClean="0">
                <a:solidFill>
                  <a:srgbClr val="6F6F6F"/>
                </a:solidFill>
              </a:rPr>
              <a:t>basis</a:t>
            </a:r>
            <a:r>
              <a:rPr lang="en-US" dirty="0">
                <a:solidFill>
                  <a:srgbClr val="6F6F6F"/>
                </a:solidFill>
              </a:rPr>
              <a:t>.</a:t>
            </a:r>
          </a:p>
          <a:p>
            <a:pPr lvl="1">
              <a:spcAft>
                <a:spcPts val="1200"/>
              </a:spcAft>
              <a:buClr>
                <a:schemeClr val="accent1"/>
              </a:buClr>
              <a:buSzPct val="100000"/>
              <a:buFont typeface="+mj-lt"/>
              <a:buAutoNum type="alphaLcParenR"/>
            </a:pPr>
            <a:r>
              <a:rPr lang="en-US" dirty="0" smtClean="0">
                <a:solidFill>
                  <a:srgbClr val="6F6F6F"/>
                </a:solidFill>
              </a:rPr>
              <a:t> Connect </a:t>
            </a:r>
            <a:r>
              <a:rPr lang="en-US" dirty="0">
                <a:solidFill>
                  <a:srgbClr val="6F6F6F"/>
                </a:solidFill>
              </a:rPr>
              <a:t>them to the information and services they need when they need them, in order to keep students on track to graduation.</a:t>
            </a:r>
          </a:p>
          <a:p>
            <a:pPr marL="0" indent="0">
              <a:spcAft>
                <a:spcPts val="450"/>
              </a:spcAft>
              <a:buClr>
                <a:srgbClr val="00539B"/>
              </a:buClr>
              <a:buSzPct val="80000"/>
              <a:buNone/>
            </a:pPr>
            <a:endParaRPr lang="en-US" sz="2400" dirty="0">
              <a:solidFill>
                <a:srgbClr val="6F6F6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827560"/>
            <a:ext cx="8381999" cy="739984"/>
          </a:xfrm>
        </p:spPr>
        <p:txBody>
          <a:bodyPr>
            <a:normAutofit/>
          </a:bodyPr>
          <a:lstStyle/>
          <a:p>
            <a:r>
              <a:rPr lang="en-US" sz="2800" dirty="0"/>
              <a:t>Impact on the Student Experience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0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Use Competencies for iPASS Advising?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828800"/>
            <a:ext cx="8381999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Identify people with the necessary emotional intelligence and interpersonal skills to be a good advisor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Increase student satisfaction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Reduce advisor turnover or burnout and increase job satisfaction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Create clear promotion pathways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Competency-based hiring practices—when well-designed—can lead to a more diverse team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Identify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transferable skills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among your advisors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6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381999" cy="422592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 smtClean="0">
                <a:solidFill>
                  <a:schemeClr val="accent3"/>
                </a:solidFill>
                <a:latin typeface="ITC Avant Garde Std Bk" panose="020B0502020202020204" pitchFamily="34" charset="0"/>
              </a:rPr>
              <a:t>As you listen, keep your iPASS advising redesign vision in mind and consider how individual advisors contribute to achieving this vision.</a:t>
            </a:r>
          </a:p>
        </p:txBody>
      </p:sp>
    </p:spTree>
    <p:extLst>
      <p:ext uri="{BB962C8B-B14F-4D97-AF65-F5344CB8AC3E}">
        <p14:creationId xmlns:p14="http://schemas.microsoft.com/office/powerpoint/2010/main" val="242279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Advisor Competencies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826764"/>
            <a:ext cx="7479926" cy="68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 competency-based approach to create a talented work-force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9108" y="1411941"/>
            <a:ext cx="7726121" cy="720897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Dr. Shellie Keller, Associate Vice President, Academic Success</a:t>
            </a:r>
            <a:br>
              <a:rPr lang="en-US" sz="2100" dirty="0">
                <a:solidFill>
                  <a:schemeClr val="bg1"/>
                </a:solidFill>
              </a:rPr>
            </a:br>
            <a:r>
              <a:rPr lang="en-US" sz="2100" dirty="0">
                <a:solidFill>
                  <a:schemeClr val="bg1"/>
                </a:solidFill>
              </a:rPr>
              <a:t>College of Southern Nevada 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88" y="2359959"/>
            <a:ext cx="3026360" cy="301690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9160" y="2283714"/>
            <a:ext cx="3459929" cy="3092958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sz="1575" dirty="0">
                <a:solidFill>
                  <a:schemeClr val="bg1"/>
                </a:solidFill>
              </a:rPr>
              <a:t>Dr. Keller is a </a:t>
            </a:r>
            <a:r>
              <a:rPr lang="en-US" sz="1575" dirty="0">
                <a:solidFill>
                  <a:schemeClr val="bg1"/>
                </a:solidFill>
              </a:rPr>
              <a:t>passionate and driven student success advocate and leader. </a:t>
            </a:r>
            <a:r>
              <a:rPr lang="en-US" sz="1575" dirty="0">
                <a:solidFill>
                  <a:schemeClr val="bg1"/>
                </a:solidFill>
              </a:rPr>
              <a:t> Her responsibilities at the College of Southern Nevada include faculty advising, learning support services, and student success research and initiatives. Dr. Keller’s research interests include advisor </a:t>
            </a:r>
            <a:r>
              <a:rPr lang="en-US" sz="1575" dirty="0">
                <a:solidFill>
                  <a:schemeClr val="bg1"/>
                </a:solidFill>
              </a:rPr>
              <a:t>c</a:t>
            </a:r>
            <a:r>
              <a:rPr lang="en-US" sz="1575" dirty="0">
                <a:solidFill>
                  <a:schemeClr val="bg1"/>
                </a:solidFill>
              </a:rPr>
              <a:t>ompetencies</a:t>
            </a:r>
            <a:r>
              <a:rPr lang="en-US" sz="1575" dirty="0">
                <a:solidFill>
                  <a:schemeClr val="bg1"/>
                </a:solidFill>
              </a:rPr>
              <a:t>, </a:t>
            </a:r>
            <a:r>
              <a:rPr lang="en-US" sz="1575" dirty="0">
                <a:solidFill>
                  <a:schemeClr val="bg1"/>
                </a:solidFill>
              </a:rPr>
              <a:t>advising </a:t>
            </a:r>
            <a:r>
              <a:rPr lang="en-US" sz="1575" dirty="0">
                <a:solidFill>
                  <a:schemeClr val="bg1"/>
                </a:solidFill>
              </a:rPr>
              <a:t>and </a:t>
            </a:r>
            <a:r>
              <a:rPr lang="en-US" sz="1575" dirty="0">
                <a:solidFill>
                  <a:schemeClr val="bg1"/>
                </a:solidFill>
              </a:rPr>
              <a:t>mentoring</a:t>
            </a:r>
            <a:r>
              <a:rPr lang="en-US" sz="1575" dirty="0">
                <a:solidFill>
                  <a:schemeClr val="bg1"/>
                </a:solidFill>
              </a:rPr>
              <a:t>, </a:t>
            </a:r>
            <a:r>
              <a:rPr lang="en-US" sz="1575" dirty="0">
                <a:solidFill>
                  <a:schemeClr val="bg1"/>
                </a:solidFill>
              </a:rPr>
              <a:t>student </a:t>
            </a:r>
            <a:r>
              <a:rPr lang="en-US" sz="1575" dirty="0">
                <a:solidFill>
                  <a:schemeClr val="bg1"/>
                </a:solidFill>
              </a:rPr>
              <a:t>e</a:t>
            </a:r>
            <a:r>
              <a:rPr lang="en-US" sz="1575" dirty="0">
                <a:solidFill>
                  <a:schemeClr val="bg1"/>
                </a:solidFill>
              </a:rPr>
              <a:t>ngagement</a:t>
            </a:r>
            <a:r>
              <a:rPr lang="en-US" sz="1575" dirty="0">
                <a:solidFill>
                  <a:schemeClr val="bg1"/>
                </a:solidFill>
              </a:rPr>
              <a:t>, </a:t>
            </a:r>
            <a:r>
              <a:rPr lang="en-US" sz="1575" dirty="0">
                <a:solidFill>
                  <a:schemeClr val="bg1"/>
                </a:solidFill>
              </a:rPr>
              <a:t>emotional and social Intelligences, and self-regulated learning. Her work as an advisor for 7-years motivated her dissertation research on advisor competencies. </a:t>
            </a:r>
            <a:endParaRPr lang="en-US" sz="157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5840" y="1207770"/>
            <a:ext cx="7677599" cy="925068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Advisor Competencies: A Competency-Based Approach to Create a Talented Workforce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05840" y="2313970"/>
            <a:ext cx="7132320" cy="3095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a typeface="Calibri" panose="020F0502020204030204" pitchFamily="34" charset="0"/>
              </a:rPr>
              <a:t> Competencies &amp; Best Fit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a typeface="Calibri" panose="020F0502020204030204" pitchFamily="34" charset="0"/>
              </a:rPr>
              <a:t>Advisor Competency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a typeface="Calibri" panose="020F0502020204030204" pitchFamily="34" charset="0"/>
              </a:rPr>
              <a:t> Hiring Practices</a:t>
            </a:r>
          </a:p>
          <a:p>
            <a:pPr marL="204788" indent="138113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a typeface="Calibri" panose="020F0502020204030204" pitchFamily="34" charset="0"/>
              </a:rPr>
              <a:t>Job Announcements</a:t>
            </a:r>
          </a:p>
          <a:p>
            <a:pPr marL="204788" indent="138113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a typeface="Calibri" panose="020F0502020204030204" pitchFamily="34" charset="0"/>
              </a:rPr>
              <a:t>Assessment Tools for Interviewing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  <a:ea typeface="Calibri" panose="020F0502020204030204" pitchFamily="34" charset="0"/>
              </a:rPr>
              <a:t> Advisor Competency Matrix: A Tool for Professional Development</a:t>
            </a:r>
          </a:p>
          <a:p>
            <a:endParaRPr lang="en-US" sz="1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283715"/>
            <a:ext cx="7132320" cy="122596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Competency is a </a:t>
            </a:r>
            <a:r>
              <a:rPr lang="en-US" sz="2400" dirty="0">
                <a:solidFill>
                  <a:schemeClr val="bg1"/>
                </a:solidFill>
              </a:rPr>
              <a:t>capability or ability that leads to or causes </a:t>
            </a:r>
            <a:r>
              <a:rPr lang="en-US" sz="2400" dirty="0">
                <a:solidFill>
                  <a:schemeClr val="bg1"/>
                </a:solidFill>
              </a:rPr>
              <a:t>effective performance </a:t>
            </a:r>
            <a:r>
              <a:rPr lang="en-US" sz="2400" dirty="0">
                <a:solidFill>
                  <a:schemeClr val="bg1"/>
                </a:solidFill>
              </a:rPr>
              <a:t>(McClelland, 1973, 1985; </a:t>
            </a:r>
            <a:r>
              <a:rPr lang="en-US" sz="2400" dirty="0" err="1">
                <a:solidFill>
                  <a:schemeClr val="bg1"/>
                </a:solidFill>
              </a:rPr>
              <a:t>Boyatzis</a:t>
            </a:r>
            <a:r>
              <a:rPr lang="en-US" sz="2400" dirty="0">
                <a:solidFill>
                  <a:schemeClr val="bg1"/>
                </a:solidFill>
              </a:rPr>
              <a:t>, 1982, 2008).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ASS Powerpoint Template">
  <a:themeElements>
    <a:clrScheme name="Achieving the Dream">
      <a:dk1>
        <a:srgbClr val="008E7F"/>
      </a:dk1>
      <a:lt1>
        <a:srgbClr val="455560"/>
      </a:lt1>
      <a:dk2>
        <a:srgbClr val="F8F8F8"/>
      </a:dk2>
      <a:lt2>
        <a:srgbClr val="F8F8F8"/>
      </a:lt2>
      <a:accent1>
        <a:srgbClr val="008E7F"/>
      </a:accent1>
      <a:accent2>
        <a:srgbClr val="78278B"/>
      </a:accent2>
      <a:accent3>
        <a:srgbClr val="F6A01A"/>
      </a:accent3>
      <a:accent4>
        <a:srgbClr val="00539B"/>
      </a:accent4>
      <a:accent5>
        <a:srgbClr val="F1CB00"/>
      </a:accent5>
      <a:accent6>
        <a:srgbClr val="E31B23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 Design Teal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B406ACAC-00B1-42BF-BB2F-E3D15ABECF6C}" vid="{0B02E048-6427-466F-87B7-97BF0689D5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iPASS Powerpoint Template</Template>
  <TotalTime>3989</TotalTime>
  <Words>889</Words>
  <Application>Microsoft Office PowerPoint</Application>
  <PresentationFormat>On-screen Show (4:3)</PresentationFormat>
  <Paragraphs>106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ITC Avant Garde Std Bk</vt:lpstr>
      <vt:lpstr>ITC Avant Garde Std Bk Cn</vt:lpstr>
      <vt:lpstr>ITC Garamond Std Book</vt:lpstr>
      <vt:lpstr>MS Mincho</vt:lpstr>
      <vt:lpstr>Times New Roman</vt:lpstr>
      <vt:lpstr>Wingdings</vt:lpstr>
      <vt:lpstr>iPASS Powerpoint Template</vt:lpstr>
      <vt:lpstr>Banded Design Teal 16x9</vt:lpstr>
      <vt:lpstr>Advisor Competencies</vt:lpstr>
      <vt:lpstr>PowerPoint Presentation</vt:lpstr>
      <vt:lpstr>Impact on the Student Experience</vt:lpstr>
      <vt:lpstr>Why Use Competencies for iPASS Advising?</vt:lpstr>
      <vt:lpstr>PowerPoint Presentation</vt:lpstr>
      <vt:lpstr>Advisor Competencies</vt:lpstr>
      <vt:lpstr>Dr. Shellie Keller, Associate Vice President, Academic Success College of Southern Nevada </vt:lpstr>
      <vt:lpstr>Advisor Competencies: A Competency-Based Approach to Create a Talented Workforce</vt:lpstr>
      <vt:lpstr>PowerPoint Presentation</vt:lpstr>
      <vt:lpstr>  The Scales &amp; Clusters of Emotional, Social and Cognitive Intelligence Competencies (Boyatzis, 2011)</vt:lpstr>
      <vt:lpstr>Cognitive Intelligence Competencies </vt:lpstr>
      <vt:lpstr>PowerPoint Presentation</vt:lpstr>
      <vt:lpstr>PowerPoint Presentation</vt:lpstr>
      <vt:lpstr>PowerPoint Presentation</vt:lpstr>
      <vt:lpstr>PowerPoint Presentation</vt:lpstr>
      <vt:lpstr>Hiring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Essentials of Developing your own Competency Model</vt:lpstr>
      <vt:lpstr>Questions to Consider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iPASS Performance Measurement Webinar</dc:title>
  <dc:creator>Lizette Torres</dc:creator>
  <cp:lastModifiedBy>Julia Lawton</cp:lastModifiedBy>
  <cp:revision>83</cp:revision>
  <cp:lastPrinted>2017-03-28T19:00:49Z</cp:lastPrinted>
  <dcterms:created xsi:type="dcterms:W3CDTF">2017-03-19T16:19:16Z</dcterms:created>
  <dcterms:modified xsi:type="dcterms:W3CDTF">2017-05-16T12:40:12Z</dcterms:modified>
</cp:coreProperties>
</file>