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4" r:id="rId1"/>
  </p:sldMasterIdLst>
  <p:notesMasterIdLst>
    <p:notesMasterId r:id="rId35"/>
  </p:notesMasterIdLst>
  <p:handoutMasterIdLst>
    <p:handoutMasterId r:id="rId36"/>
  </p:handoutMasterIdLst>
  <p:sldIdLst>
    <p:sldId id="307" r:id="rId2"/>
    <p:sldId id="497" r:id="rId3"/>
    <p:sldId id="535" r:id="rId4"/>
    <p:sldId id="530" r:id="rId5"/>
    <p:sldId id="509" r:id="rId6"/>
    <p:sldId id="511" r:id="rId7"/>
    <p:sldId id="544" r:id="rId8"/>
    <p:sldId id="545" r:id="rId9"/>
    <p:sldId id="499" r:id="rId10"/>
    <p:sldId id="502" r:id="rId11"/>
    <p:sldId id="512" r:id="rId12"/>
    <p:sldId id="513" r:id="rId13"/>
    <p:sldId id="537" r:id="rId14"/>
    <p:sldId id="538" r:id="rId15"/>
    <p:sldId id="539" r:id="rId16"/>
    <p:sldId id="540" r:id="rId17"/>
    <p:sldId id="541" r:id="rId18"/>
    <p:sldId id="536" r:id="rId19"/>
    <p:sldId id="543" r:id="rId20"/>
    <p:sldId id="542" r:id="rId21"/>
    <p:sldId id="507" r:id="rId22"/>
    <p:sldId id="517" r:id="rId23"/>
    <p:sldId id="546" r:id="rId24"/>
    <p:sldId id="518" r:id="rId25"/>
    <p:sldId id="547" r:id="rId26"/>
    <p:sldId id="526" r:id="rId27"/>
    <p:sldId id="531" r:id="rId28"/>
    <p:sldId id="532" r:id="rId29"/>
    <p:sldId id="508" r:id="rId30"/>
    <p:sldId id="519" r:id="rId31"/>
    <p:sldId id="527" r:id="rId32"/>
    <p:sldId id="528" r:id="rId33"/>
    <p:sldId id="422"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sz="2400"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sz="2400"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sz="2400"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sz="2400"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04">
          <p15:clr>
            <a:srgbClr val="A4A3A4"/>
          </p15:clr>
        </p15:guide>
        <p15:guide id="2" pos="21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chur Karp, Melinda" initials="MKM" lastIdx="5" clrIdx="0">
    <p:extLst>
      <p:ext uri="{19B8F6BF-5375-455C-9EA6-DF929625EA0E}">
        <p15:presenceInfo xmlns:p15="http://schemas.microsoft.com/office/powerpoint/2012/main" userId="S-1-5-21-2142047404-1585214692-848847219-2725" providerId="AD"/>
      </p:ext>
    </p:extLst>
  </p:cmAuthor>
  <p:cmAuthor id="2" name="Lopez-Salazar, Andrea" initials="LA" lastIdx="1" clrIdx="1">
    <p:extLst>
      <p:ext uri="{19B8F6BF-5375-455C-9EA6-DF929625EA0E}">
        <p15:presenceInfo xmlns:p15="http://schemas.microsoft.com/office/powerpoint/2012/main" userId="S-1-5-21-2142047404-1585214692-848847219-73105" providerId="AD"/>
      </p:ext>
    </p:extLst>
  </p:cmAuthor>
  <p:cmAuthor id="3" name="Hoori" initials="HSK" lastIdx="11" clrIdx="2">
    <p:extLst>
      <p:ext uri="{19B8F6BF-5375-455C-9EA6-DF929625EA0E}">
        <p15:presenceInfo xmlns:p15="http://schemas.microsoft.com/office/powerpoint/2012/main" userId="Hoori" providerId="None"/>
      </p:ext>
    </p:extLst>
  </p:cmAuthor>
  <p:cmAuthor id="4" name="Laura M. Gambino" initials="LMG" lastIdx="5" clrIdx="3">
    <p:extLst>
      <p:ext uri="{19B8F6BF-5375-455C-9EA6-DF929625EA0E}">
        <p15:presenceInfo xmlns:p15="http://schemas.microsoft.com/office/powerpoint/2012/main" userId="S-1-5-21-3797232406-4260563704-1938576204-28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3B9"/>
    <a:srgbClr val="872175"/>
    <a:srgbClr val="A3B222"/>
    <a:srgbClr val="F47B20"/>
    <a:srgbClr val="141313"/>
    <a:srgbClr val="6CB33F"/>
    <a:srgbClr val="6C206B"/>
    <a:srgbClr val="F1CB00"/>
    <a:srgbClr val="ADAFB2"/>
    <a:srgbClr val="BFB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3615" autoAdjust="0"/>
  </p:normalViewPr>
  <p:slideViewPr>
    <p:cSldViewPr snapToGrid="0">
      <p:cViewPr varScale="1">
        <p:scale>
          <a:sx n="75" d="100"/>
          <a:sy n="75" d="100"/>
        </p:scale>
        <p:origin x="884" y="44"/>
      </p:cViewPr>
      <p:guideLst>
        <p:guide orient="horz" pos="204"/>
        <p:guide pos="216"/>
      </p:guideLst>
    </p:cSldViewPr>
  </p:slideViewPr>
  <p:outlineViewPr>
    <p:cViewPr>
      <p:scale>
        <a:sx n="33" d="100"/>
        <a:sy n="33" d="100"/>
      </p:scale>
      <p:origin x="0" y="-3078"/>
    </p:cViewPr>
  </p:outlineViewPr>
  <p:notesTextViewPr>
    <p:cViewPr>
      <p:scale>
        <a:sx n="125" d="100"/>
        <a:sy n="125" d="100"/>
      </p:scale>
      <p:origin x="0" y="0"/>
    </p:cViewPr>
  </p:notesTextViewPr>
  <p:sorterViewPr>
    <p:cViewPr>
      <p:scale>
        <a:sx n="66" d="100"/>
        <a:sy n="66" d="100"/>
      </p:scale>
      <p:origin x="0" y="0"/>
    </p:cViewPr>
  </p:sorterViewPr>
  <p:notesViewPr>
    <p:cSldViewPr snapToGrid="0">
      <p:cViewPr>
        <p:scale>
          <a:sx n="103" d="100"/>
          <a:sy n="103" d="100"/>
        </p:scale>
        <p:origin x="1764" y="-13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61F6B-5568-40B1-A644-02838411AC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72B597-CD2C-4343-932C-B76CE252D0CA}">
      <dgm:prSet phldrT="[Text]"/>
      <dgm:spPr>
        <a:solidFill>
          <a:schemeClr val="bg2"/>
        </a:solidFill>
      </dgm:spPr>
      <dgm:t>
        <a:bodyPr/>
        <a:lstStyle/>
        <a:p>
          <a:pPr algn="ctr"/>
          <a:r>
            <a:rPr lang="en-US" dirty="0"/>
            <a:t>Information</a:t>
          </a:r>
        </a:p>
      </dgm:t>
    </dgm:pt>
    <dgm:pt modelId="{29AAD08E-8BEA-4BE5-89A5-8E3EF549DC5C}" type="parTrans" cxnId="{CA495344-93F1-4216-B29C-C0E0A0576803}">
      <dgm:prSet/>
      <dgm:spPr/>
      <dgm:t>
        <a:bodyPr/>
        <a:lstStyle/>
        <a:p>
          <a:endParaRPr lang="en-US"/>
        </a:p>
      </dgm:t>
    </dgm:pt>
    <dgm:pt modelId="{77E30CB1-A5F6-4240-B089-4552BF52BB18}" type="sibTrans" cxnId="{CA495344-93F1-4216-B29C-C0E0A0576803}">
      <dgm:prSet/>
      <dgm:spPr/>
      <dgm:t>
        <a:bodyPr/>
        <a:lstStyle/>
        <a:p>
          <a:endParaRPr lang="en-US"/>
        </a:p>
      </dgm:t>
    </dgm:pt>
    <dgm:pt modelId="{E722CE9F-CA96-42B9-A7D5-ABE6C6803233}">
      <dgm:prSet phldrT="[Text]"/>
      <dgm:spPr>
        <a:solidFill>
          <a:schemeClr val="bg2"/>
        </a:solidFill>
      </dgm:spPr>
      <dgm:t>
        <a:bodyPr/>
        <a:lstStyle/>
        <a:p>
          <a:r>
            <a:rPr lang="en-US" dirty="0"/>
            <a:t>Skills</a:t>
          </a:r>
        </a:p>
      </dgm:t>
    </dgm:pt>
    <dgm:pt modelId="{37F61A6E-2A39-40E3-9710-CF2B6E9BF884}" type="parTrans" cxnId="{97CB75E7-61D0-4A8D-8C37-99D356D21C52}">
      <dgm:prSet/>
      <dgm:spPr/>
      <dgm:t>
        <a:bodyPr/>
        <a:lstStyle/>
        <a:p>
          <a:endParaRPr lang="en-US"/>
        </a:p>
      </dgm:t>
    </dgm:pt>
    <dgm:pt modelId="{35D011BA-A933-4384-8344-EE968644EE31}" type="sibTrans" cxnId="{97CB75E7-61D0-4A8D-8C37-99D356D21C52}">
      <dgm:prSet/>
      <dgm:spPr/>
      <dgm:t>
        <a:bodyPr/>
        <a:lstStyle/>
        <a:p>
          <a:endParaRPr lang="en-US"/>
        </a:p>
      </dgm:t>
    </dgm:pt>
    <dgm:pt modelId="{573AD15A-A66D-4B9C-A22B-E193C9C91984}">
      <dgm:prSet phldrT="[Text]"/>
      <dgm:spPr>
        <a:solidFill>
          <a:schemeClr val="bg2"/>
        </a:solidFill>
      </dgm:spPr>
      <dgm:t>
        <a:bodyPr/>
        <a:lstStyle/>
        <a:p>
          <a:r>
            <a:rPr lang="en-US" dirty="0"/>
            <a:t>Cognitive Development</a:t>
          </a:r>
        </a:p>
      </dgm:t>
    </dgm:pt>
    <dgm:pt modelId="{80CFB76F-F71A-4F76-8AA2-C29BF4E14D74}" type="parTrans" cxnId="{52EF0C09-3874-42B5-823C-B0881C36FC37}">
      <dgm:prSet/>
      <dgm:spPr/>
      <dgm:t>
        <a:bodyPr/>
        <a:lstStyle/>
        <a:p>
          <a:endParaRPr lang="en-US"/>
        </a:p>
      </dgm:t>
    </dgm:pt>
    <dgm:pt modelId="{38C7D3B8-A90D-438A-A040-B7DC6F3CC784}" type="sibTrans" cxnId="{52EF0C09-3874-42B5-823C-B0881C36FC37}">
      <dgm:prSet/>
      <dgm:spPr/>
      <dgm:t>
        <a:bodyPr/>
        <a:lstStyle/>
        <a:p>
          <a:endParaRPr lang="en-US"/>
        </a:p>
      </dgm:t>
    </dgm:pt>
    <dgm:pt modelId="{A72687E6-D1ED-40E3-B83B-3F20FEC6B759}">
      <dgm:prSet phldrT="[Text]"/>
      <dgm:spPr>
        <a:solidFill>
          <a:schemeClr val="bg2"/>
        </a:solidFill>
      </dgm:spPr>
      <dgm:t>
        <a:bodyPr/>
        <a:lstStyle/>
        <a:p>
          <a:r>
            <a:rPr lang="en-US" dirty="0"/>
            <a:t>Affective Support</a:t>
          </a:r>
        </a:p>
      </dgm:t>
    </dgm:pt>
    <dgm:pt modelId="{B634C435-BD35-4F90-8606-8BA808BBC7F9}" type="parTrans" cxnId="{96DFBD86-7821-45C6-AB06-DC4FC009D77B}">
      <dgm:prSet/>
      <dgm:spPr/>
      <dgm:t>
        <a:bodyPr/>
        <a:lstStyle/>
        <a:p>
          <a:endParaRPr lang="en-US"/>
        </a:p>
      </dgm:t>
    </dgm:pt>
    <dgm:pt modelId="{7EC23718-6229-4DA7-8DD3-2342EA8088DC}" type="sibTrans" cxnId="{96DFBD86-7821-45C6-AB06-DC4FC009D77B}">
      <dgm:prSet/>
      <dgm:spPr/>
      <dgm:t>
        <a:bodyPr/>
        <a:lstStyle/>
        <a:p>
          <a:endParaRPr lang="en-US"/>
        </a:p>
      </dgm:t>
    </dgm:pt>
    <dgm:pt modelId="{1F9BDB2F-5057-419B-90CE-8072C884A098}" type="pres">
      <dgm:prSet presAssocID="{32E61F6B-5568-40B1-A644-02838411ACDB}" presName="diagram" presStyleCnt="0">
        <dgm:presLayoutVars>
          <dgm:dir/>
          <dgm:resizeHandles val="exact"/>
        </dgm:presLayoutVars>
      </dgm:prSet>
      <dgm:spPr/>
      <dgm:t>
        <a:bodyPr/>
        <a:lstStyle/>
        <a:p>
          <a:endParaRPr lang="en-US"/>
        </a:p>
      </dgm:t>
    </dgm:pt>
    <dgm:pt modelId="{0B8C35FE-3A74-43EF-BC11-6064BF80A3FF}" type="pres">
      <dgm:prSet presAssocID="{3072B597-CD2C-4343-932C-B76CE252D0CA}" presName="node" presStyleLbl="node1" presStyleIdx="0" presStyleCnt="4">
        <dgm:presLayoutVars>
          <dgm:bulletEnabled val="1"/>
        </dgm:presLayoutVars>
      </dgm:prSet>
      <dgm:spPr/>
      <dgm:t>
        <a:bodyPr/>
        <a:lstStyle/>
        <a:p>
          <a:endParaRPr lang="en-US"/>
        </a:p>
      </dgm:t>
    </dgm:pt>
    <dgm:pt modelId="{97CD7D22-826F-4120-AE5A-B71DDD0D38E4}" type="pres">
      <dgm:prSet presAssocID="{77E30CB1-A5F6-4240-B089-4552BF52BB18}" presName="sibTrans" presStyleCnt="0"/>
      <dgm:spPr/>
    </dgm:pt>
    <dgm:pt modelId="{2B9B8DC2-12C7-46E8-904F-7D3B63F52111}" type="pres">
      <dgm:prSet presAssocID="{E722CE9F-CA96-42B9-A7D5-ABE6C6803233}" presName="node" presStyleLbl="node1" presStyleIdx="1" presStyleCnt="4">
        <dgm:presLayoutVars>
          <dgm:bulletEnabled val="1"/>
        </dgm:presLayoutVars>
      </dgm:prSet>
      <dgm:spPr/>
      <dgm:t>
        <a:bodyPr/>
        <a:lstStyle/>
        <a:p>
          <a:endParaRPr lang="en-US"/>
        </a:p>
      </dgm:t>
    </dgm:pt>
    <dgm:pt modelId="{AD5452FF-AD84-4819-8CD2-9C555AD1AE1A}" type="pres">
      <dgm:prSet presAssocID="{35D011BA-A933-4384-8344-EE968644EE31}" presName="sibTrans" presStyleCnt="0"/>
      <dgm:spPr/>
    </dgm:pt>
    <dgm:pt modelId="{FA8DEA4D-83CC-448F-8A84-8268997E96E7}" type="pres">
      <dgm:prSet presAssocID="{573AD15A-A66D-4B9C-A22B-E193C9C91984}" presName="node" presStyleLbl="node1" presStyleIdx="2" presStyleCnt="4">
        <dgm:presLayoutVars>
          <dgm:bulletEnabled val="1"/>
        </dgm:presLayoutVars>
      </dgm:prSet>
      <dgm:spPr/>
      <dgm:t>
        <a:bodyPr/>
        <a:lstStyle/>
        <a:p>
          <a:endParaRPr lang="en-US"/>
        </a:p>
      </dgm:t>
    </dgm:pt>
    <dgm:pt modelId="{0AE10E47-417A-40DE-A4F9-4CBD54A4397F}" type="pres">
      <dgm:prSet presAssocID="{38C7D3B8-A90D-438A-A040-B7DC6F3CC784}" presName="sibTrans" presStyleCnt="0"/>
      <dgm:spPr/>
    </dgm:pt>
    <dgm:pt modelId="{60C97E13-1EB1-4602-9F74-97B5169219AF}" type="pres">
      <dgm:prSet presAssocID="{A72687E6-D1ED-40E3-B83B-3F20FEC6B759}" presName="node" presStyleLbl="node1" presStyleIdx="3" presStyleCnt="4">
        <dgm:presLayoutVars>
          <dgm:bulletEnabled val="1"/>
        </dgm:presLayoutVars>
      </dgm:prSet>
      <dgm:spPr/>
      <dgm:t>
        <a:bodyPr/>
        <a:lstStyle/>
        <a:p>
          <a:endParaRPr lang="en-US"/>
        </a:p>
      </dgm:t>
    </dgm:pt>
  </dgm:ptLst>
  <dgm:cxnLst>
    <dgm:cxn modelId="{0D769577-AB35-4F08-BC6C-3B4F448AD41F}" type="presOf" srcId="{3072B597-CD2C-4343-932C-B76CE252D0CA}" destId="{0B8C35FE-3A74-43EF-BC11-6064BF80A3FF}" srcOrd="0" destOrd="0" presId="urn:microsoft.com/office/officeart/2005/8/layout/default"/>
    <dgm:cxn modelId="{1D98343D-89A1-402E-8164-924A5BE64366}" type="presOf" srcId="{E722CE9F-CA96-42B9-A7D5-ABE6C6803233}" destId="{2B9B8DC2-12C7-46E8-904F-7D3B63F52111}" srcOrd="0" destOrd="0" presId="urn:microsoft.com/office/officeart/2005/8/layout/default"/>
    <dgm:cxn modelId="{CA495344-93F1-4216-B29C-C0E0A0576803}" srcId="{32E61F6B-5568-40B1-A644-02838411ACDB}" destId="{3072B597-CD2C-4343-932C-B76CE252D0CA}" srcOrd="0" destOrd="0" parTransId="{29AAD08E-8BEA-4BE5-89A5-8E3EF549DC5C}" sibTransId="{77E30CB1-A5F6-4240-B089-4552BF52BB18}"/>
    <dgm:cxn modelId="{30830C44-BCE7-4C89-BB8F-46E020584B4B}" type="presOf" srcId="{573AD15A-A66D-4B9C-A22B-E193C9C91984}" destId="{FA8DEA4D-83CC-448F-8A84-8268997E96E7}" srcOrd="0" destOrd="0" presId="urn:microsoft.com/office/officeart/2005/8/layout/default"/>
    <dgm:cxn modelId="{A2E440D5-5014-4748-8768-B61377EED8D9}" type="presOf" srcId="{32E61F6B-5568-40B1-A644-02838411ACDB}" destId="{1F9BDB2F-5057-419B-90CE-8072C884A098}" srcOrd="0" destOrd="0" presId="urn:microsoft.com/office/officeart/2005/8/layout/default"/>
    <dgm:cxn modelId="{96DFBD86-7821-45C6-AB06-DC4FC009D77B}" srcId="{32E61F6B-5568-40B1-A644-02838411ACDB}" destId="{A72687E6-D1ED-40E3-B83B-3F20FEC6B759}" srcOrd="3" destOrd="0" parTransId="{B634C435-BD35-4F90-8606-8BA808BBC7F9}" sibTransId="{7EC23718-6229-4DA7-8DD3-2342EA8088DC}"/>
    <dgm:cxn modelId="{52EF0C09-3874-42B5-823C-B0881C36FC37}" srcId="{32E61F6B-5568-40B1-A644-02838411ACDB}" destId="{573AD15A-A66D-4B9C-A22B-E193C9C91984}" srcOrd="2" destOrd="0" parTransId="{80CFB76F-F71A-4F76-8AA2-C29BF4E14D74}" sibTransId="{38C7D3B8-A90D-438A-A040-B7DC6F3CC784}"/>
    <dgm:cxn modelId="{2B8A53F8-72D1-452C-AAA2-499F29BEC7A8}" type="presOf" srcId="{A72687E6-D1ED-40E3-B83B-3F20FEC6B759}" destId="{60C97E13-1EB1-4602-9F74-97B5169219AF}" srcOrd="0" destOrd="0" presId="urn:microsoft.com/office/officeart/2005/8/layout/default"/>
    <dgm:cxn modelId="{97CB75E7-61D0-4A8D-8C37-99D356D21C52}" srcId="{32E61F6B-5568-40B1-A644-02838411ACDB}" destId="{E722CE9F-CA96-42B9-A7D5-ABE6C6803233}" srcOrd="1" destOrd="0" parTransId="{37F61A6E-2A39-40E3-9710-CF2B6E9BF884}" sibTransId="{35D011BA-A933-4384-8344-EE968644EE31}"/>
    <dgm:cxn modelId="{273FDDFB-719D-48AD-8119-7FD02B96F0E9}" type="presParOf" srcId="{1F9BDB2F-5057-419B-90CE-8072C884A098}" destId="{0B8C35FE-3A74-43EF-BC11-6064BF80A3FF}" srcOrd="0" destOrd="0" presId="urn:microsoft.com/office/officeart/2005/8/layout/default"/>
    <dgm:cxn modelId="{DF070A9F-3A08-48DA-84D5-FE7051433D11}" type="presParOf" srcId="{1F9BDB2F-5057-419B-90CE-8072C884A098}" destId="{97CD7D22-826F-4120-AE5A-B71DDD0D38E4}" srcOrd="1" destOrd="0" presId="urn:microsoft.com/office/officeart/2005/8/layout/default"/>
    <dgm:cxn modelId="{390E216C-E3E2-4A9D-9052-1AE416A98551}" type="presParOf" srcId="{1F9BDB2F-5057-419B-90CE-8072C884A098}" destId="{2B9B8DC2-12C7-46E8-904F-7D3B63F52111}" srcOrd="2" destOrd="0" presId="urn:microsoft.com/office/officeart/2005/8/layout/default"/>
    <dgm:cxn modelId="{EF3F26F7-BE6D-4A31-A96D-54FB7B7E3107}" type="presParOf" srcId="{1F9BDB2F-5057-419B-90CE-8072C884A098}" destId="{AD5452FF-AD84-4819-8CD2-9C555AD1AE1A}" srcOrd="3" destOrd="0" presId="urn:microsoft.com/office/officeart/2005/8/layout/default"/>
    <dgm:cxn modelId="{D0008786-9E06-4E7D-A706-76E57751F073}" type="presParOf" srcId="{1F9BDB2F-5057-419B-90CE-8072C884A098}" destId="{FA8DEA4D-83CC-448F-8A84-8268997E96E7}" srcOrd="4" destOrd="0" presId="urn:microsoft.com/office/officeart/2005/8/layout/default"/>
    <dgm:cxn modelId="{6AF2EEB6-E4A5-43B9-B68C-16B84424050E}" type="presParOf" srcId="{1F9BDB2F-5057-419B-90CE-8072C884A098}" destId="{0AE10E47-417A-40DE-A4F9-4CBD54A4397F}" srcOrd="5" destOrd="0" presId="urn:microsoft.com/office/officeart/2005/8/layout/default"/>
    <dgm:cxn modelId="{594CC21B-812E-4EC2-8EED-F4BA2142F5AB}" type="presParOf" srcId="{1F9BDB2F-5057-419B-90CE-8072C884A098}" destId="{60C97E13-1EB1-4602-9F74-97B5169219AF}"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2B0F37-3CC0-4F6C-B522-4F3622439B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DC4148-734F-4971-8049-12F854ABC473}">
      <dgm:prSet phldrT="[Text]"/>
      <dgm:spPr>
        <a:solidFill>
          <a:schemeClr val="bg2"/>
        </a:solidFill>
      </dgm:spPr>
      <dgm:t>
        <a:bodyPr/>
        <a:lstStyle/>
        <a:p>
          <a:r>
            <a:rPr lang="en-US" dirty="0"/>
            <a:t>Administrative Support</a:t>
          </a:r>
        </a:p>
      </dgm:t>
    </dgm:pt>
    <dgm:pt modelId="{316B6AAE-DA8E-46C1-8CF2-6AB8A7B84506}" type="parTrans" cxnId="{81312662-9A42-4DE6-8909-211CBBF1C973}">
      <dgm:prSet/>
      <dgm:spPr/>
      <dgm:t>
        <a:bodyPr/>
        <a:lstStyle/>
        <a:p>
          <a:endParaRPr lang="en-US"/>
        </a:p>
      </dgm:t>
    </dgm:pt>
    <dgm:pt modelId="{5A81170C-0C41-4FE3-9690-8CC016B64D16}" type="sibTrans" cxnId="{81312662-9A42-4DE6-8909-211CBBF1C973}">
      <dgm:prSet/>
      <dgm:spPr/>
      <dgm:t>
        <a:bodyPr/>
        <a:lstStyle/>
        <a:p>
          <a:endParaRPr lang="en-US"/>
        </a:p>
      </dgm:t>
    </dgm:pt>
    <dgm:pt modelId="{6D66296A-810E-43DA-888F-17C531BD7FC7}">
      <dgm:prSet phldrT="[Text]"/>
      <dgm:spPr>
        <a:solidFill>
          <a:schemeClr val="bg2"/>
        </a:solidFill>
      </dgm:spPr>
      <dgm:t>
        <a:bodyPr/>
        <a:lstStyle/>
        <a:p>
          <a:r>
            <a:rPr lang="en-US" dirty="0"/>
            <a:t>Education Planning</a:t>
          </a:r>
        </a:p>
      </dgm:t>
    </dgm:pt>
    <dgm:pt modelId="{59E0284E-DAFB-4C92-BB07-5154E1822A3D}" type="parTrans" cxnId="{EE8FF0FF-63E5-42D8-B59F-6F588B0002E7}">
      <dgm:prSet/>
      <dgm:spPr/>
      <dgm:t>
        <a:bodyPr/>
        <a:lstStyle/>
        <a:p>
          <a:endParaRPr lang="en-US"/>
        </a:p>
      </dgm:t>
    </dgm:pt>
    <dgm:pt modelId="{1FE29669-BE2A-4BBF-BD23-DA98E49EC8B4}" type="sibTrans" cxnId="{EE8FF0FF-63E5-42D8-B59F-6F588B0002E7}">
      <dgm:prSet/>
      <dgm:spPr/>
      <dgm:t>
        <a:bodyPr/>
        <a:lstStyle/>
        <a:p>
          <a:endParaRPr lang="en-US"/>
        </a:p>
      </dgm:t>
    </dgm:pt>
    <dgm:pt modelId="{17876AE6-4E03-4A0F-87E8-739939164E63}">
      <dgm:prSet phldrT="[Text]"/>
      <dgm:spPr>
        <a:solidFill>
          <a:schemeClr val="bg2"/>
        </a:solidFill>
      </dgm:spPr>
      <dgm:t>
        <a:bodyPr/>
        <a:lstStyle/>
        <a:p>
          <a:r>
            <a:rPr lang="en-US" dirty="0"/>
            <a:t>Student Analytics – Risk identification</a:t>
          </a:r>
        </a:p>
      </dgm:t>
    </dgm:pt>
    <dgm:pt modelId="{46E21C85-4806-4B98-B2B9-4B383FB661B4}" type="parTrans" cxnId="{0F2F6D2C-1774-48C7-A9D4-97C7A2CFA1E0}">
      <dgm:prSet/>
      <dgm:spPr/>
      <dgm:t>
        <a:bodyPr/>
        <a:lstStyle/>
        <a:p>
          <a:endParaRPr lang="en-US"/>
        </a:p>
      </dgm:t>
    </dgm:pt>
    <dgm:pt modelId="{7543046F-24F0-4164-A71E-3F4C6148752F}" type="sibTrans" cxnId="{0F2F6D2C-1774-48C7-A9D4-97C7A2CFA1E0}">
      <dgm:prSet/>
      <dgm:spPr/>
      <dgm:t>
        <a:bodyPr/>
        <a:lstStyle/>
        <a:p>
          <a:endParaRPr lang="en-US"/>
        </a:p>
      </dgm:t>
    </dgm:pt>
    <dgm:pt modelId="{2B0EF081-C058-4FE8-A17E-BE892FB5FC11}">
      <dgm:prSet phldrT="[Text]"/>
      <dgm:spPr>
        <a:solidFill>
          <a:schemeClr val="bg2"/>
        </a:solidFill>
      </dgm:spPr>
      <dgm:t>
        <a:bodyPr/>
        <a:lstStyle/>
        <a:p>
          <a:r>
            <a:rPr lang="en-US" dirty="0"/>
            <a:t>Student Analytics – Early Interventions</a:t>
          </a:r>
        </a:p>
      </dgm:t>
    </dgm:pt>
    <dgm:pt modelId="{6D29FE4A-6894-45C2-A4FD-5010ABA76DD2}" type="parTrans" cxnId="{061E819D-F9E5-432D-A351-1F5667E09A64}">
      <dgm:prSet/>
      <dgm:spPr/>
      <dgm:t>
        <a:bodyPr/>
        <a:lstStyle/>
        <a:p>
          <a:endParaRPr lang="en-US"/>
        </a:p>
      </dgm:t>
    </dgm:pt>
    <dgm:pt modelId="{CE1940D0-B2F4-405B-A4A0-857C77170B4F}" type="sibTrans" cxnId="{061E819D-F9E5-432D-A351-1F5667E09A64}">
      <dgm:prSet/>
      <dgm:spPr/>
      <dgm:t>
        <a:bodyPr/>
        <a:lstStyle/>
        <a:p>
          <a:endParaRPr lang="en-US"/>
        </a:p>
      </dgm:t>
    </dgm:pt>
    <dgm:pt modelId="{5FCE6DDF-2F9E-43A9-81CC-2CE4D82AD6F4}">
      <dgm:prSet phldrT="[Text]"/>
      <dgm:spPr>
        <a:solidFill>
          <a:schemeClr val="bg2"/>
        </a:solidFill>
      </dgm:spPr>
      <dgm:t>
        <a:bodyPr/>
        <a:lstStyle/>
        <a:p>
          <a:r>
            <a:rPr lang="en-US"/>
            <a:t>General </a:t>
          </a:r>
          <a:r>
            <a:rPr lang="en-US" smtClean="0"/>
            <a:t>Advising</a:t>
          </a:r>
          <a:endParaRPr lang="en-US" dirty="0"/>
        </a:p>
      </dgm:t>
    </dgm:pt>
    <dgm:pt modelId="{47D236A3-228D-41E7-A0D7-A89066014B35}" type="parTrans" cxnId="{D69115CB-947B-4026-98B3-CE7444821006}">
      <dgm:prSet/>
      <dgm:spPr/>
      <dgm:t>
        <a:bodyPr/>
        <a:lstStyle/>
        <a:p>
          <a:endParaRPr lang="en-US"/>
        </a:p>
      </dgm:t>
    </dgm:pt>
    <dgm:pt modelId="{9D189703-2D32-4BC3-AD3E-C24D884C0177}" type="sibTrans" cxnId="{D69115CB-947B-4026-98B3-CE7444821006}">
      <dgm:prSet/>
      <dgm:spPr/>
      <dgm:t>
        <a:bodyPr/>
        <a:lstStyle/>
        <a:p>
          <a:endParaRPr lang="en-US"/>
        </a:p>
      </dgm:t>
    </dgm:pt>
    <dgm:pt modelId="{E1308940-2AAC-4B2E-97BD-0A5DF71009BC}" type="pres">
      <dgm:prSet presAssocID="{A72B0F37-3CC0-4F6C-B522-4F3622439B4A}" presName="diagram" presStyleCnt="0">
        <dgm:presLayoutVars>
          <dgm:dir/>
          <dgm:resizeHandles val="exact"/>
        </dgm:presLayoutVars>
      </dgm:prSet>
      <dgm:spPr/>
      <dgm:t>
        <a:bodyPr/>
        <a:lstStyle/>
        <a:p>
          <a:endParaRPr lang="en-US"/>
        </a:p>
      </dgm:t>
    </dgm:pt>
    <dgm:pt modelId="{8C1AB1C1-1C3D-4D33-8A16-BBF14827A13D}" type="pres">
      <dgm:prSet presAssocID="{A2DC4148-734F-4971-8049-12F854ABC473}" presName="node" presStyleLbl="node1" presStyleIdx="0" presStyleCnt="5">
        <dgm:presLayoutVars>
          <dgm:bulletEnabled val="1"/>
        </dgm:presLayoutVars>
      </dgm:prSet>
      <dgm:spPr/>
      <dgm:t>
        <a:bodyPr/>
        <a:lstStyle/>
        <a:p>
          <a:endParaRPr lang="en-US"/>
        </a:p>
      </dgm:t>
    </dgm:pt>
    <dgm:pt modelId="{99D2FC87-502B-4670-9EB0-4A6E8A747DDD}" type="pres">
      <dgm:prSet presAssocID="{5A81170C-0C41-4FE3-9690-8CC016B64D16}" presName="sibTrans" presStyleCnt="0"/>
      <dgm:spPr/>
    </dgm:pt>
    <dgm:pt modelId="{23D9A00F-0EDC-42BA-B7C9-546714B655AA}" type="pres">
      <dgm:prSet presAssocID="{6D66296A-810E-43DA-888F-17C531BD7FC7}" presName="node" presStyleLbl="node1" presStyleIdx="1" presStyleCnt="5">
        <dgm:presLayoutVars>
          <dgm:bulletEnabled val="1"/>
        </dgm:presLayoutVars>
      </dgm:prSet>
      <dgm:spPr/>
      <dgm:t>
        <a:bodyPr/>
        <a:lstStyle/>
        <a:p>
          <a:endParaRPr lang="en-US"/>
        </a:p>
      </dgm:t>
    </dgm:pt>
    <dgm:pt modelId="{E82A73FF-3872-4120-9760-9F579DBB3B92}" type="pres">
      <dgm:prSet presAssocID="{1FE29669-BE2A-4BBF-BD23-DA98E49EC8B4}" presName="sibTrans" presStyleCnt="0"/>
      <dgm:spPr/>
    </dgm:pt>
    <dgm:pt modelId="{B0D6495B-5255-43C2-9F9A-6857A0127246}" type="pres">
      <dgm:prSet presAssocID="{17876AE6-4E03-4A0F-87E8-739939164E63}" presName="node" presStyleLbl="node1" presStyleIdx="2" presStyleCnt="5">
        <dgm:presLayoutVars>
          <dgm:bulletEnabled val="1"/>
        </dgm:presLayoutVars>
      </dgm:prSet>
      <dgm:spPr/>
      <dgm:t>
        <a:bodyPr/>
        <a:lstStyle/>
        <a:p>
          <a:endParaRPr lang="en-US"/>
        </a:p>
      </dgm:t>
    </dgm:pt>
    <dgm:pt modelId="{3B0AF44B-5F1A-4E77-8ECA-CD29F26E88E2}" type="pres">
      <dgm:prSet presAssocID="{7543046F-24F0-4164-A71E-3F4C6148752F}" presName="sibTrans" presStyleCnt="0"/>
      <dgm:spPr/>
    </dgm:pt>
    <dgm:pt modelId="{2BE43ABD-4306-4F92-8194-522D7D09F611}" type="pres">
      <dgm:prSet presAssocID="{2B0EF081-C058-4FE8-A17E-BE892FB5FC11}" presName="node" presStyleLbl="node1" presStyleIdx="3" presStyleCnt="5">
        <dgm:presLayoutVars>
          <dgm:bulletEnabled val="1"/>
        </dgm:presLayoutVars>
      </dgm:prSet>
      <dgm:spPr/>
      <dgm:t>
        <a:bodyPr/>
        <a:lstStyle/>
        <a:p>
          <a:endParaRPr lang="en-US"/>
        </a:p>
      </dgm:t>
    </dgm:pt>
    <dgm:pt modelId="{79ED762A-F818-4923-BC9B-EA927A29BE42}" type="pres">
      <dgm:prSet presAssocID="{CE1940D0-B2F4-405B-A4A0-857C77170B4F}" presName="sibTrans" presStyleCnt="0"/>
      <dgm:spPr/>
    </dgm:pt>
    <dgm:pt modelId="{E93E4A08-8067-4F97-B3FC-4F73B88C84B0}" type="pres">
      <dgm:prSet presAssocID="{5FCE6DDF-2F9E-43A9-81CC-2CE4D82AD6F4}" presName="node" presStyleLbl="node1" presStyleIdx="4" presStyleCnt="5">
        <dgm:presLayoutVars>
          <dgm:bulletEnabled val="1"/>
        </dgm:presLayoutVars>
      </dgm:prSet>
      <dgm:spPr/>
      <dgm:t>
        <a:bodyPr/>
        <a:lstStyle/>
        <a:p>
          <a:endParaRPr lang="en-US"/>
        </a:p>
      </dgm:t>
    </dgm:pt>
  </dgm:ptLst>
  <dgm:cxnLst>
    <dgm:cxn modelId="{FFD112FC-DF30-44DA-A586-694AA66ABB6A}" type="presOf" srcId="{A72B0F37-3CC0-4F6C-B522-4F3622439B4A}" destId="{E1308940-2AAC-4B2E-97BD-0A5DF71009BC}" srcOrd="0" destOrd="0" presId="urn:microsoft.com/office/officeart/2005/8/layout/default"/>
    <dgm:cxn modelId="{B6517A82-D855-4926-A9C4-38BCDA512318}" type="presOf" srcId="{17876AE6-4E03-4A0F-87E8-739939164E63}" destId="{B0D6495B-5255-43C2-9F9A-6857A0127246}" srcOrd="0" destOrd="0" presId="urn:microsoft.com/office/officeart/2005/8/layout/default"/>
    <dgm:cxn modelId="{81312662-9A42-4DE6-8909-211CBBF1C973}" srcId="{A72B0F37-3CC0-4F6C-B522-4F3622439B4A}" destId="{A2DC4148-734F-4971-8049-12F854ABC473}" srcOrd="0" destOrd="0" parTransId="{316B6AAE-DA8E-46C1-8CF2-6AB8A7B84506}" sibTransId="{5A81170C-0C41-4FE3-9690-8CC016B64D16}"/>
    <dgm:cxn modelId="{061E819D-F9E5-432D-A351-1F5667E09A64}" srcId="{A72B0F37-3CC0-4F6C-B522-4F3622439B4A}" destId="{2B0EF081-C058-4FE8-A17E-BE892FB5FC11}" srcOrd="3" destOrd="0" parTransId="{6D29FE4A-6894-45C2-A4FD-5010ABA76DD2}" sibTransId="{CE1940D0-B2F4-405B-A4A0-857C77170B4F}"/>
    <dgm:cxn modelId="{BFF5FEA9-7620-4B62-8037-F5009AE4F6D4}" type="presOf" srcId="{5FCE6DDF-2F9E-43A9-81CC-2CE4D82AD6F4}" destId="{E93E4A08-8067-4F97-B3FC-4F73B88C84B0}" srcOrd="0" destOrd="0" presId="urn:microsoft.com/office/officeart/2005/8/layout/default"/>
    <dgm:cxn modelId="{0DBFF30F-8BCF-480C-A20A-EEA58C92FF4E}" type="presOf" srcId="{6D66296A-810E-43DA-888F-17C531BD7FC7}" destId="{23D9A00F-0EDC-42BA-B7C9-546714B655AA}" srcOrd="0" destOrd="0" presId="urn:microsoft.com/office/officeart/2005/8/layout/default"/>
    <dgm:cxn modelId="{D69115CB-947B-4026-98B3-CE7444821006}" srcId="{A72B0F37-3CC0-4F6C-B522-4F3622439B4A}" destId="{5FCE6DDF-2F9E-43A9-81CC-2CE4D82AD6F4}" srcOrd="4" destOrd="0" parTransId="{47D236A3-228D-41E7-A0D7-A89066014B35}" sibTransId="{9D189703-2D32-4BC3-AD3E-C24D884C0177}"/>
    <dgm:cxn modelId="{0F2F6D2C-1774-48C7-A9D4-97C7A2CFA1E0}" srcId="{A72B0F37-3CC0-4F6C-B522-4F3622439B4A}" destId="{17876AE6-4E03-4A0F-87E8-739939164E63}" srcOrd="2" destOrd="0" parTransId="{46E21C85-4806-4B98-B2B9-4B383FB661B4}" sibTransId="{7543046F-24F0-4164-A71E-3F4C6148752F}"/>
    <dgm:cxn modelId="{B037A65B-4235-45D7-8D6E-CB74195AB868}" type="presOf" srcId="{2B0EF081-C058-4FE8-A17E-BE892FB5FC11}" destId="{2BE43ABD-4306-4F92-8194-522D7D09F611}" srcOrd="0" destOrd="0" presId="urn:microsoft.com/office/officeart/2005/8/layout/default"/>
    <dgm:cxn modelId="{EE8FF0FF-63E5-42D8-B59F-6F588B0002E7}" srcId="{A72B0F37-3CC0-4F6C-B522-4F3622439B4A}" destId="{6D66296A-810E-43DA-888F-17C531BD7FC7}" srcOrd="1" destOrd="0" parTransId="{59E0284E-DAFB-4C92-BB07-5154E1822A3D}" sibTransId="{1FE29669-BE2A-4BBF-BD23-DA98E49EC8B4}"/>
    <dgm:cxn modelId="{F37AA566-A67C-4FBA-ADB6-EA3FAE457B2D}" type="presOf" srcId="{A2DC4148-734F-4971-8049-12F854ABC473}" destId="{8C1AB1C1-1C3D-4D33-8A16-BBF14827A13D}" srcOrd="0" destOrd="0" presId="urn:microsoft.com/office/officeart/2005/8/layout/default"/>
    <dgm:cxn modelId="{D28D0C60-8615-44EA-8E81-6291D936132D}" type="presParOf" srcId="{E1308940-2AAC-4B2E-97BD-0A5DF71009BC}" destId="{8C1AB1C1-1C3D-4D33-8A16-BBF14827A13D}" srcOrd="0" destOrd="0" presId="urn:microsoft.com/office/officeart/2005/8/layout/default"/>
    <dgm:cxn modelId="{6732EF97-23B6-4678-91E8-34AFDD106911}" type="presParOf" srcId="{E1308940-2AAC-4B2E-97BD-0A5DF71009BC}" destId="{99D2FC87-502B-4670-9EB0-4A6E8A747DDD}" srcOrd="1" destOrd="0" presId="urn:microsoft.com/office/officeart/2005/8/layout/default"/>
    <dgm:cxn modelId="{CB8A5E9B-531A-461F-8A4D-F847428AB382}" type="presParOf" srcId="{E1308940-2AAC-4B2E-97BD-0A5DF71009BC}" destId="{23D9A00F-0EDC-42BA-B7C9-546714B655AA}" srcOrd="2" destOrd="0" presId="urn:microsoft.com/office/officeart/2005/8/layout/default"/>
    <dgm:cxn modelId="{86D110DA-4464-49E6-84BD-25B623A08EAF}" type="presParOf" srcId="{E1308940-2AAC-4B2E-97BD-0A5DF71009BC}" destId="{E82A73FF-3872-4120-9760-9F579DBB3B92}" srcOrd="3" destOrd="0" presId="urn:microsoft.com/office/officeart/2005/8/layout/default"/>
    <dgm:cxn modelId="{7B18C497-8A82-462A-B877-2810C33363A8}" type="presParOf" srcId="{E1308940-2AAC-4B2E-97BD-0A5DF71009BC}" destId="{B0D6495B-5255-43C2-9F9A-6857A0127246}" srcOrd="4" destOrd="0" presId="urn:microsoft.com/office/officeart/2005/8/layout/default"/>
    <dgm:cxn modelId="{335C7099-EF6B-4279-A976-1455A8B2E216}" type="presParOf" srcId="{E1308940-2AAC-4B2E-97BD-0A5DF71009BC}" destId="{3B0AF44B-5F1A-4E77-8ECA-CD29F26E88E2}" srcOrd="5" destOrd="0" presId="urn:microsoft.com/office/officeart/2005/8/layout/default"/>
    <dgm:cxn modelId="{AF94BF8A-F274-4AF0-BEBA-0E44FC8502C9}" type="presParOf" srcId="{E1308940-2AAC-4B2E-97BD-0A5DF71009BC}" destId="{2BE43ABD-4306-4F92-8194-522D7D09F611}" srcOrd="6" destOrd="0" presId="urn:microsoft.com/office/officeart/2005/8/layout/default"/>
    <dgm:cxn modelId="{5ECB2CEC-05D1-4E1E-A503-87617FFA9C92}" type="presParOf" srcId="{E1308940-2AAC-4B2E-97BD-0A5DF71009BC}" destId="{79ED762A-F818-4923-BC9B-EA927A29BE42}" srcOrd="7" destOrd="0" presId="urn:microsoft.com/office/officeart/2005/8/layout/default"/>
    <dgm:cxn modelId="{2DD58478-765F-4333-A797-567EF2DAC073}" type="presParOf" srcId="{E1308940-2AAC-4B2E-97BD-0A5DF71009BC}" destId="{E93E4A08-8067-4F97-B3FC-4F73B88C84B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A8D69-56E7-4A0B-9A2B-FBCE51C814F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10AE12B0-F5D6-4007-AD1A-445F0D10965B}">
      <dgm:prSet phldrT="[Text]" custT="1"/>
      <dgm:spPr/>
      <dgm:t>
        <a:bodyPr tIns="137160"/>
        <a:lstStyle/>
        <a:p>
          <a:r>
            <a:rPr lang="en-US" sz="1800" b="1" dirty="0"/>
            <a:t>Education Planning</a:t>
          </a:r>
        </a:p>
      </dgm:t>
    </dgm:pt>
    <dgm:pt modelId="{EB1279AE-A730-4C46-8CA7-FDC7BB7127FD}" type="parTrans" cxnId="{CC932998-99D1-46DE-957B-C692AB9BC942}">
      <dgm:prSet/>
      <dgm:spPr/>
      <dgm:t>
        <a:bodyPr/>
        <a:lstStyle/>
        <a:p>
          <a:endParaRPr lang="en-US"/>
        </a:p>
      </dgm:t>
    </dgm:pt>
    <dgm:pt modelId="{E2BE860F-1AFB-42C0-B5BB-CF85BD1E0F5C}" type="sibTrans" cxnId="{CC932998-99D1-46DE-957B-C692AB9BC942}">
      <dgm:prSet/>
      <dgm:spPr/>
      <dgm:t>
        <a:bodyPr/>
        <a:lstStyle/>
        <a:p>
          <a:endParaRPr lang="en-US"/>
        </a:p>
      </dgm:t>
    </dgm:pt>
    <dgm:pt modelId="{9DF29EC0-1E88-4BA6-994F-B3DD271FAA8F}">
      <dgm:prSet phldrT="[Text]" custT="1"/>
      <dgm:spPr/>
      <dgm:t>
        <a:bodyPr/>
        <a:lstStyle/>
        <a:p>
          <a:r>
            <a:rPr lang="en-US" sz="1800" dirty="0"/>
            <a:t>Guidelines for helping students create a </a:t>
          </a:r>
          <a:r>
            <a:rPr lang="en-US" sz="1800" dirty="0" err="1"/>
            <a:t>multisemester</a:t>
          </a:r>
          <a:r>
            <a:rPr lang="en-US" sz="1800" dirty="0"/>
            <a:t> degree plan.</a:t>
          </a:r>
        </a:p>
      </dgm:t>
    </dgm:pt>
    <dgm:pt modelId="{20381D57-DE3E-4592-ACE4-C657EC410F9A}" type="parTrans" cxnId="{7B7C59F0-78F7-4032-82F3-1768FA034705}">
      <dgm:prSet/>
      <dgm:spPr/>
      <dgm:t>
        <a:bodyPr/>
        <a:lstStyle/>
        <a:p>
          <a:endParaRPr lang="en-US"/>
        </a:p>
      </dgm:t>
    </dgm:pt>
    <dgm:pt modelId="{292249CE-40AB-485F-A822-B8A47B4AA561}" type="sibTrans" cxnId="{7B7C59F0-78F7-4032-82F3-1768FA034705}">
      <dgm:prSet/>
      <dgm:spPr/>
      <dgm:t>
        <a:bodyPr/>
        <a:lstStyle/>
        <a:p>
          <a:endParaRPr lang="en-US"/>
        </a:p>
      </dgm:t>
    </dgm:pt>
    <dgm:pt modelId="{79E9EE2D-FC90-40B6-983A-CD481B6027A1}">
      <dgm:prSet phldrT="[Text]" custT="1"/>
      <dgm:spPr/>
      <dgm:t>
        <a:bodyPr/>
        <a:lstStyle/>
        <a:p>
          <a:r>
            <a:rPr lang="en-US" sz="1800" dirty="0"/>
            <a:t>Guidelines for ensuring that all students have a complete degree plan. </a:t>
          </a:r>
        </a:p>
      </dgm:t>
    </dgm:pt>
    <dgm:pt modelId="{C1B00915-4286-4116-A731-4C4883655024}" type="parTrans" cxnId="{F258CC8D-74C2-4F45-9815-EFAEC7A78D2C}">
      <dgm:prSet/>
      <dgm:spPr/>
      <dgm:t>
        <a:bodyPr/>
        <a:lstStyle/>
        <a:p>
          <a:endParaRPr lang="en-US"/>
        </a:p>
      </dgm:t>
    </dgm:pt>
    <dgm:pt modelId="{14EF6A45-7F58-4940-A2A3-6A3D2648D4B5}" type="sibTrans" cxnId="{F258CC8D-74C2-4F45-9815-EFAEC7A78D2C}">
      <dgm:prSet/>
      <dgm:spPr/>
      <dgm:t>
        <a:bodyPr/>
        <a:lstStyle/>
        <a:p>
          <a:endParaRPr lang="en-US"/>
        </a:p>
      </dgm:t>
    </dgm:pt>
    <dgm:pt modelId="{46A44EEB-3C02-4F8A-8CA1-02306DC22168}">
      <dgm:prSet phldrT="[Text]" custT="1"/>
      <dgm:spPr/>
      <dgm:t>
        <a:bodyPr/>
        <a:lstStyle/>
        <a:p>
          <a:r>
            <a:rPr lang="en-US" sz="1800" dirty="0"/>
            <a:t>Guidelines for intervening with students who do not have a complete degree plan or who make substantive changes to their degree plan without advisor support.</a:t>
          </a:r>
        </a:p>
      </dgm:t>
    </dgm:pt>
    <dgm:pt modelId="{8F806FF5-2AF4-4951-8B97-E38EF2A4C8FA}" type="parTrans" cxnId="{A909FC51-E4B9-43F9-B4C4-ADB70ACB710D}">
      <dgm:prSet/>
      <dgm:spPr/>
      <dgm:t>
        <a:bodyPr/>
        <a:lstStyle/>
        <a:p>
          <a:endParaRPr lang="en-US"/>
        </a:p>
      </dgm:t>
    </dgm:pt>
    <dgm:pt modelId="{A0BC7AE5-29A3-4B80-A032-874B6F87CF0E}" type="sibTrans" cxnId="{A909FC51-E4B9-43F9-B4C4-ADB70ACB710D}">
      <dgm:prSet/>
      <dgm:spPr/>
      <dgm:t>
        <a:bodyPr/>
        <a:lstStyle/>
        <a:p>
          <a:endParaRPr lang="en-US"/>
        </a:p>
      </dgm:t>
    </dgm:pt>
    <dgm:pt modelId="{2E6552DA-5E47-4C9E-94CA-F69252F60AD3}">
      <dgm:prSet phldrT="[Text]" custT="1"/>
      <dgm:spPr/>
      <dgm:t>
        <a:bodyPr/>
        <a:lstStyle/>
        <a:p>
          <a:r>
            <a:rPr lang="en-US" sz="1800" dirty="0"/>
            <a:t>Guidelines for checking in with students to ensure that their degree plan still aligns with their academic and career aspirations.</a:t>
          </a:r>
        </a:p>
      </dgm:t>
    </dgm:pt>
    <dgm:pt modelId="{7C0F29C6-F67B-4673-B0C0-4131034F4500}" type="parTrans" cxnId="{F270F270-C751-42A2-B08B-1B004317DF47}">
      <dgm:prSet/>
      <dgm:spPr/>
      <dgm:t>
        <a:bodyPr/>
        <a:lstStyle/>
        <a:p>
          <a:endParaRPr lang="en-US"/>
        </a:p>
      </dgm:t>
    </dgm:pt>
    <dgm:pt modelId="{6A857732-8C3E-4E2C-85D2-09D2DF5B3F7E}" type="sibTrans" cxnId="{F270F270-C751-42A2-B08B-1B004317DF47}">
      <dgm:prSet/>
      <dgm:spPr/>
      <dgm:t>
        <a:bodyPr/>
        <a:lstStyle/>
        <a:p>
          <a:endParaRPr lang="en-US"/>
        </a:p>
      </dgm:t>
    </dgm:pt>
    <dgm:pt modelId="{8F1CF65C-42ED-4B74-B3A7-B28BE3F89BBC}">
      <dgm:prSet phldrT="[Text]" custT="1"/>
      <dgm:spPr/>
      <dgm:t>
        <a:bodyPr/>
        <a:lstStyle/>
        <a:p>
          <a:r>
            <a:rPr lang="en-US" sz="1800" dirty="0"/>
            <a:t>Guidelines for monitoring students’ progress toward completion of program requirements.</a:t>
          </a:r>
        </a:p>
      </dgm:t>
    </dgm:pt>
    <dgm:pt modelId="{78BFC899-1C6D-48AD-B762-DC7968139DB0}" type="parTrans" cxnId="{A9638336-ABC7-4AEE-B5C7-D4C93D301C6C}">
      <dgm:prSet/>
      <dgm:spPr/>
      <dgm:t>
        <a:bodyPr/>
        <a:lstStyle/>
        <a:p>
          <a:endParaRPr lang="en-US"/>
        </a:p>
      </dgm:t>
    </dgm:pt>
    <dgm:pt modelId="{E2A8EA61-6136-4686-9910-1B9D832288FD}" type="sibTrans" cxnId="{A9638336-ABC7-4AEE-B5C7-D4C93D301C6C}">
      <dgm:prSet/>
      <dgm:spPr/>
      <dgm:t>
        <a:bodyPr/>
        <a:lstStyle/>
        <a:p>
          <a:endParaRPr lang="en-US"/>
        </a:p>
      </dgm:t>
    </dgm:pt>
    <dgm:pt modelId="{CD1C1611-74A0-47D9-A0EE-6FA61CE136DB}" type="pres">
      <dgm:prSet presAssocID="{414A8D69-56E7-4A0B-9A2B-FBCE51C814F1}" presName="vert0" presStyleCnt="0">
        <dgm:presLayoutVars>
          <dgm:dir/>
          <dgm:animOne val="branch"/>
          <dgm:animLvl val="lvl"/>
        </dgm:presLayoutVars>
      </dgm:prSet>
      <dgm:spPr/>
      <dgm:t>
        <a:bodyPr/>
        <a:lstStyle/>
        <a:p>
          <a:endParaRPr lang="en-US"/>
        </a:p>
      </dgm:t>
    </dgm:pt>
    <dgm:pt modelId="{8C00B1D1-BAEC-47E4-9E83-78B44C3FFD43}" type="pres">
      <dgm:prSet presAssocID="{10AE12B0-F5D6-4007-AD1A-445F0D10965B}" presName="thickLine" presStyleLbl="alignNode1" presStyleIdx="0" presStyleCnt="1"/>
      <dgm:spPr/>
    </dgm:pt>
    <dgm:pt modelId="{30FA1CE6-2266-4115-9967-4AEA50A93E15}" type="pres">
      <dgm:prSet presAssocID="{10AE12B0-F5D6-4007-AD1A-445F0D10965B}" presName="horz1" presStyleCnt="0"/>
      <dgm:spPr/>
    </dgm:pt>
    <dgm:pt modelId="{3697A4AE-CC25-4ED6-99BA-05E62A0C2C66}" type="pres">
      <dgm:prSet presAssocID="{10AE12B0-F5D6-4007-AD1A-445F0D10965B}" presName="tx1" presStyleLbl="revTx" presStyleIdx="0" presStyleCnt="6" custScaleX="106807"/>
      <dgm:spPr/>
      <dgm:t>
        <a:bodyPr/>
        <a:lstStyle/>
        <a:p>
          <a:endParaRPr lang="en-US"/>
        </a:p>
      </dgm:t>
    </dgm:pt>
    <dgm:pt modelId="{CA596418-8BBF-48FD-9382-5A1B1B28D17A}" type="pres">
      <dgm:prSet presAssocID="{10AE12B0-F5D6-4007-AD1A-445F0D10965B}" presName="vert1" presStyleCnt="0"/>
      <dgm:spPr/>
    </dgm:pt>
    <dgm:pt modelId="{41336C7F-F151-4483-891F-545B98328190}" type="pres">
      <dgm:prSet presAssocID="{9DF29EC0-1E88-4BA6-994F-B3DD271FAA8F}" presName="vertSpace2a" presStyleCnt="0"/>
      <dgm:spPr/>
    </dgm:pt>
    <dgm:pt modelId="{8583835B-D81B-4EB9-AD50-B69932DB9624}" type="pres">
      <dgm:prSet presAssocID="{9DF29EC0-1E88-4BA6-994F-B3DD271FAA8F}" presName="horz2" presStyleCnt="0"/>
      <dgm:spPr/>
    </dgm:pt>
    <dgm:pt modelId="{378E59AD-E773-454F-A8F6-9DD5C8C444DE}" type="pres">
      <dgm:prSet presAssocID="{9DF29EC0-1E88-4BA6-994F-B3DD271FAA8F}" presName="horzSpace2" presStyleCnt="0"/>
      <dgm:spPr/>
    </dgm:pt>
    <dgm:pt modelId="{606552DB-1E86-4586-B0BA-3CEBFAAEC3CA}" type="pres">
      <dgm:prSet presAssocID="{9DF29EC0-1E88-4BA6-994F-B3DD271FAA8F}" presName="tx2" presStyleLbl="revTx" presStyleIdx="1" presStyleCnt="6" custLinFactNeighborY="3422"/>
      <dgm:spPr/>
      <dgm:t>
        <a:bodyPr/>
        <a:lstStyle/>
        <a:p>
          <a:endParaRPr lang="en-US"/>
        </a:p>
      </dgm:t>
    </dgm:pt>
    <dgm:pt modelId="{280C31B2-AC57-4AFE-B19D-4B350EEFF4B8}" type="pres">
      <dgm:prSet presAssocID="{9DF29EC0-1E88-4BA6-994F-B3DD271FAA8F}" presName="vert2" presStyleCnt="0"/>
      <dgm:spPr/>
    </dgm:pt>
    <dgm:pt modelId="{612DCE92-42A0-4952-B151-55135D660823}" type="pres">
      <dgm:prSet presAssocID="{9DF29EC0-1E88-4BA6-994F-B3DD271FAA8F}" presName="thinLine2b" presStyleLbl="callout" presStyleIdx="0" presStyleCnt="5"/>
      <dgm:spPr/>
    </dgm:pt>
    <dgm:pt modelId="{6703F628-757A-463A-9197-0AFD36A798EC}" type="pres">
      <dgm:prSet presAssocID="{9DF29EC0-1E88-4BA6-994F-B3DD271FAA8F}" presName="vertSpace2b" presStyleCnt="0"/>
      <dgm:spPr/>
    </dgm:pt>
    <dgm:pt modelId="{B79F23E8-0DE6-47DE-A68B-62C38D4E48CD}" type="pres">
      <dgm:prSet presAssocID="{79E9EE2D-FC90-40B6-983A-CD481B6027A1}" presName="horz2" presStyleCnt="0"/>
      <dgm:spPr/>
    </dgm:pt>
    <dgm:pt modelId="{3F1C994D-40A5-4B54-AE8A-EE6B9D52ABC0}" type="pres">
      <dgm:prSet presAssocID="{79E9EE2D-FC90-40B6-983A-CD481B6027A1}" presName="horzSpace2" presStyleCnt="0"/>
      <dgm:spPr/>
    </dgm:pt>
    <dgm:pt modelId="{9AC7E794-7D61-4918-A6F6-C8F15590F3A2}" type="pres">
      <dgm:prSet presAssocID="{79E9EE2D-FC90-40B6-983A-CD481B6027A1}" presName="tx2" presStyleLbl="revTx" presStyleIdx="2" presStyleCnt="6"/>
      <dgm:spPr/>
      <dgm:t>
        <a:bodyPr/>
        <a:lstStyle/>
        <a:p>
          <a:endParaRPr lang="en-US"/>
        </a:p>
      </dgm:t>
    </dgm:pt>
    <dgm:pt modelId="{F6CF5223-09E3-46D0-AE60-8ED5D48BD7D6}" type="pres">
      <dgm:prSet presAssocID="{79E9EE2D-FC90-40B6-983A-CD481B6027A1}" presName="vert2" presStyleCnt="0"/>
      <dgm:spPr/>
    </dgm:pt>
    <dgm:pt modelId="{1A093129-712D-46AC-95B2-E2F6C6FA1FB8}" type="pres">
      <dgm:prSet presAssocID="{79E9EE2D-FC90-40B6-983A-CD481B6027A1}" presName="thinLine2b" presStyleLbl="callout" presStyleIdx="1" presStyleCnt="5"/>
      <dgm:spPr/>
    </dgm:pt>
    <dgm:pt modelId="{1CE4FE22-7D76-4D33-9926-E24CCD4CACEE}" type="pres">
      <dgm:prSet presAssocID="{79E9EE2D-FC90-40B6-983A-CD481B6027A1}" presName="vertSpace2b" presStyleCnt="0"/>
      <dgm:spPr/>
    </dgm:pt>
    <dgm:pt modelId="{21F75E0A-5128-40D6-9A61-6B5C2E6FC460}" type="pres">
      <dgm:prSet presAssocID="{46A44EEB-3C02-4F8A-8CA1-02306DC22168}" presName="horz2" presStyleCnt="0"/>
      <dgm:spPr/>
    </dgm:pt>
    <dgm:pt modelId="{497F3330-CCE6-4FF0-9845-FCBE63B1F558}" type="pres">
      <dgm:prSet presAssocID="{46A44EEB-3C02-4F8A-8CA1-02306DC22168}" presName="horzSpace2" presStyleCnt="0"/>
      <dgm:spPr/>
    </dgm:pt>
    <dgm:pt modelId="{3428205F-2206-4A6D-9AF9-9051EE73F381}" type="pres">
      <dgm:prSet presAssocID="{46A44EEB-3C02-4F8A-8CA1-02306DC22168}" presName="tx2" presStyleLbl="revTx" presStyleIdx="3" presStyleCnt="6"/>
      <dgm:spPr/>
      <dgm:t>
        <a:bodyPr/>
        <a:lstStyle/>
        <a:p>
          <a:endParaRPr lang="en-US"/>
        </a:p>
      </dgm:t>
    </dgm:pt>
    <dgm:pt modelId="{1978CADA-0853-493B-A16D-D3C59F8D1FAC}" type="pres">
      <dgm:prSet presAssocID="{46A44EEB-3C02-4F8A-8CA1-02306DC22168}" presName="vert2" presStyleCnt="0"/>
      <dgm:spPr/>
    </dgm:pt>
    <dgm:pt modelId="{EAEB709D-A326-4C87-8A4C-43A382B8E5DA}" type="pres">
      <dgm:prSet presAssocID="{46A44EEB-3C02-4F8A-8CA1-02306DC22168}" presName="thinLine2b" presStyleLbl="callout" presStyleIdx="2" presStyleCnt="5"/>
      <dgm:spPr/>
    </dgm:pt>
    <dgm:pt modelId="{2B99DDDD-6C2E-4C02-9E27-E9928BE6F50F}" type="pres">
      <dgm:prSet presAssocID="{46A44EEB-3C02-4F8A-8CA1-02306DC22168}" presName="vertSpace2b" presStyleCnt="0"/>
      <dgm:spPr/>
    </dgm:pt>
    <dgm:pt modelId="{70B500B6-930F-4F26-A9DA-F1CC93C9625D}" type="pres">
      <dgm:prSet presAssocID="{2E6552DA-5E47-4C9E-94CA-F69252F60AD3}" presName="horz2" presStyleCnt="0"/>
      <dgm:spPr/>
    </dgm:pt>
    <dgm:pt modelId="{7645EF53-E3C8-427A-9308-B6E91818769C}" type="pres">
      <dgm:prSet presAssocID="{2E6552DA-5E47-4C9E-94CA-F69252F60AD3}" presName="horzSpace2" presStyleCnt="0"/>
      <dgm:spPr/>
    </dgm:pt>
    <dgm:pt modelId="{F330D5C0-2E94-46B5-A3F1-AEB6C9ED3252}" type="pres">
      <dgm:prSet presAssocID="{2E6552DA-5E47-4C9E-94CA-F69252F60AD3}" presName="tx2" presStyleLbl="revTx" presStyleIdx="4" presStyleCnt="6"/>
      <dgm:spPr/>
      <dgm:t>
        <a:bodyPr/>
        <a:lstStyle/>
        <a:p>
          <a:endParaRPr lang="en-US"/>
        </a:p>
      </dgm:t>
    </dgm:pt>
    <dgm:pt modelId="{B4B34FA2-9800-488F-9F73-87CBEBF318B7}" type="pres">
      <dgm:prSet presAssocID="{2E6552DA-5E47-4C9E-94CA-F69252F60AD3}" presName="vert2" presStyleCnt="0"/>
      <dgm:spPr/>
    </dgm:pt>
    <dgm:pt modelId="{AEA75686-A907-4E6C-BB22-C8A7127A114B}" type="pres">
      <dgm:prSet presAssocID="{2E6552DA-5E47-4C9E-94CA-F69252F60AD3}" presName="thinLine2b" presStyleLbl="callout" presStyleIdx="3" presStyleCnt="5"/>
      <dgm:spPr/>
    </dgm:pt>
    <dgm:pt modelId="{C6F3A61E-53DD-4350-BE37-189CC2C637FF}" type="pres">
      <dgm:prSet presAssocID="{2E6552DA-5E47-4C9E-94CA-F69252F60AD3}" presName="vertSpace2b" presStyleCnt="0"/>
      <dgm:spPr/>
    </dgm:pt>
    <dgm:pt modelId="{0AB55AB3-D777-401D-BA65-47A77CE28F1B}" type="pres">
      <dgm:prSet presAssocID="{8F1CF65C-42ED-4B74-B3A7-B28BE3F89BBC}" presName="horz2" presStyleCnt="0"/>
      <dgm:spPr/>
    </dgm:pt>
    <dgm:pt modelId="{D9F0261A-991F-426B-9CBA-EC3E1DF9E1C2}" type="pres">
      <dgm:prSet presAssocID="{8F1CF65C-42ED-4B74-B3A7-B28BE3F89BBC}" presName="horzSpace2" presStyleCnt="0"/>
      <dgm:spPr/>
    </dgm:pt>
    <dgm:pt modelId="{47616657-838A-4364-A0CF-DDD666C5215F}" type="pres">
      <dgm:prSet presAssocID="{8F1CF65C-42ED-4B74-B3A7-B28BE3F89BBC}" presName="tx2" presStyleLbl="revTx" presStyleIdx="5" presStyleCnt="6"/>
      <dgm:spPr/>
      <dgm:t>
        <a:bodyPr/>
        <a:lstStyle/>
        <a:p>
          <a:endParaRPr lang="en-US"/>
        </a:p>
      </dgm:t>
    </dgm:pt>
    <dgm:pt modelId="{D2F98206-BE52-4F8A-9F55-0DB809A43DFB}" type="pres">
      <dgm:prSet presAssocID="{8F1CF65C-42ED-4B74-B3A7-B28BE3F89BBC}" presName="vert2" presStyleCnt="0"/>
      <dgm:spPr/>
    </dgm:pt>
    <dgm:pt modelId="{62E9BFBD-B65A-478A-A7BB-196E08B4E8C7}" type="pres">
      <dgm:prSet presAssocID="{8F1CF65C-42ED-4B74-B3A7-B28BE3F89BBC}" presName="thinLine2b" presStyleLbl="callout" presStyleIdx="4" presStyleCnt="5"/>
      <dgm:spPr/>
    </dgm:pt>
    <dgm:pt modelId="{7C029956-31BE-41DF-819B-3D0E99B4459D}" type="pres">
      <dgm:prSet presAssocID="{8F1CF65C-42ED-4B74-B3A7-B28BE3F89BBC}" presName="vertSpace2b" presStyleCnt="0"/>
      <dgm:spPr/>
    </dgm:pt>
  </dgm:ptLst>
  <dgm:cxnLst>
    <dgm:cxn modelId="{DC06B1C9-ED20-4D4C-AE50-E2902F1BEDB0}" type="presOf" srcId="{9DF29EC0-1E88-4BA6-994F-B3DD271FAA8F}" destId="{606552DB-1E86-4586-B0BA-3CEBFAAEC3CA}" srcOrd="0" destOrd="0" presId="urn:microsoft.com/office/officeart/2008/layout/LinedList"/>
    <dgm:cxn modelId="{7B7C59F0-78F7-4032-82F3-1768FA034705}" srcId="{10AE12B0-F5D6-4007-AD1A-445F0D10965B}" destId="{9DF29EC0-1E88-4BA6-994F-B3DD271FAA8F}" srcOrd="0" destOrd="0" parTransId="{20381D57-DE3E-4592-ACE4-C657EC410F9A}" sibTransId="{292249CE-40AB-485F-A822-B8A47B4AA561}"/>
    <dgm:cxn modelId="{FC2A53E7-D606-4BEA-86B3-1BD2229D5B1E}" type="presOf" srcId="{2E6552DA-5E47-4C9E-94CA-F69252F60AD3}" destId="{F330D5C0-2E94-46B5-A3F1-AEB6C9ED3252}" srcOrd="0" destOrd="0" presId="urn:microsoft.com/office/officeart/2008/layout/LinedList"/>
    <dgm:cxn modelId="{A909FC51-E4B9-43F9-B4C4-ADB70ACB710D}" srcId="{10AE12B0-F5D6-4007-AD1A-445F0D10965B}" destId="{46A44EEB-3C02-4F8A-8CA1-02306DC22168}" srcOrd="2" destOrd="0" parTransId="{8F806FF5-2AF4-4951-8B97-E38EF2A4C8FA}" sibTransId="{A0BC7AE5-29A3-4B80-A032-874B6F87CF0E}"/>
    <dgm:cxn modelId="{A9638336-ABC7-4AEE-B5C7-D4C93D301C6C}" srcId="{10AE12B0-F5D6-4007-AD1A-445F0D10965B}" destId="{8F1CF65C-42ED-4B74-B3A7-B28BE3F89BBC}" srcOrd="4" destOrd="0" parTransId="{78BFC899-1C6D-48AD-B762-DC7968139DB0}" sibTransId="{E2A8EA61-6136-4686-9910-1B9D832288FD}"/>
    <dgm:cxn modelId="{97C7A7B4-ED02-4521-8308-4DB6729F37E2}" type="presOf" srcId="{8F1CF65C-42ED-4B74-B3A7-B28BE3F89BBC}" destId="{47616657-838A-4364-A0CF-DDD666C5215F}" srcOrd="0" destOrd="0" presId="urn:microsoft.com/office/officeart/2008/layout/LinedList"/>
    <dgm:cxn modelId="{F270F270-C751-42A2-B08B-1B004317DF47}" srcId="{10AE12B0-F5D6-4007-AD1A-445F0D10965B}" destId="{2E6552DA-5E47-4C9E-94CA-F69252F60AD3}" srcOrd="3" destOrd="0" parTransId="{7C0F29C6-F67B-4673-B0C0-4131034F4500}" sibTransId="{6A857732-8C3E-4E2C-85D2-09D2DF5B3F7E}"/>
    <dgm:cxn modelId="{5A412E27-4D61-45E5-9905-C8A6F23E35CC}" type="presOf" srcId="{414A8D69-56E7-4A0B-9A2B-FBCE51C814F1}" destId="{CD1C1611-74A0-47D9-A0EE-6FA61CE136DB}" srcOrd="0" destOrd="0" presId="urn:microsoft.com/office/officeart/2008/layout/LinedList"/>
    <dgm:cxn modelId="{F0AAC97A-FC60-42E1-B91B-B5F0B6406AEB}" type="presOf" srcId="{10AE12B0-F5D6-4007-AD1A-445F0D10965B}" destId="{3697A4AE-CC25-4ED6-99BA-05E62A0C2C66}" srcOrd="0" destOrd="0" presId="urn:microsoft.com/office/officeart/2008/layout/LinedList"/>
    <dgm:cxn modelId="{80D45FBD-DD33-4C97-85BE-C7251B386165}" type="presOf" srcId="{79E9EE2D-FC90-40B6-983A-CD481B6027A1}" destId="{9AC7E794-7D61-4918-A6F6-C8F15590F3A2}" srcOrd="0" destOrd="0" presId="urn:microsoft.com/office/officeart/2008/layout/LinedList"/>
    <dgm:cxn modelId="{32048DA8-DEB5-48E9-90D4-9E29BA2EB07B}" type="presOf" srcId="{46A44EEB-3C02-4F8A-8CA1-02306DC22168}" destId="{3428205F-2206-4A6D-9AF9-9051EE73F381}" srcOrd="0" destOrd="0" presId="urn:microsoft.com/office/officeart/2008/layout/LinedList"/>
    <dgm:cxn modelId="{CC932998-99D1-46DE-957B-C692AB9BC942}" srcId="{414A8D69-56E7-4A0B-9A2B-FBCE51C814F1}" destId="{10AE12B0-F5D6-4007-AD1A-445F0D10965B}" srcOrd="0" destOrd="0" parTransId="{EB1279AE-A730-4C46-8CA7-FDC7BB7127FD}" sibTransId="{E2BE860F-1AFB-42C0-B5BB-CF85BD1E0F5C}"/>
    <dgm:cxn modelId="{F258CC8D-74C2-4F45-9815-EFAEC7A78D2C}" srcId="{10AE12B0-F5D6-4007-AD1A-445F0D10965B}" destId="{79E9EE2D-FC90-40B6-983A-CD481B6027A1}" srcOrd="1" destOrd="0" parTransId="{C1B00915-4286-4116-A731-4C4883655024}" sibTransId="{14EF6A45-7F58-4940-A2A3-6A3D2648D4B5}"/>
    <dgm:cxn modelId="{FEC052C2-60E6-4D18-BE07-3E05AEBAAA96}" type="presParOf" srcId="{CD1C1611-74A0-47D9-A0EE-6FA61CE136DB}" destId="{8C00B1D1-BAEC-47E4-9E83-78B44C3FFD43}" srcOrd="0" destOrd="0" presId="urn:microsoft.com/office/officeart/2008/layout/LinedList"/>
    <dgm:cxn modelId="{C505E835-072A-4C0A-BD37-1C4E7C83CF39}" type="presParOf" srcId="{CD1C1611-74A0-47D9-A0EE-6FA61CE136DB}" destId="{30FA1CE6-2266-4115-9967-4AEA50A93E15}" srcOrd="1" destOrd="0" presId="urn:microsoft.com/office/officeart/2008/layout/LinedList"/>
    <dgm:cxn modelId="{DC9BE54F-77AE-4297-A33B-8F56D0229284}" type="presParOf" srcId="{30FA1CE6-2266-4115-9967-4AEA50A93E15}" destId="{3697A4AE-CC25-4ED6-99BA-05E62A0C2C66}" srcOrd="0" destOrd="0" presId="urn:microsoft.com/office/officeart/2008/layout/LinedList"/>
    <dgm:cxn modelId="{4AC962B6-07C9-4813-A5E3-32972F7AFAC2}" type="presParOf" srcId="{30FA1CE6-2266-4115-9967-4AEA50A93E15}" destId="{CA596418-8BBF-48FD-9382-5A1B1B28D17A}" srcOrd="1" destOrd="0" presId="urn:microsoft.com/office/officeart/2008/layout/LinedList"/>
    <dgm:cxn modelId="{068CB157-4F5E-4165-9985-13896CEB8B20}" type="presParOf" srcId="{CA596418-8BBF-48FD-9382-5A1B1B28D17A}" destId="{41336C7F-F151-4483-891F-545B98328190}" srcOrd="0" destOrd="0" presId="urn:microsoft.com/office/officeart/2008/layout/LinedList"/>
    <dgm:cxn modelId="{98D7A471-F129-46BF-BE05-A41C707F166E}" type="presParOf" srcId="{CA596418-8BBF-48FD-9382-5A1B1B28D17A}" destId="{8583835B-D81B-4EB9-AD50-B69932DB9624}" srcOrd="1" destOrd="0" presId="urn:microsoft.com/office/officeart/2008/layout/LinedList"/>
    <dgm:cxn modelId="{FD730A23-B13F-4195-B128-EF55C701B121}" type="presParOf" srcId="{8583835B-D81B-4EB9-AD50-B69932DB9624}" destId="{378E59AD-E773-454F-A8F6-9DD5C8C444DE}" srcOrd="0" destOrd="0" presId="urn:microsoft.com/office/officeart/2008/layout/LinedList"/>
    <dgm:cxn modelId="{A251946D-67BF-4EEB-B829-6C0C42D3C0D9}" type="presParOf" srcId="{8583835B-D81B-4EB9-AD50-B69932DB9624}" destId="{606552DB-1E86-4586-B0BA-3CEBFAAEC3CA}" srcOrd="1" destOrd="0" presId="urn:microsoft.com/office/officeart/2008/layout/LinedList"/>
    <dgm:cxn modelId="{14393A78-CDFC-447B-95C6-1FBE7FC12047}" type="presParOf" srcId="{8583835B-D81B-4EB9-AD50-B69932DB9624}" destId="{280C31B2-AC57-4AFE-B19D-4B350EEFF4B8}" srcOrd="2" destOrd="0" presId="urn:microsoft.com/office/officeart/2008/layout/LinedList"/>
    <dgm:cxn modelId="{3DB40023-CF6C-4F2C-BA7E-68353DD476A1}" type="presParOf" srcId="{CA596418-8BBF-48FD-9382-5A1B1B28D17A}" destId="{612DCE92-42A0-4952-B151-55135D660823}" srcOrd="2" destOrd="0" presId="urn:microsoft.com/office/officeart/2008/layout/LinedList"/>
    <dgm:cxn modelId="{14B9EE72-FBC1-4809-B21F-B9E8971AE6ED}" type="presParOf" srcId="{CA596418-8BBF-48FD-9382-5A1B1B28D17A}" destId="{6703F628-757A-463A-9197-0AFD36A798EC}" srcOrd="3" destOrd="0" presId="urn:microsoft.com/office/officeart/2008/layout/LinedList"/>
    <dgm:cxn modelId="{C8BE6BDA-87B3-499C-B2AC-893592A3DA84}" type="presParOf" srcId="{CA596418-8BBF-48FD-9382-5A1B1B28D17A}" destId="{B79F23E8-0DE6-47DE-A68B-62C38D4E48CD}" srcOrd="4" destOrd="0" presId="urn:microsoft.com/office/officeart/2008/layout/LinedList"/>
    <dgm:cxn modelId="{6B12A144-5372-4AF6-88AA-6DBFD522C03C}" type="presParOf" srcId="{B79F23E8-0DE6-47DE-A68B-62C38D4E48CD}" destId="{3F1C994D-40A5-4B54-AE8A-EE6B9D52ABC0}" srcOrd="0" destOrd="0" presId="urn:microsoft.com/office/officeart/2008/layout/LinedList"/>
    <dgm:cxn modelId="{EA752601-85CA-479C-9B3A-A44910D423BE}" type="presParOf" srcId="{B79F23E8-0DE6-47DE-A68B-62C38D4E48CD}" destId="{9AC7E794-7D61-4918-A6F6-C8F15590F3A2}" srcOrd="1" destOrd="0" presId="urn:microsoft.com/office/officeart/2008/layout/LinedList"/>
    <dgm:cxn modelId="{5E886E0D-43F6-4C6F-A414-E6137A4A064C}" type="presParOf" srcId="{B79F23E8-0DE6-47DE-A68B-62C38D4E48CD}" destId="{F6CF5223-09E3-46D0-AE60-8ED5D48BD7D6}" srcOrd="2" destOrd="0" presId="urn:microsoft.com/office/officeart/2008/layout/LinedList"/>
    <dgm:cxn modelId="{CCE73283-BBF1-431B-8DFD-32F3CA5A101F}" type="presParOf" srcId="{CA596418-8BBF-48FD-9382-5A1B1B28D17A}" destId="{1A093129-712D-46AC-95B2-E2F6C6FA1FB8}" srcOrd="5" destOrd="0" presId="urn:microsoft.com/office/officeart/2008/layout/LinedList"/>
    <dgm:cxn modelId="{81736704-B76C-4D8C-9957-467CCD12C885}" type="presParOf" srcId="{CA596418-8BBF-48FD-9382-5A1B1B28D17A}" destId="{1CE4FE22-7D76-4D33-9926-E24CCD4CACEE}" srcOrd="6" destOrd="0" presId="urn:microsoft.com/office/officeart/2008/layout/LinedList"/>
    <dgm:cxn modelId="{2B253898-4C55-44E8-BEFB-A12350C6DF91}" type="presParOf" srcId="{CA596418-8BBF-48FD-9382-5A1B1B28D17A}" destId="{21F75E0A-5128-40D6-9A61-6B5C2E6FC460}" srcOrd="7" destOrd="0" presId="urn:microsoft.com/office/officeart/2008/layout/LinedList"/>
    <dgm:cxn modelId="{F23D428E-0510-4E2C-AD84-B89CAAAC0E1D}" type="presParOf" srcId="{21F75E0A-5128-40D6-9A61-6B5C2E6FC460}" destId="{497F3330-CCE6-4FF0-9845-FCBE63B1F558}" srcOrd="0" destOrd="0" presId="urn:microsoft.com/office/officeart/2008/layout/LinedList"/>
    <dgm:cxn modelId="{3922E75F-D880-4AB7-B765-0852EAD47C24}" type="presParOf" srcId="{21F75E0A-5128-40D6-9A61-6B5C2E6FC460}" destId="{3428205F-2206-4A6D-9AF9-9051EE73F381}" srcOrd="1" destOrd="0" presId="urn:microsoft.com/office/officeart/2008/layout/LinedList"/>
    <dgm:cxn modelId="{8A0E1712-AF1F-40A7-9C8C-3C126D6D525B}" type="presParOf" srcId="{21F75E0A-5128-40D6-9A61-6B5C2E6FC460}" destId="{1978CADA-0853-493B-A16D-D3C59F8D1FAC}" srcOrd="2" destOrd="0" presId="urn:microsoft.com/office/officeart/2008/layout/LinedList"/>
    <dgm:cxn modelId="{3AE0F8FF-C330-464E-A390-69789F2BC14D}" type="presParOf" srcId="{CA596418-8BBF-48FD-9382-5A1B1B28D17A}" destId="{EAEB709D-A326-4C87-8A4C-43A382B8E5DA}" srcOrd="8" destOrd="0" presId="urn:microsoft.com/office/officeart/2008/layout/LinedList"/>
    <dgm:cxn modelId="{10C1ECBD-669E-484F-9097-97B84C458980}" type="presParOf" srcId="{CA596418-8BBF-48FD-9382-5A1B1B28D17A}" destId="{2B99DDDD-6C2E-4C02-9E27-E9928BE6F50F}" srcOrd="9" destOrd="0" presId="urn:microsoft.com/office/officeart/2008/layout/LinedList"/>
    <dgm:cxn modelId="{EBCC8EFD-C7A3-424F-A1E7-98D6E23D7125}" type="presParOf" srcId="{CA596418-8BBF-48FD-9382-5A1B1B28D17A}" destId="{70B500B6-930F-4F26-A9DA-F1CC93C9625D}" srcOrd="10" destOrd="0" presId="urn:microsoft.com/office/officeart/2008/layout/LinedList"/>
    <dgm:cxn modelId="{13B43678-37D7-422F-8CEB-26A4F7B12B8D}" type="presParOf" srcId="{70B500B6-930F-4F26-A9DA-F1CC93C9625D}" destId="{7645EF53-E3C8-427A-9308-B6E91818769C}" srcOrd="0" destOrd="0" presId="urn:microsoft.com/office/officeart/2008/layout/LinedList"/>
    <dgm:cxn modelId="{CDD5FE7F-D91A-444E-BE96-079C5B8B2B8C}" type="presParOf" srcId="{70B500B6-930F-4F26-A9DA-F1CC93C9625D}" destId="{F330D5C0-2E94-46B5-A3F1-AEB6C9ED3252}" srcOrd="1" destOrd="0" presId="urn:microsoft.com/office/officeart/2008/layout/LinedList"/>
    <dgm:cxn modelId="{4A10237B-17D1-43A7-A270-4D6027505102}" type="presParOf" srcId="{70B500B6-930F-4F26-A9DA-F1CC93C9625D}" destId="{B4B34FA2-9800-488F-9F73-87CBEBF318B7}" srcOrd="2" destOrd="0" presId="urn:microsoft.com/office/officeart/2008/layout/LinedList"/>
    <dgm:cxn modelId="{204B81F6-64F3-4AB6-98F1-F6DDD3735030}" type="presParOf" srcId="{CA596418-8BBF-48FD-9382-5A1B1B28D17A}" destId="{AEA75686-A907-4E6C-BB22-C8A7127A114B}" srcOrd="11" destOrd="0" presId="urn:microsoft.com/office/officeart/2008/layout/LinedList"/>
    <dgm:cxn modelId="{10ACAC83-6873-46A0-9D53-9994FA4352AA}" type="presParOf" srcId="{CA596418-8BBF-48FD-9382-5A1B1B28D17A}" destId="{C6F3A61E-53DD-4350-BE37-189CC2C637FF}" srcOrd="12" destOrd="0" presId="urn:microsoft.com/office/officeart/2008/layout/LinedList"/>
    <dgm:cxn modelId="{59582A81-A224-4C32-AEB6-082FF258831A}" type="presParOf" srcId="{CA596418-8BBF-48FD-9382-5A1B1B28D17A}" destId="{0AB55AB3-D777-401D-BA65-47A77CE28F1B}" srcOrd="13" destOrd="0" presId="urn:microsoft.com/office/officeart/2008/layout/LinedList"/>
    <dgm:cxn modelId="{A84DDAAF-4803-4C20-8206-F6FC830111B3}" type="presParOf" srcId="{0AB55AB3-D777-401D-BA65-47A77CE28F1B}" destId="{D9F0261A-991F-426B-9CBA-EC3E1DF9E1C2}" srcOrd="0" destOrd="0" presId="urn:microsoft.com/office/officeart/2008/layout/LinedList"/>
    <dgm:cxn modelId="{C528E429-6D38-4E86-A6D1-0DB6A9290D5E}" type="presParOf" srcId="{0AB55AB3-D777-401D-BA65-47A77CE28F1B}" destId="{47616657-838A-4364-A0CF-DDD666C5215F}" srcOrd="1" destOrd="0" presId="urn:microsoft.com/office/officeart/2008/layout/LinedList"/>
    <dgm:cxn modelId="{EE5DED2A-67FC-4AB8-B8DE-2E8DB7F68ABC}" type="presParOf" srcId="{0AB55AB3-D777-401D-BA65-47A77CE28F1B}" destId="{D2F98206-BE52-4F8A-9F55-0DB809A43DFB}" srcOrd="2" destOrd="0" presId="urn:microsoft.com/office/officeart/2008/layout/LinedList"/>
    <dgm:cxn modelId="{3A1284DD-4A02-44CF-9429-5E03381FE3C5}" type="presParOf" srcId="{CA596418-8BBF-48FD-9382-5A1B1B28D17A}" destId="{62E9BFBD-B65A-478A-A7BB-196E08B4E8C7}" srcOrd="14" destOrd="0" presId="urn:microsoft.com/office/officeart/2008/layout/LinedList"/>
    <dgm:cxn modelId="{E382ACED-5DFA-427E-BCBF-AD443F36D8A7}" type="presParOf" srcId="{CA596418-8BBF-48FD-9382-5A1B1B28D17A}" destId="{7C029956-31BE-41DF-819B-3D0E99B4459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2B0F37-3CC0-4F6C-B522-4F3622439B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DC4148-734F-4971-8049-12F854ABC473}">
      <dgm:prSet phldrT="[Text]"/>
      <dgm:spPr>
        <a:solidFill>
          <a:schemeClr val="bg2"/>
        </a:solidFill>
      </dgm:spPr>
      <dgm:t>
        <a:bodyPr/>
        <a:lstStyle/>
        <a:p>
          <a:r>
            <a:rPr lang="en-US" dirty="0"/>
            <a:t>Information</a:t>
          </a:r>
        </a:p>
      </dgm:t>
    </dgm:pt>
    <dgm:pt modelId="{316B6AAE-DA8E-46C1-8CF2-6AB8A7B84506}" type="parTrans" cxnId="{81312662-9A42-4DE6-8909-211CBBF1C973}">
      <dgm:prSet/>
      <dgm:spPr/>
      <dgm:t>
        <a:bodyPr/>
        <a:lstStyle/>
        <a:p>
          <a:endParaRPr lang="en-US"/>
        </a:p>
      </dgm:t>
    </dgm:pt>
    <dgm:pt modelId="{5A81170C-0C41-4FE3-9690-8CC016B64D16}" type="sibTrans" cxnId="{81312662-9A42-4DE6-8909-211CBBF1C973}">
      <dgm:prSet/>
      <dgm:spPr/>
      <dgm:t>
        <a:bodyPr/>
        <a:lstStyle/>
        <a:p>
          <a:endParaRPr lang="en-US"/>
        </a:p>
      </dgm:t>
    </dgm:pt>
    <dgm:pt modelId="{6D66296A-810E-43DA-888F-17C531BD7FC7}">
      <dgm:prSet phldrT="[Text]"/>
      <dgm:spPr>
        <a:solidFill>
          <a:schemeClr val="bg2"/>
        </a:solidFill>
      </dgm:spPr>
      <dgm:t>
        <a:bodyPr/>
        <a:lstStyle/>
        <a:p>
          <a:r>
            <a:rPr lang="en-US" dirty="0"/>
            <a:t>Skills</a:t>
          </a:r>
        </a:p>
      </dgm:t>
    </dgm:pt>
    <dgm:pt modelId="{59E0284E-DAFB-4C92-BB07-5154E1822A3D}" type="parTrans" cxnId="{EE8FF0FF-63E5-42D8-B59F-6F588B0002E7}">
      <dgm:prSet/>
      <dgm:spPr/>
      <dgm:t>
        <a:bodyPr/>
        <a:lstStyle/>
        <a:p>
          <a:endParaRPr lang="en-US"/>
        </a:p>
      </dgm:t>
    </dgm:pt>
    <dgm:pt modelId="{1FE29669-BE2A-4BBF-BD23-DA98E49EC8B4}" type="sibTrans" cxnId="{EE8FF0FF-63E5-42D8-B59F-6F588B0002E7}">
      <dgm:prSet/>
      <dgm:spPr/>
      <dgm:t>
        <a:bodyPr/>
        <a:lstStyle/>
        <a:p>
          <a:endParaRPr lang="en-US"/>
        </a:p>
      </dgm:t>
    </dgm:pt>
    <dgm:pt modelId="{17876AE6-4E03-4A0F-87E8-739939164E63}">
      <dgm:prSet phldrT="[Text]"/>
      <dgm:spPr>
        <a:solidFill>
          <a:schemeClr val="bg2"/>
        </a:solidFill>
      </dgm:spPr>
      <dgm:t>
        <a:bodyPr/>
        <a:lstStyle/>
        <a:p>
          <a:r>
            <a:rPr lang="en-US" dirty="0"/>
            <a:t>Cognitive Development</a:t>
          </a:r>
        </a:p>
      </dgm:t>
    </dgm:pt>
    <dgm:pt modelId="{46E21C85-4806-4B98-B2B9-4B383FB661B4}" type="parTrans" cxnId="{0F2F6D2C-1774-48C7-A9D4-97C7A2CFA1E0}">
      <dgm:prSet/>
      <dgm:spPr/>
      <dgm:t>
        <a:bodyPr/>
        <a:lstStyle/>
        <a:p>
          <a:endParaRPr lang="en-US"/>
        </a:p>
      </dgm:t>
    </dgm:pt>
    <dgm:pt modelId="{7543046F-24F0-4164-A71E-3F4C6148752F}" type="sibTrans" cxnId="{0F2F6D2C-1774-48C7-A9D4-97C7A2CFA1E0}">
      <dgm:prSet/>
      <dgm:spPr/>
      <dgm:t>
        <a:bodyPr/>
        <a:lstStyle/>
        <a:p>
          <a:endParaRPr lang="en-US"/>
        </a:p>
      </dgm:t>
    </dgm:pt>
    <dgm:pt modelId="{2B0EF081-C058-4FE8-A17E-BE892FB5FC11}">
      <dgm:prSet phldrT="[Text]"/>
      <dgm:spPr>
        <a:solidFill>
          <a:schemeClr val="bg2"/>
        </a:solidFill>
      </dgm:spPr>
      <dgm:t>
        <a:bodyPr/>
        <a:lstStyle/>
        <a:p>
          <a:r>
            <a:rPr lang="en-US" dirty="0"/>
            <a:t>Affective Support</a:t>
          </a:r>
        </a:p>
      </dgm:t>
    </dgm:pt>
    <dgm:pt modelId="{6D29FE4A-6894-45C2-A4FD-5010ABA76DD2}" type="parTrans" cxnId="{061E819D-F9E5-432D-A351-1F5667E09A64}">
      <dgm:prSet/>
      <dgm:spPr/>
      <dgm:t>
        <a:bodyPr/>
        <a:lstStyle/>
        <a:p>
          <a:endParaRPr lang="en-US"/>
        </a:p>
      </dgm:t>
    </dgm:pt>
    <dgm:pt modelId="{CE1940D0-B2F4-405B-A4A0-857C77170B4F}" type="sibTrans" cxnId="{061E819D-F9E5-432D-A351-1F5667E09A64}">
      <dgm:prSet/>
      <dgm:spPr/>
      <dgm:t>
        <a:bodyPr/>
        <a:lstStyle/>
        <a:p>
          <a:endParaRPr lang="en-US"/>
        </a:p>
      </dgm:t>
    </dgm:pt>
    <dgm:pt modelId="{E1308940-2AAC-4B2E-97BD-0A5DF71009BC}" type="pres">
      <dgm:prSet presAssocID="{A72B0F37-3CC0-4F6C-B522-4F3622439B4A}" presName="diagram" presStyleCnt="0">
        <dgm:presLayoutVars>
          <dgm:dir/>
          <dgm:resizeHandles val="exact"/>
        </dgm:presLayoutVars>
      </dgm:prSet>
      <dgm:spPr/>
      <dgm:t>
        <a:bodyPr/>
        <a:lstStyle/>
        <a:p>
          <a:endParaRPr lang="en-US"/>
        </a:p>
      </dgm:t>
    </dgm:pt>
    <dgm:pt modelId="{8C1AB1C1-1C3D-4D33-8A16-BBF14827A13D}" type="pres">
      <dgm:prSet presAssocID="{A2DC4148-734F-4971-8049-12F854ABC473}" presName="node" presStyleLbl="node1" presStyleIdx="0" presStyleCnt="4">
        <dgm:presLayoutVars>
          <dgm:bulletEnabled val="1"/>
        </dgm:presLayoutVars>
      </dgm:prSet>
      <dgm:spPr/>
      <dgm:t>
        <a:bodyPr/>
        <a:lstStyle/>
        <a:p>
          <a:endParaRPr lang="en-US"/>
        </a:p>
      </dgm:t>
    </dgm:pt>
    <dgm:pt modelId="{99D2FC87-502B-4670-9EB0-4A6E8A747DDD}" type="pres">
      <dgm:prSet presAssocID="{5A81170C-0C41-4FE3-9690-8CC016B64D16}" presName="sibTrans" presStyleCnt="0"/>
      <dgm:spPr/>
    </dgm:pt>
    <dgm:pt modelId="{23D9A00F-0EDC-42BA-B7C9-546714B655AA}" type="pres">
      <dgm:prSet presAssocID="{6D66296A-810E-43DA-888F-17C531BD7FC7}" presName="node" presStyleLbl="node1" presStyleIdx="1" presStyleCnt="4" custLinFactNeighborX="188">
        <dgm:presLayoutVars>
          <dgm:bulletEnabled val="1"/>
        </dgm:presLayoutVars>
      </dgm:prSet>
      <dgm:spPr/>
      <dgm:t>
        <a:bodyPr/>
        <a:lstStyle/>
        <a:p>
          <a:endParaRPr lang="en-US"/>
        </a:p>
      </dgm:t>
    </dgm:pt>
    <dgm:pt modelId="{E82A73FF-3872-4120-9760-9F579DBB3B92}" type="pres">
      <dgm:prSet presAssocID="{1FE29669-BE2A-4BBF-BD23-DA98E49EC8B4}" presName="sibTrans" presStyleCnt="0"/>
      <dgm:spPr/>
    </dgm:pt>
    <dgm:pt modelId="{B0D6495B-5255-43C2-9F9A-6857A0127246}" type="pres">
      <dgm:prSet presAssocID="{17876AE6-4E03-4A0F-87E8-739939164E63}" presName="node" presStyleLbl="node1" presStyleIdx="2" presStyleCnt="4">
        <dgm:presLayoutVars>
          <dgm:bulletEnabled val="1"/>
        </dgm:presLayoutVars>
      </dgm:prSet>
      <dgm:spPr/>
      <dgm:t>
        <a:bodyPr/>
        <a:lstStyle/>
        <a:p>
          <a:endParaRPr lang="en-US"/>
        </a:p>
      </dgm:t>
    </dgm:pt>
    <dgm:pt modelId="{3B0AF44B-5F1A-4E77-8ECA-CD29F26E88E2}" type="pres">
      <dgm:prSet presAssocID="{7543046F-24F0-4164-A71E-3F4C6148752F}" presName="sibTrans" presStyleCnt="0"/>
      <dgm:spPr/>
    </dgm:pt>
    <dgm:pt modelId="{2BE43ABD-4306-4F92-8194-522D7D09F611}" type="pres">
      <dgm:prSet presAssocID="{2B0EF081-C058-4FE8-A17E-BE892FB5FC11}" presName="node" presStyleLbl="node1" presStyleIdx="3" presStyleCnt="4">
        <dgm:presLayoutVars>
          <dgm:bulletEnabled val="1"/>
        </dgm:presLayoutVars>
      </dgm:prSet>
      <dgm:spPr/>
      <dgm:t>
        <a:bodyPr/>
        <a:lstStyle/>
        <a:p>
          <a:endParaRPr lang="en-US"/>
        </a:p>
      </dgm:t>
    </dgm:pt>
  </dgm:ptLst>
  <dgm:cxnLst>
    <dgm:cxn modelId="{81312662-9A42-4DE6-8909-211CBBF1C973}" srcId="{A72B0F37-3CC0-4F6C-B522-4F3622439B4A}" destId="{A2DC4148-734F-4971-8049-12F854ABC473}" srcOrd="0" destOrd="0" parTransId="{316B6AAE-DA8E-46C1-8CF2-6AB8A7B84506}" sibTransId="{5A81170C-0C41-4FE3-9690-8CC016B64D16}"/>
    <dgm:cxn modelId="{061E819D-F9E5-432D-A351-1F5667E09A64}" srcId="{A72B0F37-3CC0-4F6C-B522-4F3622439B4A}" destId="{2B0EF081-C058-4FE8-A17E-BE892FB5FC11}" srcOrd="3" destOrd="0" parTransId="{6D29FE4A-6894-45C2-A4FD-5010ABA76DD2}" sibTransId="{CE1940D0-B2F4-405B-A4A0-857C77170B4F}"/>
    <dgm:cxn modelId="{0DBFF30F-8BCF-480C-A20A-EEA58C92FF4E}" type="presOf" srcId="{6D66296A-810E-43DA-888F-17C531BD7FC7}" destId="{23D9A00F-0EDC-42BA-B7C9-546714B655AA}" srcOrd="0" destOrd="0" presId="urn:microsoft.com/office/officeart/2005/8/layout/default"/>
    <dgm:cxn modelId="{B037A65B-4235-45D7-8D6E-CB74195AB868}" type="presOf" srcId="{2B0EF081-C058-4FE8-A17E-BE892FB5FC11}" destId="{2BE43ABD-4306-4F92-8194-522D7D09F611}" srcOrd="0" destOrd="0" presId="urn:microsoft.com/office/officeart/2005/8/layout/default"/>
    <dgm:cxn modelId="{0F2F6D2C-1774-48C7-A9D4-97C7A2CFA1E0}" srcId="{A72B0F37-3CC0-4F6C-B522-4F3622439B4A}" destId="{17876AE6-4E03-4A0F-87E8-739939164E63}" srcOrd="2" destOrd="0" parTransId="{46E21C85-4806-4B98-B2B9-4B383FB661B4}" sibTransId="{7543046F-24F0-4164-A71E-3F4C6148752F}"/>
    <dgm:cxn modelId="{FFD112FC-DF30-44DA-A586-694AA66ABB6A}" type="presOf" srcId="{A72B0F37-3CC0-4F6C-B522-4F3622439B4A}" destId="{E1308940-2AAC-4B2E-97BD-0A5DF71009BC}" srcOrd="0" destOrd="0" presId="urn:microsoft.com/office/officeart/2005/8/layout/default"/>
    <dgm:cxn modelId="{B6517A82-D855-4926-A9C4-38BCDA512318}" type="presOf" srcId="{17876AE6-4E03-4A0F-87E8-739939164E63}" destId="{B0D6495B-5255-43C2-9F9A-6857A0127246}" srcOrd="0" destOrd="0" presId="urn:microsoft.com/office/officeart/2005/8/layout/default"/>
    <dgm:cxn modelId="{EE8FF0FF-63E5-42D8-B59F-6F588B0002E7}" srcId="{A72B0F37-3CC0-4F6C-B522-4F3622439B4A}" destId="{6D66296A-810E-43DA-888F-17C531BD7FC7}" srcOrd="1" destOrd="0" parTransId="{59E0284E-DAFB-4C92-BB07-5154E1822A3D}" sibTransId="{1FE29669-BE2A-4BBF-BD23-DA98E49EC8B4}"/>
    <dgm:cxn modelId="{F37AA566-A67C-4FBA-ADB6-EA3FAE457B2D}" type="presOf" srcId="{A2DC4148-734F-4971-8049-12F854ABC473}" destId="{8C1AB1C1-1C3D-4D33-8A16-BBF14827A13D}" srcOrd="0" destOrd="0" presId="urn:microsoft.com/office/officeart/2005/8/layout/default"/>
    <dgm:cxn modelId="{D28D0C60-8615-44EA-8E81-6291D936132D}" type="presParOf" srcId="{E1308940-2AAC-4B2E-97BD-0A5DF71009BC}" destId="{8C1AB1C1-1C3D-4D33-8A16-BBF14827A13D}" srcOrd="0" destOrd="0" presId="urn:microsoft.com/office/officeart/2005/8/layout/default"/>
    <dgm:cxn modelId="{6732EF97-23B6-4678-91E8-34AFDD106911}" type="presParOf" srcId="{E1308940-2AAC-4B2E-97BD-0A5DF71009BC}" destId="{99D2FC87-502B-4670-9EB0-4A6E8A747DDD}" srcOrd="1" destOrd="0" presId="urn:microsoft.com/office/officeart/2005/8/layout/default"/>
    <dgm:cxn modelId="{CB8A5E9B-531A-461F-8A4D-F847428AB382}" type="presParOf" srcId="{E1308940-2AAC-4B2E-97BD-0A5DF71009BC}" destId="{23D9A00F-0EDC-42BA-B7C9-546714B655AA}" srcOrd="2" destOrd="0" presId="urn:microsoft.com/office/officeart/2005/8/layout/default"/>
    <dgm:cxn modelId="{86D110DA-4464-49E6-84BD-25B623A08EAF}" type="presParOf" srcId="{E1308940-2AAC-4B2E-97BD-0A5DF71009BC}" destId="{E82A73FF-3872-4120-9760-9F579DBB3B92}" srcOrd="3" destOrd="0" presId="urn:microsoft.com/office/officeart/2005/8/layout/default"/>
    <dgm:cxn modelId="{7B18C497-8A82-462A-B877-2810C33363A8}" type="presParOf" srcId="{E1308940-2AAC-4B2E-97BD-0A5DF71009BC}" destId="{B0D6495B-5255-43C2-9F9A-6857A0127246}" srcOrd="4" destOrd="0" presId="urn:microsoft.com/office/officeart/2005/8/layout/default"/>
    <dgm:cxn modelId="{335C7099-EF6B-4279-A976-1455A8B2E216}" type="presParOf" srcId="{E1308940-2AAC-4B2E-97BD-0A5DF71009BC}" destId="{3B0AF44B-5F1A-4E77-8ECA-CD29F26E88E2}" srcOrd="5" destOrd="0" presId="urn:microsoft.com/office/officeart/2005/8/layout/default"/>
    <dgm:cxn modelId="{AF94BF8A-F274-4AF0-BEBA-0E44FC8502C9}" type="presParOf" srcId="{E1308940-2AAC-4B2E-97BD-0A5DF71009BC}" destId="{2BE43ABD-4306-4F92-8194-522D7D09F61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4A8D69-56E7-4A0B-9A2B-FBCE51C814F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10AE12B0-F5D6-4007-AD1A-445F0D10965B}">
      <dgm:prSet phldrT="[Text]" custT="1"/>
      <dgm:spPr/>
      <dgm:t>
        <a:bodyPr tIns="137160"/>
        <a:lstStyle/>
        <a:p>
          <a:r>
            <a:rPr lang="en-US" sz="1800" b="1" dirty="0"/>
            <a:t>Skills</a:t>
          </a:r>
        </a:p>
      </dgm:t>
    </dgm:pt>
    <dgm:pt modelId="{EB1279AE-A730-4C46-8CA7-FDC7BB7127FD}" type="parTrans" cxnId="{CC932998-99D1-46DE-957B-C692AB9BC942}">
      <dgm:prSet/>
      <dgm:spPr/>
      <dgm:t>
        <a:bodyPr/>
        <a:lstStyle/>
        <a:p>
          <a:endParaRPr lang="en-US" sz="1800"/>
        </a:p>
      </dgm:t>
    </dgm:pt>
    <dgm:pt modelId="{E2BE860F-1AFB-42C0-B5BB-CF85BD1E0F5C}" type="sibTrans" cxnId="{CC932998-99D1-46DE-957B-C692AB9BC942}">
      <dgm:prSet/>
      <dgm:spPr/>
      <dgm:t>
        <a:bodyPr/>
        <a:lstStyle/>
        <a:p>
          <a:endParaRPr lang="en-US" sz="1800"/>
        </a:p>
      </dgm:t>
    </dgm:pt>
    <dgm:pt modelId="{9DF29EC0-1E88-4BA6-994F-B3DD271FAA8F}">
      <dgm:prSet phldrT="[Text]" custT="1"/>
      <dgm:spPr/>
      <dgm:t>
        <a:bodyPr/>
        <a:lstStyle/>
        <a:p>
          <a:r>
            <a:rPr lang="en-US" sz="1800" dirty="0"/>
            <a:t>Messages to students that provide general strategies for academic success (e.g., messages encouraging students to visit the tutoring or writing center).</a:t>
          </a:r>
        </a:p>
      </dgm:t>
    </dgm:pt>
    <dgm:pt modelId="{20381D57-DE3E-4592-ACE4-C657EC410F9A}" type="parTrans" cxnId="{7B7C59F0-78F7-4032-82F3-1768FA034705}">
      <dgm:prSet/>
      <dgm:spPr/>
      <dgm:t>
        <a:bodyPr/>
        <a:lstStyle/>
        <a:p>
          <a:endParaRPr lang="en-US" sz="1800"/>
        </a:p>
      </dgm:t>
    </dgm:pt>
    <dgm:pt modelId="{292249CE-40AB-485F-A822-B8A47B4AA561}" type="sibTrans" cxnId="{7B7C59F0-78F7-4032-82F3-1768FA034705}">
      <dgm:prSet/>
      <dgm:spPr/>
      <dgm:t>
        <a:bodyPr/>
        <a:lstStyle/>
        <a:p>
          <a:endParaRPr lang="en-US" sz="1800"/>
        </a:p>
      </dgm:t>
    </dgm:pt>
    <dgm:pt modelId="{A7309F72-8B32-401D-B8E7-BFCBB0349CD7}">
      <dgm:prSet phldrT="[Text]" custT="1"/>
      <dgm:spPr/>
      <dgm:t>
        <a:bodyPr/>
        <a:lstStyle/>
        <a:p>
          <a:r>
            <a:rPr lang="en-US" sz="1800" dirty="0"/>
            <a:t>Messages to students that provide personalized strategies for academic success (e.g., messages encouraging students to discuss their essays with the writing center for specific English courses in which they are struggling).</a:t>
          </a:r>
        </a:p>
      </dgm:t>
    </dgm:pt>
    <dgm:pt modelId="{AC0A8BF3-7D44-4B3F-A1FA-BAF795AAE654}" type="parTrans" cxnId="{7F3EF487-CBC7-4680-B430-5F0DAB7B979A}">
      <dgm:prSet/>
      <dgm:spPr/>
      <dgm:t>
        <a:bodyPr/>
        <a:lstStyle/>
        <a:p>
          <a:endParaRPr lang="en-US"/>
        </a:p>
      </dgm:t>
    </dgm:pt>
    <dgm:pt modelId="{3F83FCE1-8FD8-4777-B327-5F450D7A64BC}" type="sibTrans" cxnId="{7F3EF487-CBC7-4680-B430-5F0DAB7B979A}">
      <dgm:prSet/>
      <dgm:spPr/>
      <dgm:t>
        <a:bodyPr/>
        <a:lstStyle/>
        <a:p>
          <a:endParaRPr lang="en-US"/>
        </a:p>
      </dgm:t>
    </dgm:pt>
    <dgm:pt modelId="{CD1C1611-74A0-47D9-A0EE-6FA61CE136DB}" type="pres">
      <dgm:prSet presAssocID="{414A8D69-56E7-4A0B-9A2B-FBCE51C814F1}" presName="vert0" presStyleCnt="0">
        <dgm:presLayoutVars>
          <dgm:dir/>
          <dgm:animOne val="branch"/>
          <dgm:animLvl val="lvl"/>
        </dgm:presLayoutVars>
      </dgm:prSet>
      <dgm:spPr/>
      <dgm:t>
        <a:bodyPr/>
        <a:lstStyle/>
        <a:p>
          <a:endParaRPr lang="en-US"/>
        </a:p>
      </dgm:t>
    </dgm:pt>
    <dgm:pt modelId="{8C00B1D1-BAEC-47E4-9E83-78B44C3FFD43}" type="pres">
      <dgm:prSet presAssocID="{10AE12B0-F5D6-4007-AD1A-445F0D10965B}" presName="thickLine" presStyleLbl="alignNode1" presStyleIdx="0" presStyleCnt="1"/>
      <dgm:spPr/>
    </dgm:pt>
    <dgm:pt modelId="{30FA1CE6-2266-4115-9967-4AEA50A93E15}" type="pres">
      <dgm:prSet presAssocID="{10AE12B0-F5D6-4007-AD1A-445F0D10965B}" presName="horz1" presStyleCnt="0"/>
      <dgm:spPr/>
    </dgm:pt>
    <dgm:pt modelId="{3697A4AE-CC25-4ED6-99BA-05E62A0C2C66}" type="pres">
      <dgm:prSet presAssocID="{10AE12B0-F5D6-4007-AD1A-445F0D10965B}" presName="tx1" presStyleLbl="revTx" presStyleIdx="0" presStyleCnt="3" custScaleX="106807"/>
      <dgm:spPr/>
      <dgm:t>
        <a:bodyPr/>
        <a:lstStyle/>
        <a:p>
          <a:endParaRPr lang="en-US"/>
        </a:p>
      </dgm:t>
    </dgm:pt>
    <dgm:pt modelId="{CA596418-8BBF-48FD-9382-5A1B1B28D17A}" type="pres">
      <dgm:prSet presAssocID="{10AE12B0-F5D6-4007-AD1A-445F0D10965B}" presName="vert1" presStyleCnt="0"/>
      <dgm:spPr/>
    </dgm:pt>
    <dgm:pt modelId="{41336C7F-F151-4483-891F-545B98328190}" type="pres">
      <dgm:prSet presAssocID="{9DF29EC0-1E88-4BA6-994F-B3DD271FAA8F}" presName="vertSpace2a" presStyleCnt="0"/>
      <dgm:spPr/>
    </dgm:pt>
    <dgm:pt modelId="{8583835B-D81B-4EB9-AD50-B69932DB9624}" type="pres">
      <dgm:prSet presAssocID="{9DF29EC0-1E88-4BA6-994F-B3DD271FAA8F}" presName="horz2" presStyleCnt="0"/>
      <dgm:spPr/>
    </dgm:pt>
    <dgm:pt modelId="{378E59AD-E773-454F-A8F6-9DD5C8C444DE}" type="pres">
      <dgm:prSet presAssocID="{9DF29EC0-1E88-4BA6-994F-B3DD271FAA8F}" presName="horzSpace2" presStyleCnt="0"/>
      <dgm:spPr/>
    </dgm:pt>
    <dgm:pt modelId="{606552DB-1E86-4586-B0BA-3CEBFAAEC3CA}" type="pres">
      <dgm:prSet presAssocID="{9DF29EC0-1E88-4BA6-994F-B3DD271FAA8F}" presName="tx2" presStyleLbl="revTx" presStyleIdx="1" presStyleCnt="3" custScaleY="31262" custLinFactNeighborY="-3365"/>
      <dgm:spPr/>
      <dgm:t>
        <a:bodyPr/>
        <a:lstStyle/>
        <a:p>
          <a:endParaRPr lang="en-US"/>
        </a:p>
      </dgm:t>
    </dgm:pt>
    <dgm:pt modelId="{280C31B2-AC57-4AFE-B19D-4B350EEFF4B8}" type="pres">
      <dgm:prSet presAssocID="{9DF29EC0-1E88-4BA6-994F-B3DD271FAA8F}" presName="vert2" presStyleCnt="0"/>
      <dgm:spPr/>
    </dgm:pt>
    <dgm:pt modelId="{612DCE92-42A0-4952-B151-55135D660823}" type="pres">
      <dgm:prSet presAssocID="{9DF29EC0-1E88-4BA6-994F-B3DD271FAA8F}" presName="thinLine2b" presStyleLbl="callout" presStyleIdx="0" presStyleCnt="2" custLinFactNeighborY="-67304"/>
      <dgm:spPr/>
    </dgm:pt>
    <dgm:pt modelId="{6703F628-757A-463A-9197-0AFD36A798EC}" type="pres">
      <dgm:prSet presAssocID="{9DF29EC0-1E88-4BA6-994F-B3DD271FAA8F}" presName="vertSpace2b" presStyleCnt="0"/>
      <dgm:spPr/>
    </dgm:pt>
    <dgm:pt modelId="{9D91D356-20E5-40E3-A647-B3B9C3DC5254}" type="pres">
      <dgm:prSet presAssocID="{A7309F72-8B32-401D-B8E7-BFCBB0349CD7}" presName="horz2" presStyleCnt="0"/>
      <dgm:spPr/>
    </dgm:pt>
    <dgm:pt modelId="{A374363A-0450-4564-87AB-18E52FC4B8C0}" type="pres">
      <dgm:prSet presAssocID="{A7309F72-8B32-401D-B8E7-BFCBB0349CD7}" presName="horzSpace2" presStyleCnt="0"/>
      <dgm:spPr/>
    </dgm:pt>
    <dgm:pt modelId="{ABE6726A-1B8A-48BC-8544-46D98A9DBD1E}" type="pres">
      <dgm:prSet presAssocID="{A7309F72-8B32-401D-B8E7-BFCBB0349CD7}" presName="tx2" presStyleLbl="revTx" presStyleIdx="2" presStyleCnt="3" custScaleY="31262" custLinFactNeighborY="-6935"/>
      <dgm:spPr/>
      <dgm:t>
        <a:bodyPr/>
        <a:lstStyle/>
        <a:p>
          <a:endParaRPr lang="en-US"/>
        </a:p>
      </dgm:t>
    </dgm:pt>
    <dgm:pt modelId="{2C8F1978-EF40-45FE-839A-A832CB000679}" type="pres">
      <dgm:prSet presAssocID="{A7309F72-8B32-401D-B8E7-BFCBB0349CD7}" presName="vert2" presStyleCnt="0"/>
      <dgm:spPr/>
    </dgm:pt>
    <dgm:pt modelId="{6DB73B42-C196-4423-9F22-EF8DFF0CDCF2}" type="pres">
      <dgm:prSet presAssocID="{A7309F72-8B32-401D-B8E7-BFCBB0349CD7}" presName="thinLine2b" presStyleLbl="callout" presStyleIdx="1" presStyleCnt="2" custLinFactY="-100000" custLinFactNeighborY="-122607"/>
      <dgm:spPr/>
    </dgm:pt>
    <dgm:pt modelId="{10A31B2E-26F7-4144-95D4-5CE55B543361}" type="pres">
      <dgm:prSet presAssocID="{A7309F72-8B32-401D-B8E7-BFCBB0349CD7}" presName="vertSpace2b" presStyleCnt="0"/>
      <dgm:spPr/>
    </dgm:pt>
  </dgm:ptLst>
  <dgm:cxnLst>
    <dgm:cxn modelId="{7F3EF487-CBC7-4680-B430-5F0DAB7B979A}" srcId="{10AE12B0-F5D6-4007-AD1A-445F0D10965B}" destId="{A7309F72-8B32-401D-B8E7-BFCBB0349CD7}" srcOrd="1" destOrd="0" parTransId="{AC0A8BF3-7D44-4B3F-A1FA-BAF795AAE654}" sibTransId="{3F83FCE1-8FD8-4777-B327-5F450D7A64BC}"/>
    <dgm:cxn modelId="{7B7C59F0-78F7-4032-82F3-1768FA034705}" srcId="{10AE12B0-F5D6-4007-AD1A-445F0D10965B}" destId="{9DF29EC0-1E88-4BA6-994F-B3DD271FAA8F}" srcOrd="0" destOrd="0" parTransId="{20381D57-DE3E-4592-ACE4-C657EC410F9A}" sibTransId="{292249CE-40AB-485F-A822-B8A47B4AA561}"/>
    <dgm:cxn modelId="{5A412E27-4D61-45E5-9905-C8A6F23E35CC}" type="presOf" srcId="{414A8D69-56E7-4A0B-9A2B-FBCE51C814F1}" destId="{CD1C1611-74A0-47D9-A0EE-6FA61CE136DB}" srcOrd="0" destOrd="0" presId="urn:microsoft.com/office/officeart/2008/layout/LinedList"/>
    <dgm:cxn modelId="{CC932998-99D1-46DE-957B-C692AB9BC942}" srcId="{414A8D69-56E7-4A0B-9A2B-FBCE51C814F1}" destId="{10AE12B0-F5D6-4007-AD1A-445F0D10965B}" srcOrd="0" destOrd="0" parTransId="{EB1279AE-A730-4C46-8CA7-FDC7BB7127FD}" sibTransId="{E2BE860F-1AFB-42C0-B5BB-CF85BD1E0F5C}"/>
    <dgm:cxn modelId="{25E83A96-ABC4-4A07-A68A-9817F87AC048}" type="presOf" srcId="{A7309F72-8B32-401D-B8E7-BFCBB0349CD7}" destId="{ABE6726A-1B8A-48BC-8544-46D98A9DBD1E}" srcOrd="0" destOrd="0" presId="urn:microsoft.com/office/officeart/2008/layout/LinedList"/>
    <dgm:cxn modelId="{F0AAC97A-FC60-42E1-B91B-B5F0B6406AEB}" type="presOf" srcId="{10AE12B0-F5D6-4007-AD1A-445F0D10965B}" destId="{3697A4AE-CC25-4ED6-99BA-05E62A0C2C66}" srcOrd="0" destOrd="0" presId="urn:microsoft.com/office/officeart/2008/layout/LinedList"/>
    <dgm:cxn modelId="{DC06B1C9-ED20-4D4C-AE50-E2902F1BEDB0}" type="presOf" srcId="{9DF29EC0-1E88-4BA6-994F-B3DD271FAA8F}" destId="{606552DB-1E86-4586-B0BA-3CEBFAAEC3CA}" srcOrd="0" destOrd="0" presId="urn:microsoft.com/office/officeart/2008/layout/LinedList"/>
    <dgm:cxn modelId="{FEC052C2-60E6-4D18-BE07-3E05AEBAAA96}" type="presParOf" srcId="{CD1C1611-74A0-47D9-A0EE-6FA61CE136DB}" destId="{8C00B1D1-BAEC-47E4-9E83-78B44C3FFD43}" srcOrd="0" destOrd="0" presId="urn:microsoft.com/office/officeart/2008/layout/LinedList"/>
    <dgm:cxn modelId="{C505E835-072A-4C0A-BD37-1C4E7C83CF39}" type="presParOf" srcId="{CD1C1611-74A0-47D9-A0EE-6FA61CE136DB}" destId="{30FA1CE6-2266-4115-9967-4AEA50A93E15}" srcOrd="1" destOrd="0" presId="urn:microsoft.com/office/officeart/2008/layout/LinedList"/>
    <dgm:cxn modelId="{DC9BE54F-77AE-4297-A33B-8F56D0229284}" type="presParOf" srcId="{30FA1CE6-2266-4115-9967-4AEA50A93E15}" destId="{3697A4AE-CC25-4ED6-99BA-05E62A0C2C66}" srcOrd="0" destOrd="0" presId="urn:microsoft.com/office/officeart/2008/layout/LinedList"/>
    <dgm:cxn modelId="{4AC962B6-07C9-4813-A5E3-32972F7AFAC2}" type="presParOf" srcId="{30FA1CE6-2266-4115-9967-4AEA50A93E15}" destId="{CA596418-8BBF-48FD-9382-5A1B1B28D17A}" srcOrd="1" destOrd="0" presId="urn:microsoft.com/office/officeart/2008/layout/LinedList"/>
    <dgm:cxn modelId="{068CB157-4F5E-4165-9985-13896CEB8B20}" type="presParOf" srcId="{CA596418-8BBF-48FD-9382-5A1B1B28D17A}" destId="{41336C7F-F151-4483-891F-545B98328190}" srcOrd="0" destOrd="0" presId="urn:microsoft.com/office/officeart/2008/layout/LinedList"/>
    <dgm:cxn modelId="{98D7A471-F129-46BF-BE05-A41C707F166E}" type="presParOf" srcId="{CA596418-8BBF-48FD-9382-5A1B1B28D17A}" destId="{8583835B-D81B-4EB9-AD50-B69932DB9624}" srcOrd="1" destOrd="0" presId="urn:microsoft.com/office/officeart/2008/layout/LinedList"/>
    <dgm:cxn modelId="{FD730A23-B13F-4195-B128-EF55C701B121}" type="presParOf" srcId="{8583835B-D81B-4EB9-AD50-B69932DB9624}" destId="{378E59AD-E773-454F-A8F6-9DD5C8C444DE}" srcOrd="0" destOrd="0" presId="urn:microsoft.com/office/officeart/2008/layout/LinedList"/>
    <dgm:cxn modelId="{A251946D-67BF-4EEB-B829-6C0C42D3C0D9}" type="presParOf" srcId="{8583835B-D81B-4EB9-AD50-B69932DB9624}" destId="{606552DB-1E86-4586-B0BA-3CEBFAAEC3CA}" srcOrd="1" destOrd="0" presId="urn:microsoft.com/office/officeart/2008/layout/LinedList"/>
    <dgm:cxn modelId="{14393A78-CDFC-447B-95C6-1FBE7FC12047}" type="presParOf" srcId="{8583835B-D81B-4EB9-AD50-B69932DB9624}" destId="{280C31B2-AC57-4AFE-B19D-4B350EEFF4B8}" srcOrd="2" destOrd="0" presId="urn:microsoft.com/office/officeart/2008/layout/LinedList"/>
    <dgm:cxn modelId="{3DB40023-CF6C-4F2C-BA7E-68353DD476A1}" type="presParOf" srcId="{CA596418-8BBF-48FD-9382-5A1B1B28D17A}" destId="{612DCE92-42A0-4952-B151-55135D660823}" srcOrd="2" destOrd="0" presId="urn:microsoft.com/office/officeart/2008/layout/LinedList"/>
    <dgm:cxn modelId="{14B9EE72-FBC1-4809-B21F-B9E8971AE6ED}" type="presParOf" srcId="{CA596418-8BBF-48FD-9382-5A1B1B28D17A}" destId="{6703F628-757A-463A-9197-0AFD36A798EC}" srcOrd="3" destOrd="0" presId="urn:microsoft.com/office/officeart/2008/layout/LinedList"/>
    <dgm:cxn modelId="{C474999E-2E0D-444D-B911-B2614378F129}" type="presParOf" srcId="{CA596418-8BBF-48FD-9382-5A1B1B28D17A}" destId="{9D91D356-20E5-40E3-A647-B3B9C3DC5254}" srcOrd="4" destOrd="0" presId="urn:microsoft.com/office/officeart/2008/layout/LinedList"/>
    <dgm:cxn modelId="{795C774C-C33D-477E-9A25-A935614AC1B7}" type="presParOf" srcId="{9D91D356-20E5-40E3-A647-B3B9C3DC5254}" destId="{A374363A-0450-4564-87AB-18E52FC4B8C0}" srcOrd="0" destOrd="0" presId="urn:microsoft.com/office/officeart/2008/layout/LinedList"/>
    <dgm:cxn modelId="{EB1D79B7-EA81-4167-9330-984DE92F1FA8}" type="presParOf" srcId="{9D91D356-20E5-40E3-A647-B3B9C3DC5254}" destId="{ABE6726A-1B8A-48BC-8544-46D98A9DBD1E}" srcOrd="1" destOrd="0" presId="urn:microsoft.com/office/officeart/2008/layout/LinedList"/>
    <dgm:cxn modelId="{91F8DF89-4792-4350-93A9-3015A5872537}" type="presParOf" srcId="{9D91D356-20E5-40E3-A647-B3B9C3DC5254}" destId="{2C8F1978-EF40-45FE-839A-A832CB000679}" srcOrd="2" destOrd="0" presId="urn:microsoft.com/office/officeart/2008/layout/LinedList"/>
    <dgm:cxn modelId="{15EFB934-09F8-4449-A2EF-E69A2572BD06}" type="presParOf" srcId="{CA596418-8BBF-48FD-9382-5A1B1B28D17A}" destId="{6DB73B42-C196-4423-9F22-EF8DFF0CDCF2}" srcOrd="5" destOrd="0" presId="urn:microsoft.com/office/officeart/2008/layout/LinedList"/>
    <dgm:cxn modelId="{E3CCBC98-7F2B-48E8-8663-4A8C841E32C9}" type="presParOf" srcId="{CA596418-8BBF-48FD-9382-5A1B1B28D17A}" destId="{10A31B2E-26F7-4144-95D4-5CE55B543361}"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2B0F37-3CC0-4F6C-B522-4F3622439B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DC4148-734F-4971-8049-12F854ABC473}">
      <dgm:prSet phldrT="[Text]"/>
      <dgm:spPr>
        <a:solidFill>
          <a:schemeClr val="bg2"/>
        </a:solidFill>
      </dgm:spPr>
      <dgm:t>
        <a:bodyPr/>
        <a:lstStyle/>
        <a:p>
          <a:r>
            <a:rPr lang="en-US" dirty="0"/>
            <a:t>Information</a:t>
          </a:r>
        </a:p>
      </dgm:t>
    </dgm:pt>
    <dgm:pt modelId="{316B6AAE-DA8E-46C1-8CF2-6AB8A7B84506}" type="parTrans" cxnId="{81312662-9A42-4DE6-8909-211CBBF1C973}">
      <dgm:prSet/>
      <dgm:spPr/>
      <dgm:t>
        <a:bodyPr/>
        <a:lstStyle/>
        <a:p>
          <a:endParaRPr lang="en-US"/>
        </a:p>
      </dgm:t>
    </dgm:pt>
    <dgm:pt modelId="{5A81170C-0C41-4FE3-9690-8CC016B64D16}" type="sibTrans" cxnId="{81312662-9A42-4DE6-8909-211CBBF1C973}">
      <dgm:prSet/>
      <dgm:spPr/>
      <dgm:t>
        <a:bodyPr/>
        <a:lstStyle/>
        <a:p>
          <a:endParaRPr lang="en-US"/>
        </a:p>
      </dgm:t>
    </dgm:pt>
    <dgm:pt modelId="{6D66296A-810E-43DA-888F-17C531BD7FC7}">
      <dgm:prSet phldrT="[Text]"/>
      <dgm:spPr>
        <a:solidFill>
          <a:schemeClr val="bg2"/>
        </a:solidFill>
      </dgm:spPr>
      <dgm:t>
        <a:bodyPr/>
        <a:lstStyle/>
        <a:p>
          <a:r>
            <a:rPr lang="en-US" dirty="0"/>
            <a:t>Skills</a:t>
          </a:r>
        </a:p>
      </dgm:t>
    </dgm:pt>
    <dgm:pt modelId="{59E0284E-DAFB-4C92-BB07-5154E1822A3D}" type="parTrans" cxnId="{EE8FF0FF-63E5-42D8-B59F-6F588B0002E7}">
      <dgm:prSet/>
      <dgm:spPr/>
      <dgm:t>
        <a:bodyPr/>
        <a:lstStyle/>
        <a:p>
          <a:endParaRPr lang="en-US"/>
        </a:p>
      </dgm:t>
    </dgm:pt>
    <dgm:pt modelId="{1FE29669-BE2A-4BBF-BD23-DA98E49EC8B4}" type="sibTrans" cxnId="{EE8FF0FF-63E5-42D8-B59F-6F588B0002E7}">
      <dgm:prSet/>
      <dgm:spPr/>
      <dgm:t>
        <a:bodyPr/>
        <a:lstStyle/>
        <a:p>
          <a:endParaRPr lang="en-US"/>
        </a:p>
      </dgm:t>
    </dgm:pt>
    <dgm:pt modelId="{17876AE6-4E03-4A0F-87E8-739939164E63}">
      <dgm:prSet phldrT="[Text]"/>
      <dgm:spPr>
        <a:solidFill>
          <a:schemeClr val="bg2"/>
        </a:solidFill>
      </dgm:spPr>
      <dgm:t>
        <a:bodyPr/>
        <a:lstStyle/>
        <a:p>
          <a:r>
            <a:rPr lang="en-US" dirty="0"/>
            <a:t>Cognitive Development</a:t>
          </a:r>
        </a:p>
      </dgm:t>
    </dgm:pt>
    <dgm:pt modelId="{46E21C85-4806-4B98-B2B9-4B383FB661B4}" type="parTrans" cxnId="{0F2F6D2C-1774-48C7-A9D4-97C7A2CFA1E0}">
      <dgm:prSet/>
      <dgm:spPr/>
      <dgm:t>
        <a:bodyPr/>
        <a:lstStyle/>
        <a:p>
          <a:endParaRPr lang="en-US"/>
        </a:p>
      </dgm:t>
    </dgm:pt>
    <dgm:pt modelId="{7543046F-24F0-4164-A71E-3F4C6148752F}" type="sibTrans" cxnId="{0F2F6D2C-1774-48C7-A9D4-97C7A2CFA1E0}">
      <dgm:prSet/>
      <dgm:spPr/>
      <dgm:t>
        <a:bodyPr/>
        <a:lstStyle/>
        <a:p>
          <a:endParaRPr lang="en-US"/>
        </a:p>
      </dgm:t>
    </dgm:pt>
    <dgm:pt modelId="{2B0EF081-C058-4FE8-A17E-BE892FB5FC11}">
      <dgm:prSet phldrT="[Text]"/>
      <dgm:spPr>
        <a:solidFill>
          <a:schemeClr val="bg2"/>
        </a:solidFill>
      </dgm:spPr>
      <dgm:t>
        <a:bodyPr/>
        <a:lstStyle/>
        <a:p>
          <a:r>
            <a:rPr lang="en-US" dirty="0"/>
            <a:t>Affective Support</a:t>
          </a:r>
        </a:p>
      </dgm:t>
    </dgm:pt>
    <dgm:pt modelId="{6D29FE4A-6894-45C2-A4FD-5010ABA76DD2}" type="parTrans" cxnId="{061E819D-F9E5-432D-A351-1F5667E09A64}">
      <dgm:prSet/>
      <dgm:spPr/>
      <dgm:t>
        <a:bodyPr/>
        <a:lstStyle/>
        <a:p>
          <a:endParaRPr lang="en-US"/>
        </a:p>
      </dgm:t>
    </dgm:pt>
    <dgm:pt modelId="{CE1940D0-B2F4-405B-A4A0-857C77170B4F}" type="sibTrans" cxnId="{061E819D-F9E5-432D-A351-1F5667E09A64}">
      <dgm:prSet/>
      <dgm:spPr/>
      <dgm:t>
        <a:bodyPr/>
        <a:lstStyle/>
        <a:p>
          <a:endParaRPr lang="en-US"/>
        </a:p>
      </dgm:t>
    </dgm:pt>
    <dgm:pt modelId="{E1308940-2AAC-4B2E-97BD-0A5DF71009BC}" type="pres">
      <dgm:prSet presAssocID="{A72B0F37-3CC0-4F6C-B522-4F3622439B4A}" presName="diagram" presStyleCnt="0">
        <dgm:presLayoutVars>
          <dgm:dir/>
          <dgm:resizeHandles val="exact"/>
        </dgm:presLayoutVars>
      </dgm:prSet>
      <dgm:spPr/>
      <dgm:t>
        <a:bodyPr/>
        <a:lstStyle/>
        <a:p>
          <a:endParaRPr lang="en-US"/>
        </a:p>
      </dgm:t>
    </dgm:pt>
    <dgm:pt modelId="{8C1AB1C1-1C3D-4D33-8A16-BBF14827A13D}" type="pres">
      <dgm:prSet presAssocID="{A2DC4148-734F-4971-8049-12F854ABC473}" presName="node" presStyleLbl="node1" presStyleIdx="0" presStyleCnt="4">
        <dgm:presLayoutVars>
          <dgm:bulletEnabled val="1"/>
        </dgm:presLayoutVars>
      </dgm:prSet>
      <dgm:spPr/>
      <dgm:t>
        <a:bodyPr/>
        <a:lstStyle/>
        <a:p>
          <a:endParaRPr lang="en-US"/>
        </a:p>
      </dgm:t>
    </dgm:pt>
    <dgm:pt modelId="{99D2FC87-502B-4670-9EB0-4A6E8A747DDD}" type="pres">
      <dgm:prSet presAssocID="{5A81170C-0C41-4FE3-9690-8CC016B64D16}" presName="sibTrans" presStyleCnt="0"/>
      <dgm:spPr/>
    </dgm:pt>
    <dgm:pt modelId="{23D9A00F-0EDC-42BA-B7C9-546714B655AA}" type="pres">
      <dgm:prSet presAssocID="{6D66296A-810E-43DA-888F-17C531BD7FC7}" presName="node" presStyleLbl="node1" presStyleIdx="1" presStyleCnt="4" custLinFactNeighborX="188">
        <dgm:presLayoutVars>
          <dgm:bulletEnabled val="1"/>
        </dgm:presLayoutVars>
      </dgm:prSet>
      <dgm:spPr/>
      <dgm:t>
        <a:bodyPr/>
        <a:lstStyle/>
        <a:p>
          <a:endParaRPr lang="en-US"/>
        </a:p>
      </dgm:t>
    </dgm:pt>
    <dgm:pt modelId="{E82A73FF-3872-4120-9760-9F579DBB3B92}" type="pres">
      <dgm:prSet presAssocID="{1FE29669-BE2A-4BBF-BD23-DA98E49EC8B4}" presName="sibTrans" presStyleCnt="0"/>
      <dgm:spPr/>
    </dgm:pt>
    <dgm:pt modelId="{B0D6495B-5255-43C2-9F9A-6857A0127246}" type="pres">
      <dgm:prSet presAssocID="{17876AE6-4E03-4A0F-87E8-739939164E63}" presName="node" presStyleLbl="node1" presStyleIdx="2" presStyleCnt="4">
        <dgm:presLayoutVars>
          <dgm:bulletEnabled val="1"/>
        </dgm:presLayoutVars>
      </dgm:prSet>
      <dgm:spPr/>
      <dgm:t>
        <a:bodyPr/>
        <a:lstStyle/>
        <a:p>
          <a:endParaRPr lang="en-US"/>
        </a:p>
      </dgm:t>
    </dgm:pt>
    <dgm:pt modelId="{3B0AF44B-5F1A-4E77-8ECA-CD29F26E88E2}" type="pres">
      <dgm:prSet presAssocID="{7543046F-24F0-4164-A71E-3F4C6148752F}" presName="sibTrans" presStyleCnt="0"/>
      <dgm:spPr/>
    </dgm:pt>
    <dgm:pt modelId="{2BE43ABD-4306-4F92-8194-522D7D09F611}" type="pres">
      <dgm:prSet presAssocID="{2B0EF081-C058-4FE8-A17E-BE892FB5FC11}" presName="node" presStyleLbl="node1" presStyleIdx="3" presStyleCnt="4">
        <dgm:presLayoutVars>
          <dgm:bulletEnabled val="1"/>
        </dgm:presLayoutVars>
      </dgm:prSet>
      <dgm:spPr/>
      <dgm:t>
        <a:bodyPr/>
        <a:lstStyle/>
        <a:p>
          <a:endParaRPr lang="en-US"/>
        </a:p>
      </dgm:t>
    </dgm:pt>
  </dgm:ptLst>
  <dgm:cxnLst>
    <dgm:cxn modelId="{81312662-9A42-4DE6-8909-211CBBF1C973}" srcId="{A72B0F37-3CC0-4F6C-B522-4F3622439B4A}" destId="{A2DC4148-734F-4971-8049-12F854ABC473}" srcOrd="0" destOrd="0" parTransId="{316B6AAE-DA8E-46C1-8CF2-6AB8A7B84506}" sibTransId="{5A81170C-0C41-4FE3-9690-8CC016B64D16}"/>
    <dgm:cxn modelId="{061E819D-F9E5-432D-A351-1F5667E09A64}" srcId="{A72B0F37-3CC0-4F6C-B522-4F3622439B4A}" destId="{2B0EF081-C058-4FE8-A17E-BE892FB5FC11}" srcOrd="3" destOrd="0" parTransId="{6D29FE4A-6894-45C2-A4FD-5010ABA76DD2}" sibTransId="{CE1940D0-B2F4-405B-A4A0-857C77170B4F}"/>
    <dgm:cxn modelId="{0DBFF30F-8BCF-480C-A20A-EEA58C92FF4E}" type="presOf" srcId="{6D66296A-810E-43DA-888F-17C531BD7FC7}" destId="{23D9A00F-0EDC-42BA-B7C9-546714B655AA}" srcOrd="0" destOrd="0" presId="urn:microsoft.com/office/officeart/2005/8/layout/default"/>
    <dgm:cxn modelId="{B037A65B-4235-45D7-8D6E-CB74195AB868}" type="presOf" srcId="{2B0EF081-C058-4FE8-A17E-BE892FB5FC11}" destId="{2BE43ABD-4306-4F92-8194-522D7D09F611}" srcOrd="0" destOrd="0" presId="urn:microsoft.com/office/officeart/2005/8/layout/default"/>
    <dgm:cxn modelId="{0F2F6D2C-1774-48C7-A9D4-97C7A2CFA1E0}" srcId="{A72B0F37-3CC0-4F6C-B522-4F3622439B4A}" destId="{17876AE6-4E03-4A0F-87E8-739939164E63}" srcOrd="2" destOrd="0" parTransId="{46E21C85-4806-4B98-B2B9-4B383FB661B4}" sibTransId="{7543046F-24F0-4164-A71E-3F4C6148752F}"/>
    <dgm:cxn modelId="{FFD112FC-DF30-44DA-A586-694AA66ABB6A}" type="presOf" srcId="{A72B0F37-3CC0-4F6C-B522-4F3622439B4A}" destId="{E1308940-2AAC-4B2E-97BD-0A5DF71009BC}" srcOrd="0" destOrd="0" presId="urn:microsoft.com/office/officeart/2005/8/layout/default"/>
    <dgm:cxn modelId="{B6517A82-D855-4926-A9C4-38BCDA512318}" type="presOf" srcId="{17876AE6-4E03-4A0F-87E8-739939164E63}" destId="{B0D6495B-5255-43C2-9F9A-6857A0127246}" srcOrd="0" destOrd="0" presId="urn:microsoft.com/office/officeart/2005/8/layout/default"/>
    <dgm:cxn modelId="{EE8FF0FF-63E5-42D8-B59F-6F588B0002E7}" srcId="{A72B0F37-3CC0-4F6C-B522-4F3622439B4A}" destId="{6D66296A-810E-43DA-888F-17C531BD7FC7}" srcOrd="1" destOrd="0" parTransId="{59E0284E-DAFB-4C92-BB07-5154E1822A3D}" sibTransId="{1FE29669-BE2A-4BBF-BD23-DA98E49EC8B4}"/>
    <dgm:cxn modelId="{F37AA566-A67C-4FBA-ADB6-EA3FAE457B2D}" type="presOf" srcId="{A2DC4148-734F-4971-8049-12F854ABC473}" destId="{8C1AB1C1-1C3D-4D33-8A16-BBF14827A13D}" srcOrd="0" destOrd="0" presId="urn:microsoft.com/office/officeart/2005/8/layout/default"/>
    <dgm:cxn modelId="{D28D0C60-8615-44EA-8E81-6291D936132D}" type="presParOf" srcId="{E1308940-2AAC-4B2E-97BD-0A5DF71009BC}" destId="{8C1AB1C1-1C3D-4D33-8A16-BBF14827A13D}" srcOrd="0" destOrd="0" presId="urn:microsoft.com/office/officeart/2005/8/layout/default"/>
    <dgm:cxn modelId="{6732EF97-23B6-4678-91E8-34AFDD106911}" type="presParOf" srcId="{E1308940-2AAC-4B2E-97BD-0A5DF71009BC}" destId="{99D2FC87-502B-4670-9EB0-4A6E8A747DDD}" srcOrd="1" destOrd="0" presId="urn:microsoft.com/office/officeart/2005/8/layout/default"/>
    <dgm:cxn modelId="{CB8A5E9B-531A-461F-8A4D-F847428AB382}" type="presParOf" srcId="{E1308940-2AAC-4B2E-97BD-0A5DF71009BC}" destId="{23D9A00F-0EDC-42BA-B7C9-546714B655AA}" srcOrd="2" destOrd="0" presId="urn:microsoft.com/office/officeart/2005/8/layout/default"/>
    <dgm:cxn modelId="{86D110DA-4464-49E6-84BD-25B623A08EAF}" type="presParOf" srcId="{E1308940-2AAC-4B2E-97BD-0A5DF71009BC}" destId="{E82A73FF-3872-4120-9760-9F579DBB3B92}" srcOrd="3" destOrd="0" presId="urn:microsoft.com/office/officeart/2005/8/layout/default"/>
    <dgm:cxn modelId="{7B18C497-8A82-462A-B877-2810C33363A8}" type="presParOf" srcId="{E1308940-2AAC-4B2E-97BD-0A5DF71009BC}" destId="{B0D6495B-5255-43C2-9F9A-6857A0127246}" srcOrd="4" destOrd="0" presId="urn:microsoft.com/office/officeart/2005/8/layout/default"/>
    <dgm:cxn modelId="{335C7099-EF6B-4279-A976-1455A8B2E216}" type="presParOf" srcId="{E1308940-2AAC-4B2E-97BD-0A5DF71009BC}" destId="{3B0AF44B-5F1A-4E77-8ECA-CD29F26E88E2}" srcOrd="5" destOrd="0" presId="urn:microsoft.com/office/officeart/2005/8/layout/default"/>
    <dgm:cxn modelId="{AF94BF8A-F274-4AF0-BEBA-0E44FC8502C9}" type="presParOf" srcId="{E1308940-2AAC-4B2E-97BD-0A5DF71009BC}" destId="{2BE43ABD-4306-4F92-8194-522D7D09F61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4A8D69-56E7-4A0B-9A2B-FBCE51C814F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10AE12B0-F5D6-4007-AD1A-445F0D10965B}">
      <dgm:prSet phldrT="[Text]" custT="1"/>
      <dgm:spPr/>
      <dgm:t>
        <a:bodyPr tIns="137160"/>
        <a:lstStyle/>
        <a:p>
          <a:r>
            <a:rPr lang="en-US" sz="1800" b="1" dirty="0"/>
            <a:t>Cognitive Development</a:t>
          </a:r>
        </a:p>
      </dgm:t>
    </dgm:pt>
    <dgm:pt modelId="{EB1279AE-A730-4C46-8CA7-FDC7BB7127FD}" type="parTrans" cxnId="{CC932998-99D1-46DE-957B-C692AB9BC942}">
      <dgm:prSet/>
      <dgm:spPr/>
      <dgm:t>
        <a:bodyPr/>
        <a:lstStyle/>
        <a:p>
          <a:endParaRPr lang="en-US" sz="1800"/>
        </a:p>
      </dgm:t>
    </dgm:pt>
    <dgm:pt modelId="{E2BE860F-1AFB-42C0-B5BB-CF85BD1E0F5C}" type="sibTrans" cxnId="{CC932998-99D1-46DE-957B-C692AB9BC942}">
      <dgm:prSet/>
      <dgm:spPr/>
      <dgm:t>
        <a:bodyPr/>
        <a:lstStyle/>
        <a:p>
          <a:endParaRPr lang="en-US" sz="1800"/>
        </a:p>
      </dgm:t>
    </dgm:pt>
    <dgm:pt modelId="{9DF29EC0-1E88-4BA6-994F-B3DD271FAA8F}">
      <dgm:prSet phldrT="[Text]" custT="1"/>
      <dgm:spPr/>
      <dgm:t>
        <a:bodyPr/>
        <a:lstStyle/>
        <a:p>
          <a:r>
            <a:rPr lang="en-US" sz="1800" dirty="0"/>
            <a:t>Advisors who teach students how to think critically about their academic and career pathways and make academic and career decisions (e.g., by helping students understand how their current courses prepare them for their careers).</a:t>
          </a:r>
        </a:p>
      </dgm:t>
    </dgm:pt>
    <dgm:pt modelId="{20381D57-DE3E-4592-ACE4-C657EC410F9A}" type="parTrans" cxnId="{7B7C59F0-78F7-4032-82F3-1768FA034705}">
      <dgm:prSet/>
      <dgm:spPr/>
      <dgm:t>
        <a:bodyPr/>
        <a:lstStyle/>
        <a:p>
          <a:endParaRPr lang="en-US" sz="1800"/>
        </a:p>
      </dgm:t>
    </dgm:pt>
    <dgm:pt modelId="{292249CE-40AB-485F-A822-B8A47B4AA561}" type="sibTrans" cxnId="{7B7C59F0-78F7-4032-82F3-1768FA034705}">
      <dgm:prSet/>
      <dgm:spPr/>
      <dgm:t>
        <a:bodyPr/>
        <a:lstStyle/>
        <a:p>
          <a:endParaRPr lang="en-US" sz="1800"/>
        </a:p>
      </dgm:t>
    </dgm:pt>
    <dgm:pt modelId="{CD1C1611-74A0-47D9-A0EE-6FA61CE136DB}" type="pres">
      <dgm:prSet presAssocID="{414A8D69-56E7-4A0B-9A2B-FBCE51C814F1}" presName="vert0" presStyleCnt="0">
        <dgm:presLayoutVars>
          <dgm:dir/>
          <dgm:animOne val="branch"/>
          <dgm:animLvl val="lvl"/>
        </dgm:presLayoutVars>
      </dgm:prSet>
      <dgm:spPr/>
      <dgm:t>
        <a:bodyPr/>
        <a:lstStyle/>
        <a:p>
          <a:endParaRPr lang="en-US"/>
        </a:p>
      </dgm:t>
    </dgm:pt>
    <dgm:pt modelId="{8C00B1D1-BAEC-47E4-9E83-78B44C3FFD43}" type="pres">
      <dgm:prSet presAssocID="{10AE12B0-F5D6-4007-AD1A-445F0D10965B}" presName="thickLine" presStyleLbl="alignNode1" presStyleIdx="0" presStyleCnt="1"/>
      <dgm:spPr/>
    </dgm:pt>
    <dgm:pt modelId="{30FA1CE6-2266-4115-9967-4AEA50A93E15}" type="pres">
      <dgm:prSet presAssocID="{10AE12B0-F5D6-4007-AD1A-445F0D10965B}" presName="horz1" presStyleCnt="0"/>
      <dgm:spPr/>
    </dgm:pt>
    <dgm:pt modelId="{3697A4AE-CC25-4ED6-99BA-05E62A0C2C66}" type="pres">
      <dgm:prSet presAssocID="{10AE12B0-F5D6-4007-AD1A-445F0D10965B}" presName="tx1" presStyleLbl="revTx" presStyleIdx="0" presStyleCnt="2" custScaleX="106807"/>
      <dgm:spPr/>
      <dgm:t>
        <a:bodyPr/>
        <a:lstStyle/>
        <a:p>
          <a:endParaRPr lang="en-US"/>
        </a:p>
      </dgm:t>
    </dgm:pt>
    <dgm:pt modelId="{CA596418-8BBF-48FD-9382-5A1B1B28D17A}" type="pres">
      <dgm:prSet presAssocID="{10AE12B0-F5D6-4007-AD1A-445F0D10965B}" presName="vert1" presStyleCnt="0"/>
      <dgm:spPr/>
    </dgm:pt>
    <dgm:pt modelId="{41336C7F-F151-4483-891F-545B98328190}" type="pres">
      <dgm:prSet presAssocID="{9DF29EC0-1E88-4BA6-994F-B3DD271FAA8F}" presName="vertSpace2a" presStyleCnt="0"/>
      <dgm:spPr/>
    </dgm:pt>
    <dgm:pt modelId="{8583835B-D81B-4EB9-AD50-B69932DB9624}" type="pres">
      <dgm:prSet presAssocID="{9DF29EC0-1E88-4BA6-994F-B3DD271FAA8F}" presName="horz2" presStyleCnt="0"/>
      <dgm:spPr/>
    </dgm:pt>
    <dgm:pt modelId="{378E59AD-E773-454F-A8F6-9DD5C8C444DE}" type="pres">
      <dgm:prSet presAssocID="{9DF29EC0-1E88-4BA6-994F-B3DD271FAA8F}" presName="horzSpace2" presStyleCnt="0"/>
      <dgm:spPr/>
    </dgm:pt>
    <dgm:pt modelId="{606552DB-1E86-4586-B0BA-3CEBFAAEC3CA}" type="pres">
      <dgm:prSet presAssocID="{9DF29EC0-1E88-4BA6-994F-B3DD271FAA8F}" presName="tx2" presStyleLbl="revTx" presStyleIdx="1" presStyleCnt="2" custScaleY="31262" custLinFactNeighborY="-3365"/>
      <dgm:spPr/>
      <dgm:t>
        <a:bodyPr/>
        <a:lstStyle/>
        <a:p>
          <a:endParaRPr lang="en-US"/>
        </a:p>
      </dgm:t>
    </dgm:pt>
    <dgm:pt modelId="{280C31B2-AC57-4AFE-B19D-4B350EEFF4B8}" type="pres">
      <dgm:prSet presAssocID="{9DF29EC0-1E88-4BA6-994F-B3DD271FAA8F}" presName="vert2" presStyleCnt="0"/>
      <dgm:spPr/>
    </dgm:pt>
    <dgm:pt modelId="{612DCE92-42A0-4952-B151-55135D660823}" type="pres">
      <dgm:prSet presAssocID="{9DF29EC0-1E88-4BA6-994F-B3DD271FAA8F}" presName="thinLine2b" presStyleLbl="callout" presStyleIdx="0" presStyleCnt="1" custLinFactNeighborY="-67304"/>
      <dgm:spPr/>
    </dgm:pt>
    <dgm:pt modelId="{6703F628-757A-463A-9197-0AFD36A798EC}" type="pres">
      <dgm:prSet presAssocID="{9DF29EC0-1E88-4BA6-994F-B3DD271FAA8F}" presName="vertSpace2b" presStyleCnt="0"/>
      <dgm:spPr/>
    </dgm:pt>
  </dgm:ptLst>
  <dgm:cxnLst>
    <dgm:cxn modelId="{DC06B1C9-ED20-4D4C-AE50-E2902F1BEDB0}" type="presOf" srcId="{9DF29EC0-1E88-4BA6-994F-B3DD271FAA8F}" destId="{606552DB-1E86-4586-B0BA-3CEBFAAEC3CA}" srcOrd="0" destOrd="0" presId="urn:microsoft.com/office/officeart/2008/layout/LinedList"/>
    <dgm:cxn modelId="{5A412E27-4D61-45E5-9905-C8A6F23E35CC}" type="presOf" srcId="{414A8D69-56E7-4A0B-9A2B-FBCE51C814F1}" destId="{CD1C1611-74A0-47D9-A0EE-6FA61CE136DB}" srcOrd="0" destOrd="0" presId="urn:microsoft.com/office/officeart/2008/layout/LinedList"/>
    <dgm:cxn modelId="{CC932998-99D1-46DE-957B-C692AB9BC942}" srcId="{414A8D69-56E7-4A0B-9A2B-FBCE51C814F1}" destId="{10AE12B0-F5D6-4007-AD1A-445F0D10965B}" srcOrd="0" destOrd="0" parTransId="{EB1279AE-A730-4C46-8CA7-FDC7BB7127FD}" sibTransId="{E2BE860F-1AFB-42C0-B5BB-CF85BD1E0F5C}"/>
    <dgm:cxn modelId="{F0AAC97A-FC60-42E1-B91B-B5F0B6406AEB}" type="presOf" srcId="{10AE12B0-F5D6-4007-AD1A-445F0D10965B}" destId="{3697A4AE-CC25-4ED6-99BA-05E62A0C2C66}" srcOrd="0" destOrd="0" presId="urn:microsoft.com/office/officeart/2008/layout/LinedList"/>
    <dgm:cxn modelId="{7B7C59F0-78F7-4032-82F3-1768FA034705}" srcId="{10AE12B0-F5D6-4007-AD1A-445F0D10965B}" destId="{9DF29EC0-1E88-4BA6-994F-B3DD271FAA8F}" srcOrd="0" destOrd="0" parTransId="{20381D57-DE3E-4592-ACE4-C657EC410F9A}" sibTransId="{292249CE-40AB-485F-A822-B8A47B4AA561}"/>
    <dgm:cxn modelId="{FEC052C2-60E6-4D18-BE07-3E05AEBAAA96}" type="presParOf" srcId="{CD1C1611-74A0-47D9-A0EE-6FA61CE136DB}" destId="{8C00B1D1-BAEC-47E4-9E83-78B44C3FFD43}" srcOrd="0" destOrd="0" presId="urn:microsoft.com/office/officeart/2008/layout/LinedList"/>
    <dgm:cxn modelId="{C505E835-072A-4C0A-BD37-1C4E7C83CF39}" type="presParOf" srcId="{CD1C1611-74A0-47D9-A0EE-6FA61CE136DB}" destId="{30FA1CE6-2266-4115-9967-4AEA50A93E15}" srcOrd="1" destOrd="0" presId="urn:microsoft.com/office/officeart/2008/layout/LinedList"/>
    <dgm:cxn modelId="{DC9BE54F-77AE-4297-A33B-8F56D0229284}" type="presParOf" srcId="{30FA1CE6-2266-4115-9967-4AEA50A93E15}" destId="{3697A4AE-CC25-4ED6-99BA-05E62A0C2C66}" srcOrd="0" destOrd="0" presId="urn:microsoft.com/office/officeart/2008/layout/LinedList"/>
    <dgm:cxn modelId="{4AC962B6-07C9-4813-A5E3-32972F7AFAC2}" type="presParOf" srcId="{30FA1CE6-2266-4115-9967-4AEA50A93E15}" destId="{CA596418-8BBF-48FD-9382-5A1B1B28D17A}" srcOrd="1" destOrd="0" presId="urn:microsoft.com/office/officeart/2008/layout/LinedList"/>
    <dgm:cxn modelId="{068CB157-4F5E-4165-9985-13896CEB8B20}" type="presParOf" srcId="{CA596418-8BBF-48FD-9382-5A1B1B28D17A}" destId="{41336C7F-F151-4483-891F-545B98328190}" srcOrd="0" destOrd="0" presId="urn:microsoft.com/office/officeart/2008/layout/LinedList"/>
    <dgm:cxn modelId="{98D7A471-F129-46BF-BE05-A41C707F166E}" type="presParOf" srcId="{CA596418-8BBF-48FD-9382-5A1B1B28D17A}" destId="{8583835B-D81B-4EB9-AD50-B69932DB9624}" srcOrd="1" destOrd="0" presId="urn:microsoft.com/office/officeart/2008/layout/LinedList"/>
    <dgm:cxn modelId="{FD730A23-B13F-4195-B128-EF55C701B121}" type="presParOf" srcId="{8583835B-D81B-4EB9-AD50-B69932DB9624}" destId="{378E59AD-E773-454F-A8F6-9DD5C8C444DE}" srcOrd="0" destOrd="0" presId="urn:microsoft.com/office/officeart/2008/layout/LinedList"/>
    <dgm:cxn modelId="{A251946D-67BF-4EEB-B829-6C0C42D3C0D9}" type="presParOf" srcId="{8583835B-D81B-4EB9-AD50-B69932DB9624}" destId="{606552DB-1E86-4586-B0BA-3CEBFAAEC3CA}" srcOrd="1" destOrd="0" presId="urn:microsoft.com/office/officeart/2008/layout/LinedList"/>
    <dgm:cxn modelId="{14393A78-CDFC-447B-95C6-1FBE7FC12047}" type="presParOf" srcId="{8583835B-D81B-4EB9-AD50-B69932DB9624}" destId="{280C31B2-AC57-4AFE-B19D-4B350EEFF4B8}" srcOrd="2" destOrd="0" presId="urn:microsoft.com/office/officeart/2008/layout/LinedList"/>
    <dgm:cxn modelId="{3DB40023-CF6C-4F2C-BA7E-68353DD476A1}" type="presParOf" srcId="{CA596418-8BBF-48FD-9382-5A1B1B28D17A}" destId="{612DCE92-42A0-4952-B151-55135D660823}" srcOrd="2" destOrd="0" presId="urn:microsoft.com/office/officeart/2008/layout/LinedList"/>
    <dgm:cxn modelId="{14B9EE72-FBC1-4809-B21F-B9E8971AE6ED}" type="presParOf" srcId="{CA596418-8BBF-48FD-9382-5A1B1B28D17A}" destId="{6703F628-757A-463A-9197-0AFD36A798E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C35FE-3A74-43EF-BC11-6064BF80A3FF}">
      <dsp:nvSpPr>
        <dsp:cNvPr id="0" name=""/>
        <dsp:cNvSpPr/>
      </dsp:nvSpPr>
      <dsp:spPr>
        <a:xfrm>
          <a:off x="202059" y="529"/>
          <a:ext cx="2370062" cy="1422037"/>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Information</a:t>
          </a:r>
        </a:p>
      </dsp:txBody>
      <dsp:txXfrm>
        <a:off x="202059" y="529"/>
        <a:ext cx="2370062" cy="1422037"/>
      </dsp:txXfrm>
    </dsp:sp>
    <dsp:sp modelId="{2B9B8DC2-12C7-46E8-904F-7D3B63F52111}">
      <dsp:nvSpPr>
        <dsp:cNvPr id="0" name=""/>
        <dsp:cNvSpPr/>
      </dsp:nvSpPr>
      <dsp:spPr>
        <a:xfrm>
          <a:off x="2809128" y="529"/>
          <a:ext cx="2370062" cy="1422037"/>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Skills</a:t>
          </a:r>
        </a:p>
      </dsp:txBody>
      <dsp:txXfrm>
        <a:off x="2809128" y="529"/>
        <a:ext cx="2370062" cy="1422037"/>
      </dsp:txXfrm>
    </dsp:sp>
    <dsp:sp modelId="{FA8DEA4D-83CC-448F-8A84-8268997E96E7}">
      <dsp:nvSpPr>
        <dsp:cNvPr id="0" name=""/>
        <dsp:cNvSpPr/>
      </dsp:nvSpPr>
      <dsp:spPr>
        <a:xfrm>
          <a:off x="202059" y="1659573"/>
          <a:ext cx="2370062" cy="1422037"/>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Cognitive Development</a:t>
          </a:r>
        </a:p>
      </dsp:txBody>
      <dsp:txXfrm>
        <a:off x="202059" y="1659573"/>
        <a:ext cx="2370062" cy="1422037"/>
      </dsp:txXfrm>
    </dsp:sp>
    <dsp:sp modelId="{60C97E13-1EB1-4602-9F74-97B5169219AF}">
      <dsp:nvSpPr>
        <dsp:cNvPr id="0" name=""/>
        <dsp:cNvSpPr/>
      </dsp:nvSpPr>
      <dsp:spPr>
        <a:xfrm>
          <a:off x="2809128" y="1659573"/>
          <a:ext cx="2370062" cy="1422037"/>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Affective Support</a:t>
          </a:r>
        </a:p>
      </dsp:txBody>
      <dsp:txXfrm>
        <a:off x="2809128" y="1659573"/>
        <a:ext cx="2370062" cy="1422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AB1C1-1C3D-4D33-8A16-BBF14827A13D}">
      <dsp:nvSpPr>
        <dsp:cNvPr id="0" name=""/>
        <dsp:cNvSpPr/>
      </dsp:nvSpPr>
      <dsp:spPr>
        <a:xfrm>
          <a:off x="916483" y="1984"/>
          <a:ext cx="2030015" cy="121800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Administrative Support</a:t>
          </a:r>
        </a:p>
      </dsp:txBody>
      <dsp:txXfrm>
        <a:off x="916483" y="1984"/>
        <a:ext cx="2030015" cy="1218009"/>
      </dsp:txXfrm>
    </dsp:sp>
    <dsp:sp modelId="{23D9A00F-0EDC-42BA-B7C9-546714B655AA}">
      <dsp:nvSpPr>
        <dsp:cNvPr id="0" name=""/>
        <dsp:cNvSpPr/>
      </dsp:nvSpPr>
      <dsp:spPr>
        <a:xfrm>
          <a:off x="3149500" y="1984"/>
          <a:ext cx="2030015" cy="121800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Education Planning</a:t>
          </a:r>
        </a:p>
      </dsp:txBody>
      <dsp:txXfrm>
        <a:off x="3149500" y="1984"/>
        <a:ext cx="2030015" cy="1218009"/>
      </dsp:txXfrm>
    </dsp:sp>
    <dsp:sp modelId="{B0D6495B-5255-43C2-9F9A-6857A0127246}">
      <dsp:nvSpPr>
        <dsp:cNvPr id="0" name=""/>
        <dsp:cNvSpPr/>
      </dsp:nvSpPr>
      <dsp:spPr>
        <a:xfrm>
          <a:off x="916483" y="1422995"/>
          <a:ext cx="2030015" cy="121800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Student Analytics – Risk identification</a:t>
          </a:r>
        </a:p>
      </dsp:txBody>
      <dsp:txXfrm>
        <a:off x="916483" y="1422995"/>
        <a:ext cx="2030015" cy="1218009"/>
      </dsp:txXfrm>
    </dsp:sp>
    <dsp:sp modelId="{2BE43ABD-4306-4F92-8194-522D7D09F611}">
      <dsp:nvSpPr>
        <dsp:cNvPr id="0" name=""/>
        <dsp:cNvSpPr/>
      </dsp:nvSpPr>
      <dsp:spPr>
        <a:xfrm>
          <a:off x="3149500" y="1422995"/>
          <a:ext cx="2030015" cy="121800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Student Analytics – Early Interventions</a:t>
          </a:r>
        </a:p>
      </dsp:txBody>
      <dsp:txXfrm>
        <a:off x="3149500" y="1422995"/>
        <a:ext cx="2030015" cy="1218009"/>
      </dsp:txXfrm>
    </dsp:sp>
    <dsp:sp modelId="{E93E4A08-8067-4F97-B3FC-4F73B88C84B0}">
      <dsp:nvSpPr>
        <dsp:cNvPr id="0" name=""/>
        <dsp:cNvSpPr/>
      </dsp:nvSpPr>
      <dsp:spPr>
        <a:xfrm>
          <a:off x="2032992" y="2844006"/>
          <a:ext cx="2030015" cy="121800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General </a:t>
          </a:r>
          <a:r>
            <a:rPr lang="en-US" sz="2000" kern="1200" smtClean="0"/>
            <a:t>Advising</a:t>
          </a:r>
          <a:endParaRPr lang="en-US" sz="2000" kern="1200" dirty="0"/>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B1D1-BAEC-47E4-9E83-78B44C3FFD43}">
      <dsp:nvSpPr>
        <dsp:cNvPr id="0" name=""/>
        <dsp:cNvSpPr/>
      </dsp:nvSpPr>
      <dsp:spPr>
        <a:xfrm>
          <a:off x="0" y="218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7A4AE-CC25-4ED6-99BA-05E62A0C2C66}">
      <dsp:nvSpPr>
        <dsp:cNvPr id="0" name=""/>
        <dsp:cNvSpPr/>
      </dsp:nvSpPr>
      <dsp:spPr>
        <a:xfrm>
          <a:off x="0" y="2185"/>
          <a:ext cx="1733923" cy="4470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137160" rIns="68580" bIns="68580" numCol="1" spcCol="1270" anchor="t" anchorCtr="0">
          <a:noAutofit/>
        </a:bodyPr>
        <a:lstStyle/>
        <a:p>
          <a:pPr lvl="0" algn="l" defTabSz="800100">
            <a:lnSpc>
              <a:spcPct val="90000"/>
            </a:lnSpc>
            <a:spcBef>
              <a:spcPct val="0"/>
            </a:spcBef>
            <a:spcAft>
              <a:spcPct val="35000"/>
            </a:spcAft>
          </a:pPr>
          <a:r>
            <a:rPr lang="en-US" sz="1800" b="1" kern="1200" dirty="0"/>
            <a:t>Education Planning</a:t>
          </a:r>
        </a:p>
      </dsp:txBody>
      <dsp:txXfrm>
        <a:off x="0" y="2185"/>
        <a:ext cx="1733923" cy="4470791"/>
      </dsp:txXfrm>
    </dsp:sp>
    <dsp:sp modelId="{606552DB-1E86-4586-B0BA-3CEBFAAEC3CA}">
      <dsp:nvSpPr>
        <dsp:cNvPr id="0" name=""/>
        <dsp:cNvSpPr/>
      </dsp:nvSpPr>
      <dsp:spPr>
        <a:xfrm>
          <a:off x="1855679" y="73152"/>
          <a:ext cx="6371912" cy="84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Guidelines for helping students create a </a:t>
          </a:r>
          <a:r>
            <a:rPr lang="en-US" sz="1800" kern="1200" dirty="0" err="1"/>
            <a:t>multisemester</a:t>
          </a:r>
          <a:r>
            <a:rPr lang="en-US" sz="1800" kern="1200" dirty="0"/>
            <a:t> degree plan.</a:t>
          </a:r>
        </a:p>
      </dsp:txBody>
      <dsp:txXfrm>
        <a:off x="1855679" y="73152"/>
        <a:ext cx="6371912" cy="842639"/>
      </dsp:txXfrm>
    </dsp:sp>
    <dsp:sp modelId="{612DCE92-42A0-4952-B151-55135D660823}">
      <dsp:nvSpPr>
        <dsp:cNvPr id="0" name=""/>
        <dsp:cNvSpPr/>
      </dsp:nvSpPr>
      <dsp:spPr>
        <a:xfrm>
          <a:off x="1733923" y="886956"/>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7E794-7D61-4918-A6F6-C8F15590F3A2}">
      <dsp:nvSpPr>
        <dsp:cNvPr id="0" name=""/>
        <dsp:cNvSpPr/>
      </dsp:nvSpPr>
      <dsp:spPr>
        <a:xfrm>
          <a:off x="1855679" y="929088"/>
          <a:ext cx="6371912" cy="84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Guidelines for ensuring that all students have a complete degree plan. </a:t>
          </a:r>
        </a:p>
      </dsp:txBody>
      <dsp:txXfrm>
        <a:off x="1855679" y="929088"/>
        <a:ext cx="6371912" cy="842639"/>
      </dsp:txXfrm>
    </dsp:sp>
    <dsp:sp modelId="{1A093129-712D-46AC-95B2-E2F6C6FA1FB8}">
      <dsp:nvSpPr>
        <dsp:cNvPr id="0" name=""/>
        <dsp:cNvSpPr/>
      </dsp:nvSpPr>
      <dsp:spPr>
        <a:xfrm>
          <a:off x="1733923" y="1771727"/>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8205F-2206-4A6D-9AF9-9051EE73F381}">
      <dsp:nvSpPr>
        <dsp:cNvPr id="0" name=""/>
        <dsp:cNvSpPr/>
      </dsp:nvSpPr>
      <dsp:spPr>
        <a:xfrm>
          <a:off x="1855679" y="1813859"/>
          <a:ext cx="6371912" cy="84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Guidelines for intervening with students who do not have a complete degree plan or who make substantive changes to their degree plan without advisor support.</a:t>
          </a:r>
        </a:p>
      </dsp:txBody>
      <dsp:txXfrm>
        <a:off x="1855679" y="1813859"/>
        <a:ext cx="6371912" cy="842639"/>
      </dsp:txXfrm>
    </dsp:sp>
    <dsp:sp modelId="{EAEB709D-A326-4C87-8A4C-43A382B8E5DA}">
      <dsp:nvSpPr>
        <dsp:cNvPr id="0" name=""/>
        <dsp:cNvSpPr/>
      </dsp:nvSpPr>
      <dsp:spPr>
        <a:xfrm>
          <a:off x="1733923" y="2656499"/>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0D5C0-2E94-46B5-A3F1-AEB6C9ED3252}">
      <dsp:nvSpPr>
        <dsp:cNvPr id="0" name=""/>
        <dsp:cNvSpPr/>
      </dsp:nvSpPr>
      <dsp:spPr>
        <a:xfrm>
          <a:off x="1855679" y="2698631"/>
          <a:ext cx="6371912" cy="84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Guidelines for checking in with students to ensure that their degree plan still aligns with their academic and career aspirations.</a:t>
          </a:r>
        </a:p>
      </dsp:txBody>
      <dsp:txXfrm>
        <a:off x="1855679" y="2698631"/>
        <a:ext cx="6371912" cy="842639"/>
      </dsp:txXfrm>
    </dsp:sp>
    <dsp:sp modelId="{AEA75686-A907-4E6C-BB22-C8A7127A114B}">
      <dsp:nvSpPr>
        <dsp:cNvPr id="0" name=""/>
        <dsp:cNvSpPr/>
      </dsp:nvSpPr>
      <dsp:spPr>
        <a:xfrm>
          <a:off x="1733923" y="3541270"/>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16657-838A-4364-A0CF-DDD666C5215F}">
      <dsp:nvSpPr>
        <dsp:cNvPr id="0" name=""/>
        <dsp:cNvSpPr/>
      </dsp:nvSpPr>
      <dsp:spPr>
        <a:xfrm>
          <a:off x="1855679" y="3583402"/>
          <a:ext cx="6371912" cy="842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Guidelines for monitoring students’ progress toward completion of program requirements.</a:t>
          </a:r>
        </a:p>
      </dsp:txBody>
      <dsp:txXfrm>
        <a:off x="1855679" y="3583402"/>
        <a:ext cx="6371912" cy="842639"/>
      </dsp:txXfrm>
    </dsp:sp>
    <dsp:sp modelId="{62E9BFBD-B65A-478A-A7BB-196E08B4E8C7}">
      <dsp:nvSpPr>
        <dsp:cNvPr id="0" name=""/>
        <dsp:cNvSpPr/>
      </dsp:nvSpPr>
      <dsp:spPr>
        <a:xfrm>
          <a:off x="1733923" y="4426042"/>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AB1C1-1C3D-4D33-8A16-BBF14827A13D}">
      <dsp:nvSpPr>
        <dsp:cNvPr id="0" name=""/>
        <dsp:cNvSpPr/>
      </dsp:nvSpPr>
      <dsp:spPr>
        <a:xfrm>
          <a:off x="669" y="109070"/>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Information</a:t>
          </a:r>
        </a:p>
      </dsp:txBody>
      <dsp:txXfrm>
        <a:off x="669" y="109070"/>
        <a:ext cx="2609918" cy="1565951"/>
      </dsp:txXfrm>
    </dsp:sp>
    <dsp:sp modelId="{23D9A00F-0EDC-42BA-B7C9-546714B655AA}">
      <dsp:nvSpPr>
        <dsp:cNvPr id="0" name=""/>
        <dsp:cNvSpPr/>
      </dsp:nvSpPr>
      <dsp:spPr>
        <a:xfrm>
          <a:off x="2872248" y="109070"/>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Skills</a:t>
          </a:r>
        </a:p>
      </dsp:txBody>
      <dsp:txXfrm>
        <a:off x="2872248" y="109070"/>
        <a:ext cx="2609918" cy="1565951"/>
      </dsp:txXfrm>
    </dsp:sp>
    <dsp:sp modelId="{B0D6495B-5255-43C2-9F9A-6857A0127246}">
      <dsp:nvSpPr>
        <dsp:cNvPr id="0" name=""/>
        <dsp:cNvSpPr/>
      </dsp:nvSpPr>
      <dsp:spPr>
        <a:xfrm>
          <a:off x="669" y="1936012"/>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Cognitive Development</a:t>
          </a:r>
        </a:p>
      </dsp:txBody>
      <dsp:txXfrm>
        <a:off x="669" y="1936012"/>
        <a:ext cx="2609918" cy="1565951"/>
      </dsp:txXfrm>
    </dsp:sp>
    <dsp:sp modelId="{2BE43ABD-4306-4F92-8194-522D7D09F611}">
      <dsp:nvSpPr>
        <dsp:cNvPr id="0" name=""/>
        <dsp:cNvSpPr/>
      </dsp:nvSpPr>
      <dsp:spPr>
        <a:xfrm>
          <a:off x="2871579" y="1936012"/>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Affective Support</a:t>
          </a:r>
        </a:p>
      </dsp:txBody>
      <dsp:txXfrm>
        <a:off x="2871579" y="1936012"/>
        <a:ext cx="2609918" cy="1565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B1D1-BAEC-47E4-9E83-78B44C3FFD4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7A4AE-CC25-4ED6-99BA-05E62A0C2C66}">
      <dsp:nvSpPr>
        <dsp:cNvPr id="0" name=""/>
        <dsp:cNvSpPr/>
      </dsp:nvSpPr>
      <dsp:spPr>
        <a:xfrm>
          <a:off x="0" y="0"/>
          <a:ext cx="1733923" cy="44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137160" rIns="68580" bIns="68580" numCol="1" spcCol="1270" anchor="t" anchorCtr="0">
          <a:noAutofit/>
        </a:bodyPr>
        <a:lstStyle/>
        <a:p>
          <a:pPr lvl="0" algn="l" defTabSz="800100">
            <a:lnSpc>
              <a:spcPct val="90000"/>
            </a:lnSpc>
            <a:spcBef>
              <a:spcPct val="0"/>
            </a:spcBef>
            <a:spcAft>
              <a:spcPct val="35000"/>
            </a:spcAft>
          </a:pPr>
          <a:r>
            <a:rPr lang="en-US" sz="1800" b="1" kern="1200" dirty="0"/>
            <a:t>Skills</a:t>
          </a:r>
        </a:p>
      </dsp:txBody>
      <dsp:txXfrm>
        <a:off x="0" y="0"/>
        <a:ext cx="1733923" cy="4475162"/>
      </dsp:txXfrm>
    </dsp:sp>
    <dsp:sp modelId="{606552DB-1E86-4586-B0BA-3CEBFAAEC3CA}">
      <dsp:nvSpPr>
        <dsp:cNvPr id="0" name=""/>
        <dsp:cNvSpPr/>
      </dsp:nvSpPr>
      <dsp:spPr>
        <a:xfrm>
          <a:off x="1855679" y="73168"/>
          <a:ext cx="6371912" cy="139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Messages to students that provide general strategies for academic success (e.g., messages encouraging students to visit the tutoring or writing center).</a:t>
          </a:r>
        </a:p>
      </dsp:txBody>
      <dsp:txXfrm>
        <a:off x="1855679" y="73168"/>
        <a:ext cx="6371912" cy="1399025"/>
      </dsp:txXfrm>
    </dsp:sp>
    <dsp:sp modelId="{612DCE92-42A0-4952-B151-55135D660823}">
      <dsp:nvSpPr>
        <dsp:cNvPr id="0" name=""/>
        <dsp:cNvSpPr/>
      </dsp:nvSpPr>
      <dsp:spPr>
        <a:xfrm>
          <a:off x="1733923" y="1472185"/>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6726A-1B8A-48BC-8544-46D98A9DBD1E}">
      <dsp:nvSpPr>
        <dsp:cNvPr id="0" name=""/>
        <dsp:cNvSpPr/>
      </dsp:nvSpPr>
      <dsp:spPr>
        <a:xfrm>
          <a:off x="1855679" y="1536188"/>
          <a:ext cx="6371912" cy="139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Messages to students that provide personalized strategies for academic success (e.g., messages encouraging students to discuss their essays with the writing center for specific English courses in which they are struggling).</a:t>
          </a:r>
        </a:p>
      </dsp:txBody>
      <dsp:txXfrm>
        <a:off x="1855679" y="1536188"/>
        <a:ext cx="6371912" cy="1399025"/>
      </dsp:txXfrm>
    </dsp:sp>
    <dsp:sp modelId="{6DB73B42-C196-4423-9F22-EF8DFF0CDCF2}">
      <dsp:nvSpPr>
        <dsp:cNvPr id="0" name=""/>
        <dsp:cNvSpPr/>
      </dsp:nvSpPr>
      <dsp:spPr>
        <a:xfrm>
          <a:off x="1733923" y="2935223"/>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AB1C1-1C3D-4D33-8A16-BBF14827A13D}">
      <dsp:nvSpPr>
        <dsp:cNvPr id="0" name=""/>
        <dsp:cNvSpPr/>
      </dsp:nvSpPr>
      <dsp:spPr>
        <a:xfrm>
          <a:off x="669" y="109070"/>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Information</a:t>
          </a:r>
        </a:p>
      </dsp:txBody>
      <dsp:txXfrm>
        <a:off x="669" y="109070"/>
        <a:ext cx="2609918" cy="1565951"/>
      </dsp:txXfrm>
    </dsp:sp>
    <dsp:sp modelId="{23D9A00F-0EDC-42BA-B7C9-546714B655AA}">
      <dsp:nvSpPr>
        <dsp:cNvPr id="0" name=""/>
        <dsp:cNvSpPr/>
      </dsp:nvSpPr>
      <dsp:spPr>
        <a:xfrm>
          <a:off x="2872248" y="109070"/>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Skills</a:t>
          </a:r>
        </a:p>
      </dsp:txBody>
      <dsp:txXfrm>
        <a:off x="2872248" y="109070"/>
        <a:ext cx="2609918" cy="1565951"/>
      </dsp:txXfrm>
    </dsp:sp>
    <dsp:sp modelId="{B0D6495B-5255-43C2-9F9A-6857A0127246}">
      <dsp:nvSpPr>
        <dsp:cNvPr id="0" name=""/>
        <dsp:cNvSpPr/>
      </dsp:nvSpPr>
      <dsp:spPr>
        <a:xfrm>
          <a:off x="669" y="1936012"/>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Cognitive Development</a:t>
          </a:r>
        </a:p>
      </dsp:txBody>
      <dsp:txXfrm>
        <a:off x="669" y="1936012"/>
        <a:ext cx="2609918" cy="1565951"/>
      </dsp:txXfrm>
    </dsp:sp>
    <dsp:sp modelId="{2BE43ABD-4306-4F92-8194-522D7D09F611}">
      <dsp:nvSpPr>
        <dsp:cNvPr id="0" name=""/>
        <dsp:cNvSpPr/>
      </dsp:nvSpPr>
      <dsp:spPr>
        <a:xfrm>
          <a:off x="2871579" y="1936012"/>
          <a:ext cx="2609918" cy="156595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Affective Support</a:t>
          </a:r>
        </a:p>
      </dsp:txBody>
      <dsp:txXfrm>
        <a:off x="2871579" y="1936012"/>
        <a:ext cx="2609918" cy="1565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0B1D1-BAEC-47E4-9E83-78B44C3FFD43}">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7A4AE-CC25-4ED6-99BA-05E62A0C2C66}">
      <dsp:nvSpPr>
        <dsp:cNvPr id="0" name=""/>
        <dsp:cNvSpPr/>
      </dsp:nvSpPr>
      <dsp:spPr>
        <a:xfrm>
          <a:off x="0" y="0"/>
          <a:ext cx="1733923" cy="447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137160" rIns="68580" bIns="68580" numCol="1" spcCol="1270" anchor="t" anchorCtr="0">
          <a:noAutofit/>
        </a:bodyPr>
        <a:lstStyle/>
        <a:p>
          <a:pPr lvl="0" algn="l" defTabSz="800100">
            <a:lnSpc>
              <a:spcPct val="90000"/>
            </a:lnSpc>
            <a:spcBef>
              <a:spcPct val="0"/>
            </a:spcBef>
            <a:spcAft>
              <a:spcPct val="35000"/>
            </a:spcAft>
          </a:pPr>
          <a:r>
            <a:rPr lang="en-US" sz="1800" b="1" kern="1200" dirty="0"/>
            <a:t>Cognitive Development</a:t>
          </a:r>
        </a:p>
      </dsp:txBody>
      <dsp:txXfrm>
        <a:off x="0" y="0"/>
        <a:ext cx="1733923" cy="4475162"/>
      </dsp:txXfrm>
    </dsp:sp>
    <dsp:sp modelId="{606552DB-1E86-4586-B0BA-3CEBFAAEC3CA}">
      <dsp:nvSpPr>
        <dsp:cNvPr id="0" name=""/>
        <dsp:cNvSpPr/>
      </dsp:nvSpPr>
      <dsp:spPr>
        <a:xfrm>
          <a:off x="1855679" y="73168"/>
          <a:ext cx="6371912" cy="1399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Advisors who teach students how to think critically about their academic and career pathways and make academic and career decisions (e.g., by helping students understand how their current courses prepare them for their careers).</a:t>
          </a:r>
        </a:p>
      </dsp:txBody>
      <dsp:txXfrm>
        <a:off x="1855679" y="73168"/>
        <a:ext cx="6371912" cy="1399025"/>
      </dsp:txXfrm>
    </dsp:sp>
    <dsp:sp modelId="{612DCE92-42A0-4952-B151-55135D660823}">
      <dsp:nvSpPr>
        <dsp:cNvPr id="0" name=""/>
        <dsp:cNvSpPr/>
      </dsp:nvSpPr>
      <dsp:spPr>
        <a:xfrm>
          <a:off x="1733923" y="1472185"/>
          <a:ext cx="64936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0690066-8265-7C45-8EEB-C88039B47863}" type="datetime1">
              <a:rPr lang="en-US"/>
              <a:pPr>
                <a:defRPr/>
              </a:pPr>
              <a:t>1/24/2018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80FF12C-43EA-D54A-99AF-37ACBE12F55E}" type="slidenum">
              <a:rPr lang="en-US"/>
              <a:pPr>
                <a:defRPr/>
              </a:pPr>
              <a:t>‹#›</a:t>
            </a:fld>
            <a:endParaRPr lang="en-US"/>
          </a:p>
        </p:txBody>
      </p:sp>
    </p:spTree>
    <p:extLst>
      <p:ext uri="{BB962C8B-B14F-4D97-AF65-F5344CB8AC3E}">
        <p14:creationId xmlns:p14="http://schemas.microsoft.com/office/powerpoint/2010/main" val="3688497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F34750A-0A13-1C45-8D38-1E752286CA6A}" type="slidenum">
              <a:rPr lang="en-US"/>
              <a:pPr>
                <a:defRPr/>
              </a:pPr>
              <a:t>‹#›</a:t>
            </a:fld>
            <a:endParaRPr lang="en-US"/>
          </a:p>
        </p:txBody>
      </p:sp>
    </p:spTree>
    <p:extLst>
      <p:ext uri="{BB962C8B-B14F-4D97-AF65-F5344CB8AC3E}">
        <p14:creationId xmlns:p14="http://schemas.microsoft.com/office/powerpoint/2010/main" val="7146190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TOPIC TODAY IS TECHNOLOGY- MEDIATED ADVISING – SO USE OF TOOLS LIKE EARLY ALERT SYSTEMS, EDUCAITON PLANNING PLATFORMS, AND PREDICTIVE ANALYTICSS TO FACILITATE A MORE ROBUST, HOLISTIC ADVISING EXPERIENCE FOR STUDENTS. </a:t>
            </a:r>
          </a:p>
          <a:p>
            <a:endParaRPr lang="en-US" dirty="0"/>
          </a:p>
          <a:p>
            <a:r>
              <a:rPr lang="en-US" dirty="0"/>
              <a:t>TO ENGAGE IN THIS TOPIC, WE ARE GOING TO SHARE </a:t>
            </a:r>
          </a:p>
          <a:p>
            <a:endParaRPr lang="en-US" dirty="0"/>
          </a:p>
          <a:p>
            <a:r>
              <a:rPr lang="en-US" dirty="0"/>
              <a:t>WE ARE IN THE EARLY STAGES OF A RANDOMIZED CONTROLLED TRIAL STUDY OF THREE ADVISING INTERVENTIONS THAT LEVERAGE TECHNOLOGY. WE ARE GOING TO SHARE OUR STUDY PLAN, HOW THOSE INTERVENTIONS WERE DEVELOPED AND OUR EARLY EXPERIENCES DEPLOYING THE INTERVENTIONS.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a:t>
            </a:fld>
            <a:endParaRPr lang="en-US"/>
          </a:p>
        </p:txBody>
      </p:sp>
    </p:spTree>
    <p:extLst>
      <p:ext uri="{BB962C8B-B14F-4D97-AF65-F5344CB8AC3E}">
        <p14:creationId xmlns:p14="http://schemas.microsoft.com/office/powerpoint/2010/main" val="722343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10</a:t>
            </a:fld>
            <a:endParaRPr lang="en-US"/>
          </a:p>
        </p:txBody>
      </p:sp>
    </p:spTree>
    <p:extLst>
      <p:ext uri="{BB962C8B-B14F-4D97-AF65-F5344CB8AC3E}">
        <p14:creationId xmlns:p14="http://schemas.microsoft.com/office/powerpoint/2010/main" val="316250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11</a:t>
            </a:fld>
            <a:endParaRPr lang="en-US"/>
          </a:p>
        </p:txBody>
      </p:sp>
    </p:spTree>
    <p:extLst>
      <p:ext uri="{BB962C8B-B14F-4D97-AF65-F5344CB8AC3E}">
        <p14:creationId xmlns:p14="http://schemas.microsoft.com/office/powerpoint/2010/main" val="2200391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12</a:t>
            </a:fld>
            <a:endParaRPr lang="en-US"/>
          </a:p>
        </p:txBody>
      </p:sp>
    </p:spTree>
    <p:extLst>
      <p:ext uri="{BB962C8B-B14F-4D97-AF65-F5344CB8AC3E}">
        <p14:creationId xmlns:p14="http://schemas.microsoft.com/office/powerpoint/2010/main" val="131717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Establish continual engagement with students through outreach (or messaging) throughout the semester</a:t>
            </a:r>
          </a:p>
          <a:p>
            <a:pPr marL="0" indent="0">
              <a:buNone/>
            </a:pPr>
            <a:r>
              <a:rPr lang="en-US" sz="1400" dirty="0">
                <a:solidFill>
                  <a:schemeClr val="tx1"/>
                </a:solidFill>
              </a:rPr>
              <a:t> </a:t>
            </a:r>
          </a:p>
          <a:p>
            <a:r>
              <a:rPr lang="en-US" dirty="0">
                <a:solidFill>
                  <a:schemeClr val="tx1"/>
                </a:solidFill>
              </a:rPr>
              <a:t>Scaffold student learning in four areas: </a:t>
            </a:r>
          </a:p>
          <a:p>
            <a:pPr lvl="1"/>
            <a:r>
              <a:rPr lang="en-US" sz="1400" dirty="0">
                <a:solidFill>
                  <a:schemeClr val="tx1"/>
                </a:solidFill>
              </a:rPr>
              <a:t>Information (e.g. how to find administrative details like when a FAFSA is due) </a:t>
            </a:r>
          </a:p>
          <a:p>
            <a:pPr lvl="1"/>
            <a:r>
              <a:rPr lang="en-US" sz="1400" dirty="0">
                <a:solidFill>
                  <a:schemeClr val="tx1"/>
                </a:solidFill>
              </a:rPr>
              <a:t>Skills (e.g. how to se a web-based tool to register for classes) </a:t>
            </a:r>
          </a:p>
          <a:p>
            <a:pPr lvl="1"/>
            <a:r>
              <a:rPr lang="en-US" sz="1400" dirty="0">
                <a:solidFill>
                  <a:schemeClr val="tx1"/>
                </a:solidFill>
              </a:rPr>
              <a:t>Cognitive development (e.g. making meaning of how courses relate to career plans) </a:t>
            </a:r>
          </a:p>
          <a:p>
            <a:pPr lvl="1"/>
            <a:r>
              <a:rPr lang="en-US" sz="1400" dirty="0">
                <a:solidFill>
                  <a:schemeClr val="tx1"/>
                </a:solidFill>
              </a:rPr>
              <a:t>Affective support (e.g. helping students identify a connection to the institution) </a:t>
            </a:r>
          </a:p>
          <a:p>
            <a:endParaRPr lang="en-US" b="1" baseline="0"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14</a:t>
            </a:fld>
            <a:endParaRPr lang="en-US"/>
          </a:p>
        </p:txBody>
      </p:sp>
    </p:spTree>
    <p:extLst>
      <p:ext uri="{BB962C8B-B14F-4D97-AF65-F5344CB8AC3E}">
        <p14:creationId xmlns:p14="http://schemas.microsoft.com/office/powerpoint/2010/main" val="19303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Advisors assume role akin to a teacher; facilitate </a:t>
            </a:r>
            <a:r>
              <a:rPr lang="en-US" dirty="0">
                <a:solidFill>
                  <a:schemeClr val="bg2"/>
                </a:solidFill>
              </a:rPr>
              <a:t>interactive dialogue</a:t>
            </a:r>
          </a:p>
          <a:p>
            <a:pPr marL="0" indent="0">
              <a:buNone/>
            </a:pPr>
            <a:endParaRPr lang="en-US" sz="1400" dirty="0"/>
          </a:p>
          <a:p>
            <a:r>
              <a:rPr lang="en-US" dirty="0"/>
              <a:t>Promote student learning in four areas: </a:t>
            </a:r>
          </a:p>
          <a:p>
            <a:pPr lvl="1"/>
            <a:r>
              <a:rPr lang="en-US" sz="1400" dirty="0"/>
              <a:t>Information (e.g. how to find administrative details like when a FAFSA is due) </a:t>
            </a:r>
          </a:p>
          <a:p>
            <a:pPr lvl="1"/>
            <a:r>
              <a:rPr lang="en-US" sz="1400" dirty="0"/>
              <a:t>Skills (e.g. how to se a web-based tool to register for classes) </a:t>
            </a:r>
          </a:p>
          <a:p>
            <a:pPr lvl="1"/>
            <a:r>
              <a:rPr lang="en-US" sz="1400" dirty="0"/>
              <a:t>Cognitive development (e.g. making meaning of how courses relate to career plans) </a:t>
            </a:r>
          </a:p>
          <a:p>
            <a:pPr lvl="1"/>
            <a:r>
              <a:rPr lang="en-US" sz="1400" dirty="0"/>
              <a:t>Affective support (e.g. helping students identify a connection to the institution) </a:t>
            </a:r>
          </a:p>
          <a:p>
            <a:pPr marL="568325" lvl="2" indent="0">
              <a:buNone/>
            </a:pPr>
            <a:endParaRPr lang="en-US" sz="1400" dirty="0"/>
          </a:p>
          <a:p>
            <a:r>
              <a:rPr lang="en-US" dirty="0"/>
              <a:t>Use codified tools to ensure consistency in practice across advisors </a:t>
            </a:r>
          </a:p>
          <a:p>
            <a:pPr lvl="1"/>
            <a:r>
              <a:rPr lang="en-US" sz="1400" i="1" dirty="0">
                <a:solidFill>
                  <a:schemeClr val="bg2"/>
                </a:solidFill>
              </a:rPr>
              <a:t>Learning objectives for each of the above areas</a:t>
            </a:r>
            <a:r>
              <a:rPr lang="en-US" sz="1400" i="1" dirty="0"/>
              <a:t>: </a:t>
            </a:r>
          </a:p>
          <a:p>
            <a:pPr lvl="2"/>
            <a:r>
              <a:rPr lang="en-US" sz="1400" dirty="0"/>
              <a:t>E.g., The student will learn to think critically about his/her current experiences and the implications they have for his/her academic progress. </a:t>
            </a:r>
          </a:p>
          <a:p>
            <a:pPr lvl="1"/>
            <a:r>
              <a:rPr lang="en-US" sz="1400" dirty="0">
                <a:solidFill>
                  <a:schemeClr val="bg2"/>
                </a:solidFill>
              </a:rPr>
              <a:t>Guiding questions</a:t>
            </a:r>
          </a:p>
          <a:p>
            <a:pPr lvl="2"/>
            <a:r>
              <a:rPr lang="en-US" sz="1400" dirty="0"/>
              <a:t>E.g., "Do you think things are going better, worse, or about the same as last semester? “</a:t>
            </a:r>
          </a:p>
          <a:p>
            <a:pPr lvl="2"/>
            <a:r>
              <a:rPr lang="en-US" sz="1400" dirty="0"/>
              <a:t>E.g., “Last time we met you mentioned that you felt like your college experience so far had been... Do you still feel the same way? Why or why not?” </a:t>
            </a:r>
          </a:p>
          <a:p>
            <a:endParaRPr lang="en-US" b="1" baseline="0"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16</a:t>
            </a:fld>
            <a:endParaRPr lang="en-US"/>
          </a:p>
        </p:txBody>
      </p:sp>
    </p:spTree>
    <p:extLst>
      <p:ext uri="{BB962C8B-B14F-4D97-AF65-F5344CB8AC3E}">
        <p14:creationId xmlns:p14="http://schemas.microsoft.com/office/powerpoint/2010/main" val="823794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codified tools to ensure consistency in practice across advisors </a:t>
            </a:r>
          </a:p>
          <a:p>
            <a:pPr lvl="1"/>
            <a:r>
              <a:rPr lang="en-US" sz="1400" i="1" dirty="0">
                <a:solidFill>
                  <a:schemeClr val="bg2"/>
                </a:solidFill>
              </a:rPr>
              <a:t>Learning objectives for each of the above areas</a:t>
            </a:r>
            <a:r>
              <a:rPr lang="en-US" sz="1400" i="1" dirty="0"/>
              <a:t>: </a:t>
            </a:r>
          </a:p>
          <a:p>
            <a:pPr lvl="2"/>
            <a:r>
              <a:rPr lang="en-US" sz="1400" dirty="0"/>
              <a:t>E.g., The student will learn to think critically about his/her current experiences and the implications they have for his/her academic progress. </a:t>
            </a:r>
          </a:p>
          <a:p>
            <a:pPr lvl="1"/>
            <a:r>
              <a:rPr lang="en-US" sz="1400" dirty="0">
                <a:solidFill>
                  <a:schemeClr val="bg2"/>
                </a:solidFill>
              </a:rPr>
              <a:t>Guiding questions</a:t>
            </a:r>
          </a:p>
          <a:p>
            <a:pPr lvl="2"/>
            <a:r>
              <a:rPr lang="en-US" sz="1400" dirty="0"/>
              <a:t>E.g., "Do you think things are going better, worse, or about the same as last semester? “</a:t>
            </a:r>
          </a:p>
          <a:p>
            <a:pPr lvl="2"/>
            <a:r>
              <a:rPr lang="en-US" sz="1400" dirty="0"/>
              <a:t>E.g., “Last time we met you mentioned that you felt like your college experience so far had been... Do you still feel the same way? Why or why not?” </a:t>
            </a:r>
          </a:p>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17</a:t>
            </a:fld>
            <a:endParaRPr lang="en-US"/>
          </a:p>
        </p:txBody>
      </p:sp>
    </p:spTree>
    <p:extLst>
      <p:ext uri="{BB962C8B-B14F-4D97-AF65-F5344CB8AC3E}">
        <p14:creationId xmlns:p14="http://schemas.microsoft.com/office/powerpoint/2010/main" val="226063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18</a:t>
            </a:fld>
            <a:endParaRPr lang="en-US"/>
          </a:p>
        </p:txBody>
      </p:sp>
    </p:spTree>
    <p:extLst>
      <p:ext uri="{BB962C8B-B14F-4D97-AF65-F5344CB8AC3E}">
        <p14:creationId xmlns:p14="http://schemas.microsoft.com/office/powerpoint/2010/main" val="25440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19</a:t>
            </a:fld>
            <a:endParaRPr lang="en-US"/>
          </a:p>
        </p:txBody>
      </p:sp>
    </p:spTree>
    <p:extLst>
      <p:ext uri="{BB962C8B-B14F-4D97-AF65-F5344CB8AC3E}">
        <p14:creationId xmlns:p14="http://schemas.microsoft.com/office/powerpoint/2010/main" val="73798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20</a:t>
            </a:fld>
            <a:endParaRPr lang="en-US"/>
          </a:p>
        </p:txBody>
      </p:sp>
    </p:spTree>
    <p:extLst>
      <p:ext uri="{BB962C8B-B14F-4D97-AF65-F5344CB8AC3E}">
        <p14:creationId xmlns:p14="http://schemas.microsoft.com/office/powerpoint/2010/main" val="913828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21</a:t>
            </a:fld>
            <a:endParaRPr lang="en-US"/>
          </a:p>
        </p:txBody>
      </p:sp>
    </p:spTree>
    <p:extLst>
      <p:ext uri="{BB962C8B-B14F-4D97-AF65-F5344CB8AC3E}">
        <p14:creationId xmlns:p14="http://schemas.microsoft.com/office/powerpoint/2010/main" val="330274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 Assistance and Evaluation project </a:t>
            </a:r>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a:t>
            </a:fld>
            <a:endParaRPr lang="en-US"/>
          </a:p>
        </p:txBody>
      </p:sp>
    </p:spTree>
    <p:extLst>
      <p:ext uri="{BB962C8B-B14F-4D97-AF65-F5344CB8AC3E}">
        <p14:creationId xmlns:p14="http://schemas.microsoft.com/office/powerpoint/2010/main" val="4265052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22</a:t>
            </a:fld>
            <a:endParaRPr lang="en-US"/>
          </a:p>
        </p:txBody>
      </p:sp>
    </p:spTree>
    <p:extLst>
      <p:ext uri="{BB962C8B-B14F-4D97-AF65-F5344CB8AC3E}">
        <p14:creationId xmlns:p14="http://schemas.microsoft.com/office/powerpoint/2010/main" val="2438888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24</a:t>
            </a:fld>
            <a:endParaRPr lang="en-US"/>
          </a:p>
        </p:txBody>
      </p:sp>
    </p:spTree>
    <p:extLst>
      <p:ext uri="{BB962C8B-B14F-4D97-AF65-F5344CB8AC3E}">
        <p14:creationId xmlns:p14="http://schemas.microsoft.com/office/powerpoint/2010/main" val="2765826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26</a:t>
            </a:fld>
            <a:endParaRPr lang="en-US"/>
          </a:p>
        </p:txBody>
      </p:sp>
    </p:spTree>
    <p:extLst>
      <p:ext uri="{BB962C8B-B14F-4D97-AF65-F5344CB8AC3E}">
        <p14:creationId xmlns:p14="http://schemas.microsoft.com/office/powerpoint/2010/main" val="69104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29</a:t>
            </a:fld>
            <a:endParaRPr lang="en-US"/>
          </a:p>
        </p:txBody>
      </p:sp>
    </p:spTree>
    <p:extLst>
      <p:ext uri="{BB962C8B-B14F-4D97-AF65-F5344CB8AC3E}">
        <p14:creationId xmlns:p14="http://schemas.microsoft.com/office/powerpoint/2010/main" val="1364012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30</a:t>
            </a:fld>
            <a:endParaRPr lang="en-US"/>
          </a:p>
        </p:txBody>
      </p:sp>
    </p:spTree>
    <p:extLst>
      <p:ext uri="{BB962C8B-B14F-4D97-AF65-F5344CB8AC3E}">
        <p14:creationId xmlns:p14="http://schemas.microsoft.com/office/powerpoint/2010/main" val="2002524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ヒラギノ角ゴ Pro W3" charset="-128"/>
                <a:cs typeface="ヒラギノ角ゴ Pro W3" charset="-128"/>
              </a:rPr>
              <a:t>This set of tools aims to help community colleges and broad-access four-year colleges assess their work on technology-mediated advising and student support, sometimes referred to as Integrated Planning and Advising for Student Success (</a:t>
            </a:r>
            <a:r>
              <a:rPr lang="en-US" sz="1200" b="0" i="0" kern="1200" dirty="0" err="1">
                <a:solidFill>
                  <a:schemeClr val="tx1"/>
                </a:solidFill>
                <a:effectLst/>
                <a:latin typeface="Arial" charset="0"/>
                <a:ea typeface="ヒラギノ角ゴ Pro W3" charset="-128"/>
                <a:cs typeface="ヒラギノ角ゴ Pro W3" charset="-128"/>
              </a:rPr>
              <a:t>iPASS</a:t>
            </a:r>
            <a:r>
              <a:rPr lang="en-US" sz="1200" b="0" i="0" kern="1200" dirty="0">
                <a:solidFill>
                  <a:schemeClr val="tx1"/>
                </a:solidFill>
                <a:effectLst/>
                <a:latin typeface="Arial" charset="0"/>
                <a:ea typeface="ヒラギノ角ゴ Pro W3" charset="-128"/>
                <a:cs typeface="ヒラギノ角ゴ Pro W3" charset="-128"/>
              </a:rPr>
              <a:t>). This work involves moving from a model of advising focused on information provision or course registration to one in which advising is sustained, strategic, integrated, proactive, and personalized (SSIPP)—in which students have a dedicated advisor who can connect them to a coherent, institution-wide network of services.</a:t>
            </a:r>
          </a:p>
          <a:p>
            <a:r>
              <a:rPr lang="en-US" sz="1200" b="0" i="0" kern="1200" dirty="0">
                <a:solidFill>
                  <a:schemeClr val="tx1"/>
                </a:solidFill>
                <a:effectLst/>
                <a:latin typeface="Arial" charset="0"/>
                <a:ea typeface="ヒラギノ角ゴ Pro W3" charset="-128"/>
                <a:cs typeface="ヒラギノ角ゴ Pro W3" charset="-128"/>
              </a:rPr>
              <a:t>The rubric titled </a:t>
            </a:r>
            <a:r>
              <a:rPr lang="en-US" sz="1200" b="0" i="1" kern="1200" dirty="0">
                <a:solidFill>
                  <a:schemeClr val="tx1"/>
                </a:solidFill>
                <a:effectLst/>
                <a:latin typeface="Arial" charset="0"/>
                <a:ea typeface="ヒラギノ角ゴ Pro W3" charset="-128"/>
                <a:cs typeface="ヒラギノ角ゴ Pro W3" charset="-128"/>
              </a:rPr>
              <a:t>Technology-Mediated Advising and Student Support: An Institutional Self-Assessment</a:t>
            </a:r>
            <a:r>
              <a:rPr lang="en-US" sz="1200" b="0" i="0" kern="1200" dirty="0">
                <a:solidFill>
                  <a:schemeClr val="tx1"/>
                </a:solidFill>
                <a:effectLst/>
                <a:latin typeface="Arial" charset="0"/>
                <a:ea typeface="ヒラギノ角ゴ Pro W3" charset="-128"/>
                <a:cs typeface="ヒラギノ角ゴ Pro W3" charset="-128"/>
              </a:rPr>
              <a:t> offers guidance on broader institutional structures and processes that support a holistic advising model. This self-assessment tool is designed to allow institutions to evaluate how well they are doing in providing holistic student support.</a:t>
            </a:r>
          </a:p>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31</a:t>
            </a:fld>
            <a:endParaRPr lang="en-US"/>
          </a:p>
        </p:txBody>
      </p:sp>
    </p:spTree>
    <p:extLst>
      <p:ext uri="{BB962C8B-B14F-4D97-AF65-F5344CB8AC3E}">
        <p14:creationId xmlns:p14="http://schemas.microsoft.com/office/powerpoint/2010/main" val="3581726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33</a:t>
            </a:fld>
            <a:endParaRPr lang="en-US"/>
          </a:p>
        </p:txBody>
      </p:sp>
    </p:spTree>
    <p:extLst>
      <p:ext uri="{BB962C8B-B14F-4D97-AF65-F5344CB8AC3E}">
        <p14:creationId xmlns:p14="http://schemas.microsoft.com/office/powerpoint/2010/main" val="256554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Part of study is developing and disseminating </a:t>
            </a:r>
            <a:r>
              <a:rPr lang="en-US" b="1" dirty="0">
                <a:solidFill>
                  <a:schemeClr val="bg2"/>
                </a:solidFill>
              </a:rPr>
              <a:t>intervention tools </a:t>
            </a:r>
            <a:r>
              <a:rPr lang="en-US" dirty="0"/>
              <a:t>in collaboration with college partners </a:t>
            </a:r>
          </a:p>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3</a:t>
            </a:fld>
            <a:endParaRPr lang="en-US"/>
          </a:p>
        </p:txBody>
      </p:sp>
    </p:spTree>
    <p:extLst>
      <p:ext uri="{BB962C8B-B14F-4D97-AF65-F5344CB8AC3E}">
        <p14:creationId xmlns:p14="http://schemas.microsoft.com/office/powerpoint/2010/main" val="207501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4</a:t>
            </a:fld>
            <a:endParaRPr lang="en-US"/>
          </a:p>
        </p:txBody>
      </p:sp>
    </p:spTree>
    <p:extLst>
      <p:ext uri="{BB962C8B-B14F-4D97-AF65-F5344CB8AC3E}">
        <p14:creationId xmlns:p14="http://schemas.microsoft.com/office/powerpoint/2010/main" val="9919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5</a:t>
            </a:fld>
            <a:endParaRPr lang="en-US"/>
          </a:p>
        </p:txBody>
      </p:sp>
    </p:spTree>
    <p:extLst>
      <p:ext uri="{BB962C8B-B14F-4D97-AF65-F5344CB8AC3E}">
        <p14:creationId xmlns:p14="http://schemas.microsoft.com/office/powerpoint/2010/main" val="96790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Advising designed and delivered in a way that supports students’ overall personal and academic development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ヒラギノ角ゴ Pro W3" charset="-128"/>
              <a:cs typeface="ヒラギノ角ゴ Pro W3"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charset="-128"/>
                <a:cs typeface="ヒラギノ角ゴ Pro W3" charset="-128"/>
              </a:rPr>
              <a:t>That is, effective advising extends beyond disseminating academic information to students and providing transactional assistance on academic tasks, such as course enrollment. Instead, effective advising is designed and delivered in a way that supports students’ overall personal and academic development, including students’ ability to make academic and career decisions that align with their overarching goals </a:t>
            </a:r>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6</a:t>
            </a:fld>
            <a:endParaRPr lang="en-US"/>
          </a:p>
        </p:txBody>
      </p:sp>
    </p:spTree>
    <p:extLst>
      <p:ext uri="{BB962C8B-B14F-4D97-AF65-F5344CB8AC3E}">
        <p14:creationId xmlns:p14="http://schemas.microsoft.com/office/powerpoint/2010/main" val="68615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ASDER-LA Brown Bag 10.15.2014</a:t>
            </a:r>
            <a:endParaRPr lang="en-US" dirty="0"/>
          </a:p>
        </p:txBody>
      </p:sp>
      <p:sp>
        <p:nvSpPr>
          <p:cNvPr id="5" name="Slide Number Placeholder 4"/>
          <p:cNvSpPr>
            <a:spLocks noGrp="1"/>
          </p:cNvSpPr>
          <p:nvPr>
            <p:ph type="sldNum" sz="quarter" idx="11"/>
          </p:nvPr>
        </p:nvSpPr>
        <p:spPr/>
        <p:txBody>
          <a:bodyPr/>
          <a:lstStyle/>
          <a:p>
            <a:pPr>
              <a:defRPr/>
            </a:pPr>
            <a:fld id="{BF34750A-0A13-1C45-8D38-1E752286CA6A}" type="slidenum">
              <a:rPr lang="en-US" smtClean="0"/>
              <a:pPr>
                <a:defRPr/>
              </a:pPr>
              <a:t>7</a:t>
            </a:fld>
            <a:endParaRPr lang="en-US" dirty="0"/>
          </a:p>
        </p:txBody>
      </p:sp>
    </p:spTree>
    <p:extLst>
      <p:ext uri="{BB962C8B-B14F-4D97-AF65-F5344CB8AC3E}">
        <p14:creationId xmlns:p14="http://schemas.microsoft.com/office/powerpoint/2010/main" val="326919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ASDER-LA Brown Bag 10.15.2014</a:t>
            </a:r>
            <a:endParaRPr lang="en-US" dirty="0"/>
          </a:p>
        </p:txBody>
      </p:sp>
      <p:sp>
        <p:nvSpPr>
          <p:cNvPr id="5" name="Slide Number Placeholder 4"/>
          <p:cNvSpPr>
            <a:spLocks noGrp="1"/>
          </p:cNvSpPr>
          <p:nvPr>
            <p:ph type="sldNum" sz="quarter" idx="11"/>
          </p:nvPr>
        </p:nvSpPr>
        <p:spPr/>
        <p:txBody>
          <a:bodyPr/>
          <a:lstStyle/>
          <a:p>
            <a:pPr>
              <a:defRPr/>
            </a:pPr>
            <a:fld id="{BF34750A-0A13-1C45-8D38-1E752286CA6A}" type="slidenum">
              <a:rPr lang="en-US" smtClean="0"/>
              <a:pPr>
                <a:defRPr/>
              </a:pPr>
              <a:t>8</a:t>
            </a:fld>
            <a:endParaRPr lang="en-US" dirty="0"/>
          </a:p>
        </p:txBody>
      </p:sp>
    </p:spTree>
    <p:extLst>
      <p:ext uri="{BB962C8B-B14F-4D97-AF65-F5344CB8AC3E}">
        <p14:creationId xmlns:p14="http://schemas.microsoft.com/office/powerpoint/2010/main" val="73443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ヒラギノ角ゴ Pro W3" charset="-128"/>
                <a:cs typeface="ヒラギノ角ゴ Pro W3" charset="-128"/>
              </a:rPr>
              <a:t>In this context, advising technologies may be leveraged to move advising closer to a SSIPP model. This is, while technology is not necessary to do SSIPP it can help resolve the capacity and other structurally issues that make SSIPP difficult to implement. Ideally, these tools offer efficient delivery of information, freeing up advisor time to provide more sustained, holistic support. For example, some advising technologies allow advisors to quickly send messages to students with links for setting up an advising appointment, making it easier to check-in with students over the course of the semester and encourage them to come in for an advising session. Moreover, the robust data analysis functionalities of advising tools may be utilized to strategically target students with specific supports. Advisors can review early alert and predictive analytic data and refer students exhibiting academically risky behavior to services such as tutoring; some technologies allow the advisor to submit the referral electronically and notify both the student and the service provider.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pPr>
                <a:defRPr/>
              </a:pPr>
              <a:t>9</a:t>
            </a:fld>
            <a:endParaRPr lang="en-US"/>
          </a:p>
        </p:txBody>
      </p:sp>
    </p:spTree>
    <p:extLst>
      <p:ext uri="{BB962C8B-B14F-4D97-AF65-F5344CB8AC3E}">
        <p14:creationId xmlns:p14="http://schemas.microsoft.com/office/powerpoint/2010/main" val="384227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dirty="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334963" y="3966210"/>
            <a:ext cx="82296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1449388"/>
            <a:ext cx="8229600" cy="2506133"/>
          </a:xfrm>
        </p:spPr>
        <p:txBody>
          <a:bodyPr anchor="t"/>
          <a:lstStyle>
            <a:lvl1pPr>
              <a:defRPr sz="5000">
                <a:solidFill>
                  <a:schemeClr val="bg1"/>
                </a:solidFill>
              </a:defRPr>
            </a:lvl1pPr>
          </a:lstStyle>
          <a:p>
            <a:r>
              <a:rPr lang="en-US" dirty="0"/>
              <a:t>Click to edit Master title style</a:t>
            </a:r>
          </a:p>
        </p:txBody>
      </p:sp>
      <p:sp>
        <p:nvSpPr>
          <p:cNvPr id="12" name="Rectangle 11"/>
          <p:cNvSpPr/>
          <p:nvPr userDrawn="1"/>
        </p:nvSpPr>
        <p:spPr bwMode="auto">
          <a:xfrm>
            <a:off x="358821" y="1140744"/>
            <a:ext cx="8229600" cy="17272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5" name="Picture 4"/>
          <p:cNvPicPr>
            <a:picLocks noChangeAspect="1"/>
          </p:cNvPicPr>
          <p:nvPr userDrawn="1"/>
        </p:nvPicPr>
        <p:blipFill>
          <a:blip r:embed="rId2"/>
          <a:stretch>
            <a:fillRect/>
          </a:stretch>
        </p:blipFill>
        <p:spPr>
          <a:xfrm>
            <a:off x="6476037" y="65083"/>
            <a:ext cx="2137435" cy="1043162"/>
          </a:xfrm>
          <a:prstGeom prst="rect">
            <a:avLst/>
          </a:prstGeom>
        </p:spPr>
      </p:pic>
      <p:sp>
        <p:nvSpPr>
          <p:cNvPr id="9" name="Subtitle 8"/>
          <p:cNvSpPr txBox="1">
            <a:spLocks/>
          </p:cNvSpPr>
          <p:nvPr userDrawn="1"/>
        </p:nvSpPr>
        <p:spPr bwMode="auto">
          <a:xfrm>
            <a:off x="7306235" y="1118934"/>
            <a:ext cx="1258328" cy="164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r>
              <a:rPr kumimoji="0" lang="en-US" sz="8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rPr>
              <a:t>January 24th, 2018 </a:t>
            </a:r>
          </a:p>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endParaRPr kumimoji="0" lang="en-US" sz="8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endParaRPr>
          </a:p>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endParaRPr kumimoji="0" lang="en-US" sz="800" b="1" i="0" u="none" strike="noStrike" kern="0" cap="none" spc="0" normalizeH="0" baseline="0" noProof="0" dirty="0">
              <a:ln>
                <a:noFill/>
              </a:ln>
              <a:solidFill>
                <a:srgbClr val="FFFFFF"/>
              </a:solidFill>
              <a:effectLst/>
              <a:uLnTx/>
              <a:uFillTx/>
              <a:latin typeface="Arial" charset="0"/>
              <a:ea typeface="ヒラギノ角ゴ Pro W3" charset="-128"/>
              <a:cs typeface="ヒラギノ角ゴ Pro W3" charset="-128"/>
            </a:endParaRPr>
          </a:p>
        </p:txBody>
      </p:sp>
      <p:pic>
        <p:nvPicPr>
          <p:cNvPr id="10" name="Picture 9" descr="CCRC_logo_reverse.png"/>
          <p:cNvPicPr>
            <a:picLocks noChangeAspect="1"/>
          </p:cNvPicPr>
          <p:nvPr userDrawn="1"/>
        </p:nvPicPr>
        <p:blipFill>
          <a:blip r:embed="rId3"/>
          <a:stretch>
            <a:fillRect/>
          </a:stretch>
        </p:blipFill>
        <p:spPr>
          <a:xfrm>
            <a:off x="278144" y="165486"/>
            <a:ext cx="3145536" cy="106161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62000"/>
            <a:ext cx="8224520" cy="1149667"/>
          </a:xfrm>
        </p:spPr>
        <p:txBody>
          <a:bodyPr anchor="ctr"/>
          <a:lstStyle/>
          <a:p>
            <a:r>
              <a:rPr lang="en-US" dirty="0"/>
              <a:t>Click to edit Master title style</a:t>
            </a:r>
          </a:p>
        </p:txBody>
      </p:sp>
      <p:sp>
        <p:nvSpPr>
          <p:cNvPr id="3" name="TextBox 2"/>
          <p:cNvSpPr txBox="1"/>
          <p:nvPr userDrawn="1"/>
        </p:nvSpPr>
        <p:spPr>
          <a:xfrm>
            <a:off x="629920" y="3108960"/>
            <a:ext cx="184666" cy="461665"/>
          </a:xfrm>
          <a:prstGeom prst="rect">
            <a:avLst/>
          </a:prstGeom>
          <a:noFill/>
        </p:spPr>
        <p:txBody>
          <a:bodyPr wrap="none" rtlCol="0">
            <a:spAutoFit/>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963" y="750888"/>
            <a:ext cx="8229601" cy="1149667"/>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4" y="1989986"/>
            <a:ext cx="3979333" cy="4227299"/>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hart Placeholder 6"/>
          <p:cNvSpPr>
            <a:spLocks noGrp="1"/>
          </p:cNvSpPr>
          <p:nvPr>
            <p:ph type="chart" sz="quarter" idx="12"/>
          </p:nvPr>
        </p:nvSpPr>
        <p:spPr>
          <a:xfrm>
            <a:off x="4568828" y="1981519"/>
            <a:ext cx="3995737" cy="4235766"/>
          </a:xfrm>
        </p:spPr>
        <p:txBody>
          <a:body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7" name="Chart Placeholder 6"/>
          <p:cNvSpPr>
            <a:spLocks noGrp="1"/>
          </p:cNvSpPr>
          <p:nvPr>
            <p:ph type="chart" sz="quarter" idx="12"/>
          </p:nvPr>
        </p:nvSpPr>
        <p:spPr>
          <a:xfrm>
            <a:off x="4568826" y="2201332"/>
            <a:ext cx="3995737" cy="4105805"/>
          </a:xfrm>
        </p:spPr>
        <p:txBody>
          <a:bodyPr/>
          <a:lstStyle/>
          <a:p>
            <a:pPr lvl="0"/>
            <a:endParaRPr lang="en-US" noProof="0"/>
          </a:p>
        </p:txBody>
      </p:sp>
      <p:sp>
        <p:nvSpPr>
          <p:cNvPr id="6" name="Chart Placeholder 6"/>
          <p:cNvSpPr>
            <a:spLocks noGrp="1"/>
          </p:cNvSpPr>
          <p:nvPr>
            <p:ph type="chart" sz="quarter" idx="13"/>
          </p:nvPr>
        </p:nvSpPr>
        <p:spPr>
          <a:xfrm>
            <a:off x="334963" y="2201332"/>
            <a:ext cx="3995737" cy="4105805"/>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334963" y="3966210"/>
            <a:ext cx="8229600" cy="2156779"/>
          </a:xfrm>
        </p:spPr>
        <p:txBody>
          <a:bodyPr/>
          <a:lstStyle>
            <a:lvl1pPr marL="0" indent="0">
              <a:spcAft>
                <a:spcPts val="0"/>
              </a:spcAft>
              <a:buFontTx/>
              <a:buNone/>
              <a:tabLst>
                <a:tab pos="914400" algn="l"/>
              </a:tabLst>
              <a:defRPr sz="2000" b="1">
                <a:solidFill>
                  <a:srgbClr val="FFFFFF"/>
                </a:solidFill>
              </a:defRPr>
            </a:lvl1pPr>
            <a:lvl2pPr marL="0" indent="0">
              <a:spcAft>
                <a:spcPts val="0"/>
              </a:spcAft>
              <a:buFontTx/>
              <a:buNone/>
              <a:tabLst>
                <a:tab pos="685800" algn="l"/>
              </a:tabLst>
              <a:defRPr sz="1000" b="1">
                <a:solidFill>
                  <a:srgbClr val="FFFFFF"/>
                </a:solidFill>
              </a:defRPr>
            </a:lvl2pPr>
            <a:lvl3pPr marL="914400" indent="-914400">
              <a:spcAft>
                <a:spcPts val="0"/>
              </a:spcAft>
              <a:buFontTx/>
              <a:buNone/>
              <a:tabLst/>
              <a:defRPr sz="1000" b="0">
                <a:solidFill>
                  <a:srgbClr val="FFFFFF"/>
                </a:solidFill>
              </a:defRPr>
            </a:lvl3pPr>
            <a:lvl4pPr marL="914400" indent="-914400">
              <a:spcAft>
                <a:spcPts val="0"/>
              </a:spcAft>
              <a:buFontTx/>
              <a:buNone/>
              <a:tabLst/>
              <a:defRPr sz="1000">
                <a:solidFill>
                  <a:srgbClr val="FFFFFF"/>
                </a:solidFill>
              </a:defRPr>
            </a:lvl4pPr>
            <a:lvl5pPr marL="914400" indent="-914400">
              <a:spcAft>
                <a:spcPts val="0"/>
              </a:spcAft>
              <a:buFontTx/>
              <a:buNone/>
              <a:tabLst/>
              <a:defRPr sz="10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1449388"/>
            <a:ext cx="8229600" cy="2506133"/>
          </a:xfrm>
        </p:spPr>
        <p:txBody>
          <a:bodyPr anchor="t"/>
          <a:lstStyle>
            <a:lvl1pPr>
              <a:defRPr sz="5000">
                <a:solidFill>
                  <a:schemeClr val="bg1"/>
                </a:solidFill>
              </a:defRPr>
            </a:lvl1pPr>
          </a:lstStyle>
          <a:p>
            <a:r>
              <a:rPr lang="en-US" dirty="0"/>
              <a:t>Click to edit Master title style</a:t>
            </a:r>
          </a:p>
        </p:txBody>
      </p:sp>
      <p:sp>
        <p:nvSpPr>
          <p:cNvPr id="12" name="Rectangle 11"/>
          <p:cNvSpPr/>
          <p:nvPr userDrawn="1"/>
        </p:nvSpPr>
        <p:spPr bwMode="auto">
          <a:xfrm>
            <a:off x="457200" y="1117600"/>
            <a:ext cx="8229600" cy="17272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10" name="Picture 9" descr="CCRC_logo_reverse.png"/>
          <p:cNvPicPr>
            <a:picLocks noChangeAspect="1"/>
          </p:cNvPicPr>
          <p:nvPr userDrawn="1"/>
        </p:nvPicPr>
        <p:blipFill>
          <a:blip r:embed="rId2"/>
          <a:stretch>
            <a:fillRect/>
          </a:stretch>
        </p:blipFill>
        <p:spPr>
          <a:xfrm>
            <a:off x="223521" y="91440"/>
            <a:ext cx="3145536" cy="1061618"/>
          </a:xfrm>
          <a:prstGeom prst="rect">
            <a:avLst/>
          </a:prstGeom>
        </p:spPr>
      </p:pic>
      <p:sp>
        <p:nvSpPr>
          <p:cNvPr id="9" name="Subtitle 8"/>
          <p:cNvSpPr txBox="1">
            <a:spLocks/>
          </p:cNvSpPr>
          <p:nvPr userDrawn="1"/>
        </p:nvSpPr>
        <p:spPr bwMode="auto">
          <a:xfrm>
            <a:off x="7564120" y="1106911"/>
            <a:ext cx="1122680" cy="158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20000"/>
              </a:spcBef>
              <a:spcAft>
                <a:spcPts val="600"/>
              </a:spcAft>
              <a:buClr>
                <a:srgbClr val="A3B222"/>
              </a:buClr>
              <a:buSzTx/>
              <a:buFontTx/>
              <a:buNone/>
              <a:tabLst/>
              <a:defRPr/>
            </a:pPr>
            <a:r>
              <a:rPr kumimoji="0" lang="en-US" sz="800" b="1" i="0" u="none" strike="noStrike" kern="0" cap="none" spc="0" normalizeH="0" baseline="0" noProof="0" dirty="0">
                <a:ln>
                  <a:noFill/>
                </a:ln>
                <a:solidFill>
                  <a:srgbClr val="000000"/>
                </a:solidFill>
                <a:effectLst/>
                <a:uLnTx/>
                <a:uFillTx/>
                <a:latin typeface="Arial" charset="0"/>
                <a:ea typeface="ヒラギノ角ゴ Pro W3" charset="-128"/>
                <a:cs typeface="ヒラギノ角ゴ Pro W3" charset="-128"/>
              </a:rPr>
              <a:t>MONTH XX, 2012</a:t>
            </a:r>
          </a:p>
        </p:txBody>
      </p:sp>
      <p:pic>
        <p:nvPicPr>
          <p:cNvPr id="8" name="Picture 7"/>
          <p:cNvPicPr>
            <a:picLocks noChangeAspect="1"/>
          </p:cNvPicPr>
          <p:nvPr userDrawn="1"/>
        </p:nvPicPr>
        <p:blipFill>
          <a:blip r:embed="rId3"/>
          <a:stretch>
            <a:fillRect/>
          </a:stretch>
        </p:blipFill>
        <p:spPr>
          <a:xfrm>
            <a:off x="6557058" y="70731"/>
            <a:ext cx="2125861" cy="10375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12" name="Rectangle 11"/>
          <p:cNvSpPr/>
          <p:nvPr userDrawn="1"/>
        </p:nvSpPr>
        <p:spPr bwMode="auto">
          <a:xfrm>
            <a:off x="0" y="0"/>
            <a:ext cx="9144000" cy="685800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3074" name="Rectangle 2"/>
          <p:cNvSpPr>
            <a:spLocks noGrp="1" noChangeArrowheads="1"/>
          </p:cNvSpPr>
          <p:nvPr>
            <p:ph type="ctrTitle"/>
          </p:nvPr>
        </p:nvSpPr>
        <p:spPr>
          <a:xfrm>
            <a:off x="334963" y="750887"/>
            <a:ext cx="8229600" cy="3851276"/>
          </a:xfrm>
        </p:spPr>
        <p:txBody>
          <a:bodyPr anchor="t"/>
          <a:lstStyle>
            <a:lvl1pPr>
              <a:spcBef>
                <a:spcPts val="0"/>
              </a:spcBef>
              <a:defRPr sz="6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963" y="4602163"/>
            <a:ext cx="5350933" cy="879475"/>
          </a:xfrm>
        </p:spPr>
        <p:txBody>
          <a:bodyPr/>
          <a:lstStyle>
            <a:lvl1pPr marL="0" indent="0">
              <a:spcAft>
                <a:spcPts val="600"/>
              </a:spcAft>
              <a:buFontTx/>
              <a:buNone/>
              <a:defRPr sz="2000" b="1">
                <a:solidFill>
                  <a:schemeClr val="bg1"/>
                </a:solidFill>
              </a:defRPr>
            </a:lvl1pPr>
          </a:lstStyle>
          <a:p>
            <a:r>
              <a:rPr lang="en-US" dirty="0"/>
              <a:t>Click to edit Master subtitle style</a:t>
            </a:r>
          </a:p>
        </p:txBody>
      </p:sp>
      <p:sp>
        <p:nvSpPr>
          <p:cNvPr id="8" name="Text Box 9"/>
          <p:cNvSpPr txBox="1">
            <a:spLocks noChangeArrowheads="1"/>
          </p:cNvSpPr>
          <p:nvPr userDrawn="1"/>
        </p:nvSpPr>
        <p:spPr bwMode="auto">
          <a:xfrm>
            <a:off x="5837754" y="303341"/>
            <a:ext cx="2905761" cy="200055"/>
          </a:xfrm>
          <a:prstGeom prst="rect">
            <a:avLst/>
          </a:prstGeom>
          <a:noFill/>
          <a:ln w="9525">
            <a:noFill/>
            <a:miter lim="800000"/>
            <a:headEnd/>
            <a:tailEnd/>
          </a:ln>
        </p:spPr>
        <p:txBody>
          <a:bodyPr wrap="square">
            <a:prstTxWarp prst="textNoShape">
              <a:avLst/>
            </a:prstTxWarp>
            <a:spAutoFit/>
          </a:bodyPr>
          <a:lstStyle/>
          <a:p>
            <a:pPr marL="0" marR="0" indent="0" algn="r" defTabSz="914400" rtl="0" eaLnBrk="0" fontAlgn="base" latinLnBrk="0" hangingPunct="0">
              <a:lnSpc>
                <a:spcPct val="100000"/>
              </a:lnSpc>
              <a:spcBef>
                <a:spcPts val="230"/>
              </a:spcBef>
              <a:spcAft>
                <a:spcPct val="0"/>
              </a:spcAft>
              <a:buClrTx/>
              <a:buSzTx/>
              <a:buFontTx/>
              <a:buNone/>
              <a:tabLst/>
              <a:defRPr/>
            </a:pPr>
            <a:r>
              <a:rPr lang="en-US" sz="700" b="1" baseline="0" dirty="0">
                <a:solidFill>
                  <a:schemeClr val="tx1"/>
                </a:solidFill>
              </a:rPr>
              <a:t>DREAM 2017 / February 22</a:t>
            </a:r>
            <a:r>
              <a:rPr lang="en-US" sz="700" b="1" baseline="30000" dirty="0">
                <a:solidFill>
                  <a:schemeClr val="tx1"/>
                </a:solidFill>
              </a:rPr>
              <a:t>nd</a:t>
            </a:r>
            <a:r>
              <a:rPr lang="en-US" sz="700" b="1" baseline="0" dirty="0">
                <a:solidFill>
                  <a:schemeClr val="tx1"/>
                </a:solidFill>
              </a:rPr>
              <a:t> 2017</a:t>
            </a:r>
            <a:endParaRPr lang="en-US" sz="700" dirty="0">
              <a:solidFill>
                <a:schemeClr val="tx1"/>
              </a:solidFill>
            </a:endParaRPr>
          </a:p>
        </p:txBody>
      </p:sp>
      <p:sp>
        <p:nvSpPr>
          <p:cNvPr id="9"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rgbClr val="000000"/>
                </a:solidFill>
              </a:rPr>
              <a:t>CCRC</a:t>
            </a:r>
            <a:r>
              <a:rPr lang="en-US" sz="700" b="1" baseline="0" dirty="0">
                <a:solidFill>
                  <a:srgbClr val="000000"/>
                </a:solidFill>
              </a:rPr>
              <a:t> / MDRC </a:t>
            </a:r>
            <a:endParaRPr lang="en-US" sz="700" dirty="0">
              <a:solidFill>
                <a:srgbClr val="000000"/>
              </a:solidFill>
            </a:endParaRPr>
          </a:p>
        </p:txBody>
      </p:sp>
      <p:sp>
        <p:nvSpPr>
          <p:cNvPr id="10" name="Rectangle 9"/>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325438" y="750887"/>
            <a:ext cx="8417597" cy="3841433"/>
          </a:xfrm>
        </p:spPr>
        <p:txBody>
          <a:bodyPr anchor="t"/>
          <a:lstStyle>
            <a:lvl1pPr>
              <a:spcBef>
                <a:spcPts val="0"/>
              </a:spcBef>
              <a:defRPr sz="6000">
                <a:solidFill>
                  <a:srgbClr val="141313"/>
                </a:solidFill>
              </a:defRPr>
            </a:lvl1pPr>
          </a:lstStyle>
          <a:p>
            <a:r>
              <a:rPr lang="en-US" dirty="0"/>
              <a:t>Click to edit Master title style</a:t>
            </a:r>
            <a:br>
              <a:rPr lang="en-US" dirty="0"/>
            </a:br>
            <a:endParaRPr lang="en-US" dirty="0"/>
          </a:p>
        </p:txBody>
      </p:sp>
      <p:sp>
        <p:nvSpPr>
          <p:cNvPr id="3075" name="Rectangle 3"/>
          <p:cNvSpPr>
            <a:spLocks noGrp="1" noChangeArrowheads="1"/>
          </p:cNvSpPr>
          <p:nvPr>
            <p:ph type="subTitle" idx="1"/>
          </p:nvPr>
        </p:nvSpPr>
        <p:spPr>
          <a:xfrm>
            <a:off x="334964" y="4591050"/>
            <a:ext cx="5473170" cy="879475"/>
          </a:xfrm>
        </p:spPr>
        <p:txBody>
          <a:bodyPr/>
          <a:lstStyle>
            <a:lvl1pPr marL="0" indent="0">
              <a:spcAft>
                <a:spcPts val="600"/>
              </a:spcAft>
              <a:buFontTx/>
              <a:buNone/>
              <a:defRPr sz="2000" b="1">
                <a:solidFill>
                  <a:srgbClr val="141313"/>
                </a:solidFill>
              </a:defRPr>
            </a:lvl1pPr>
          </a:lstStyle>
          <a:p>
            <a:r>
              <a:rPr lang="en-US" dirty="0"/>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963" y="2008821"/>
            <a:ext cx="8229600" cy="4475164"/>
          </a:xfrm>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 name="Text Box 9"/>
          <p:cNvSpPr txBox="1">
            <a:spLocks noChangeArrowheads="1"/>
          </p:cNvSpPr>
          <p:nvPr userDrawn="1"/>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marL="0" marR="0" indent="0" algn="r" defTabSz="914400" rtl="0" eaLnBrk="0" fontAlgn="base" latinLnBrk="0" hangingPunct="0">
              <a:lnSpc>
                <a:spcPct val="100000"/>
              </a:lnSpc>
              <a:spcBef>
                <a:spcPts val="230"/>
              </a:spcBef>
              <a:spcAft>
                <a:spcPct val="0"/>
              </a:spcAft>
              <a:buClrTx/>
              <a:buSzTx/>
              <a:buFontTx/>
              <a:buNone/>
              <a:tabLst/>
              <a:defRPr/>
            </a:pPr>
            <a:r>
              <a:rPr lang="en-US" sz="700" b="1" dirty="0">
                <a:solidFill>
                  <a:schemeClr val="tx1"/>
                </a:solidFill>
              </a:rPr>
              <a:t>PRESENTATION TITLE IN HEADER /</a:t>
            </a:r>
            <a:r>
              <a:rPr lang="en-US" sz="700" b="1" baseline="0" dirty="0">
                <a:solidFill>
                  <a:schemeClr val="tx1"/>
                </a:solidFill>
              </a:rPr>
              <a:t> </a:t>
            </a:r>
            <a:r>
              <a:rPr lang="en-US" sz="700" b="1" dirty="0">
                <a:solidFill>
                  <a:schemeClr val="tx1"/>
                </a:solidFill>
              </a:rPr>
              <a:t>MONTH XX, 2012</a:t>
            </a:r>
            <a:endParaRPr lang="en-US" sz="700" dirty="0">
              <a:solidFill>
                <a:schemeClr val="tx1"/>
              </a:solidFill>
            </a:endParaRPr>
          </a:p>
        </p:txBody>
      </p:sp>
      <p:sp>
        <p:nvSpPr>
          <p:cNvPr id="6"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chemeClr val="tx1"/>
                </a:solidFill>
              </a:rPr>
              <a:t>C</a:t>
            </a:r>
            <a:r>
              <a:rPr lang="en-US" sz="700" b="1" baseline="0" dirty="0">
                <a:solidFill>
                  <a:schemeClr val="tx1"/>
                </a:solidFill>
              </a:rPr>
              <a:t>CRC/ MDRC </a:t>
            </a:r>
            <a:endParaRPr lang="en-US" sz="700" dirty="0">
              <a:solidFill>
                <a:schemeClr val="tx1"/>
              </a:solidFill>
            </a:endParaRPr>
          </a:p>
        </p:txBody>
      </p:sp>
      <p:sp>
        <p:nvSpPr>
          <p:cNvPr id="7" name="Rectangle 6"/>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334963" y="2008821"/>
            <a:ext cx="8229600" cy="4475164"/>
          </a:xfrm>
        </p:spPr>
        <p:txBody>
          <a:bodyPr/>
          <a:lstStyle>
            <a:lvl1pPr>
              <a:buClr>
                <a:schemeClr val="tx1"/>
              </a:buClr>
              <a:defRPr>
                <a:solidFill>
                  <a:srgbClr val="FFFFFF"/>
                </a:solidFill>
              </a:defRPr>
            </a:lvl1pPr>
            <a:lvl2pPr>
              <a:buClr>
                <a:schemeClr val="tx1"/>
              </a:buClr>
              <a:defRPr>
                <a:solidFill>
                  <a:srgbClr val="FFFFFF"/>
                </a:solidFill>
              </a:defRPr>
            </a:lvl2pPr>
            <a:lvl3pPr>
              <a:buClr>
                <a:schemeClr val="tx1"/>
              </a:buClr>
              <a:defRPr>
                <a:solidFill>
                  <a:srgbClr val="FFFFFF"/>
                </a:solidFill>
              </a:defRPr>
            </a:lvl3pPr>
            <a:lvl4pPr>
              <a:buClr>
                <a:schemeClr val="tx1"/>
              </a:buClr>
              <a:defRPr>
                <a:solidFill>
                  <a:srgbClr val="FFFFFF"/>
                </a:solidFill>
              </a:defRPr>
            </a:lvl4pPr>
            <a:lvl5pPr>
              <a:buClr>
                <a:schemeClr val="tx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 name="Text Box 9"/>
          <p:cNvSpPr txBox="1">
            <a:spLocks noChangeArrowheads="1"/>
          </p:cNvSpPr>
          <p:nvPr userDrawn="1"/>
        </p:nvSpPr>
        <p:spPr bwMode="auto">
          <a:xfrm>
            <a:off x="5872479" y="289977"/>
            <a:ext cx="2905761" cy="333425"/>
          </a:xfrm>
          <a:prstGeom prst="rect">
            <a:avLst/>
          </a:prstGeom>
          <a:noFill/>
          <a:ln w="9525">
            <a:noFill/>
            <a:miter lim="800000"/>
            <a:headEnd/>
            <a:tailEnd/>
          </a:ln>
        </p:spPr>
        <p:txBody>
          <a:bodyPr wrap="square">
            <a:prstTxWarp prst="textNoShape">
              <a:avLst/>
            </a:prstTxWarp>
            <a:spAutoFit/>
          </a:bodyPr>
          <a:lstStyle/>
          <a:p>
            <a:pPr marL="0" marR="0" lvl="0" indent="0" algn="r" defTabSz="914400" rtl="0" eaLnBrk="0" fontAlgn="base" latinLnBrk="0" hangingPunct="0">
              <a:lnSpc>
                <a:spcPct val="100000"/>
              </a:lnSpc>
              <a:spcBef>
                <a:spcPts val="230"/>
              </a:spcBef>
              <a:spcAft>
                <a:spcPct val="0"/>
              </a:spcAft>
              <a:buClrTx/>
              <a:buSzTx/>
              <a:buFontTx/>
              <a:buNone/>
              <a:tabLst/>
              <a:defRPr/>
            </a:pPr>
            <a:r>
              <a:rPr lang="en-US" sz="700" b="1" dirty="0">
                <a:solidFill>
                  <a:schemeClr val="bg1"/>
                </a:solidFill>
              </a:rPr>
              <a:t>DREAM 2017, February 22</a:t>
            </a:r>
            <a:r>
              <a:rPr lang="en-US" sz="700" b="1" baseline="30000" dirty="0">
                <a:solidFill>
                  <a:schemeClr val="bg1"/>
                </a:solidFill>
              </a:rPr>
              <a:t>nd</a:t>
            </a:r>
            <a:r>
              <a:rPr lang="en-US" sz="700" b="1" dirty="0">
                <a:solidFill>
                  <a:schemeClr val="bg1"/>
                </a:solidFill>
              </a:rPr>
              <a:t> 2017</a:t>
            </a:r>
            <a:endParaRPr lang="en-US" sz="700" dirty="0">
              <a:solidFill>
                <a:schemeClr val="bg1"/>
              </a:solidFill>
            </a:endParaRPr>
          </a:p>
          <a:p>
            <a:pPr marL="0" marR="0" indent="0" algn="r" defTabSz="914400" rtl="0" eaLnBrk="0" fontAlgn="base" latinLnBrk="0" hangingPunct="0">
              <a:lnSpc>
                <a:spcPct val="100000"/>
              </a:lnSpc>
              <a:spcBef>
                <a:spcPts val="230"/>
              </a:spcBef>
              <a:spcAft>
                <a:spcPct val="0"/>
              </a:spcAft>
              <a:buClrTx/>
              <a:buSzTx/>
              <a:buFontTx/>
              <a:buNone/>
              <a:tabLst/>
              <a:defRPr/>
            </a:pPr>
            <a:endParaRPr lang="en-US" sz="700" dirty="0">
              <a:solidFill>
                <a:srgbClr val="FFFFFF"/>
              </a:solidFill>
            </a:endParaRPr>
          </a:p>
        </p:txBody>
      </p:sp>
      <p:sp>
        <p:nvSpPr>
          <p:cNvPr id="6"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rgbClr val="FFFFFF"/>
                </a:solidFill>
              </a:rPr>
              <a:t>CCRC</a:t>
            </a:r>
            <a:r>
              <a:rPr lang="en-US" sz="700" b="1" baseline="0" dirty="0">
                <a:solidFill>
                  <a:srgbClr val="FFFFFF"/>
                </a:solidFill>
              </a:rPr>
              <a:t> / MDRC</a:t>
            </a:r>
            <a:endParaRPr lang="en-US" sz="700" dirty="0">
              <a:solidFill>
                <a:srgbClr val="FFFFFF"/>
              </a:solidFill>
            </a:endParaRPr>
          </a:p>
        </p:txBody>
      </p:sp>
      <p:sp>
        <p:nvSpPr>
          <p:cNvPr id="7" name="Rectangle 6"/>
          <p:cNvSpPr/>
          <p:nvPr userDrawn="1"/>
        </p:nvSpPr>
        <p:spPr bwMode="auto">
          <a:xfrm>
            <a:off x="457200" y="528320"/>
            <a:ext cx="8229600" cy="172720"/>
          </a:xfrm>
          <a:prstGeom prst="rect">
            <a:avLst/>
          </a:prstGeom>
          <a:solidFill>
            <a:srgbClr val="0065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3" name="Content Placeholder 2"/>
          <p:cNvSpPr>
            <a:spLocks noGrp="1"/>
          </p:cNvSpPr>
          <p:nvPr>
            <p:ph idx="1"/>
          </p:nvPr>
        </p:nvSpPr>
        <p:spPr>
          <a:xfrm>
            <a:off x="334963" y="2008821"/>
            <a:ext cx="8229600" cy="4475164"/>
          </a:xfrm>
        </p:spPr>
        <p:txBody>
          <a:bodyPr/>
          <a:lstStyle>
            <a:lvl1pPr>
              <a:buClr>
                <a:schemeClr val="accent4"/>
              </a:buClr>
              <a:defRPr>
                <a:solidFill>
                  <a:srgbClr val="FFFFFF"/>
                </a:solidFill>
              </a:defRPr>
            </a:lvl1pPr>
            <a:lvl2pPr>
              <a:buClr>
                <a:schemeClr val="accent4"/>
              </a:buClr>
              <a:defRPr>
                <a:solidFill>
                  <a:srgbClr val="FFFFFF"/>
                </a:solidFill>
              </a:defRPr>
            </a:lvl2pPr>
            <a:lvl3pPr>
              <a:buClr>
                <a:schemeClr val="accent4"/>
              </a:buClr>
              <a:defRPr>
                <a:solidFill>
                  <a:srgbClr val="FFFFFF"/>
                </a:solidFill>
              </a:defRPr>
            </a:lvl3pPr>
            <a:lvl4pPr>
              <a:buClr>
                <a:schemeClr val="accent4"/>
              </a:buClr>
              <a:defRPr>
                <a:solidFill>
                  <a:srgbClr val="FFFFFF"/>
                </a:solidFill>
              </a:defRPr>
            </a:lvl4pPr>
            <a:lvl5pPr>
              <a:buClr>
                <a:schemeClr val="accent4"/>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29600" cy="1143000"/>
          </a:xfrm>
        </p:spPr>
        <p:txBody>
          <a:bodyPr anchor="ctr"/>
          <a:lstStyle>
            <a:lvl1pPr>
              <a:defRPr>
                <a:solidFill>
                  <a:srgbClr val="FFFFFF"/>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4964" y="2002154"/>
            <a:ext cx="3979333"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1"/>
          </p:nvPr>
        </p:nvSpPr>
        <p:spPr>
          <a:xfrm>
            <a:off x="4585232" y="2002154"/>
            <a:ext cx="3979333" cy="4522471"/>
          </a:xfrm>
          <a:ln>
            <a:noFill/>
          </a:ln>
        </p:spPr>
        <p:txBody>
          <a:bodyPr/>
          <a:lstStyle>
            <a:lvl1pPr>
              <a:spcBef>
                <a:spcPts val="432"/>
              </a:spcBef>
              <a:buClr>
                <a:schemeClr val="bg2"/>
              </a:buClr>
              <a:defRPr/>
            </a:lvl1pPr>
            <a:lvl2pPr>
              <a:spcBef>
                <a:spcPts val="432"/>
              </a:spcBef>
              <a:buClr>
                <a:schemeClr val="bg2"/>
              </a:buClr>
              <a:defRPr/>
            </a:lvl2pPr>
            <a:lvl3pPr>
              <a:spcBef>
                <a:spcPts val="432"/>
              </a:spcBef>
              <a:buClr>
                <a:schemeClr val="bg2"/>
              </a:buClr>
              <a:defRPr/>
            </a:lvl3pPr>
            <a:lvl4pPr>
              <a:spcBef>
                <a:spcPts val="432"/>
              </a:spcBef>
              <a:buClr>
                <a:schemeClr val="bg2"/>
              </a:buClr>
              <a:defRPr/>
            </a:lvl4pPr>
            <a:lvl5pPr>
              <a:spcBef>
                <a:spcPts val="432"/>
              </a:spcBef>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849622D4-1AEF-4320-891E-88B7C4F7A39B}"/>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p:nvPr userDrawn="1"/>
        </p:nvSpPr>
        <p:spPr bwMode="auto">
          <a:xfrm>
            <a:off x="334965" y="2379662"/>
            <a:ext cx="3979863" cy="3831591"/>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a:p>
        </p:txBody>
      </p:sp>
      <p:sp>
        <p:nvSpPr>
          <p:cNvPr id="10" name="Rectangle 9"/>
          <p:cNvSpPr/>
          <p:nvPr userDrawn="1"/>
        </p:nvSpPr>
        <p:spPr bwMode="auto">
          <a:xfrm>
            <a:off x="4584703" y="2113915"/>
            <a:ext cx="3979862" cy="4097338"/>
          </a:xfrm>
          <a:prstGeom prst="rect">
            <a:avLst/>
          </a:prstGeom>
          <a:noFill/>
          <a:ln w="3175" cap="flat" cmpd="sng" algn="ctr">
            <a:solidFill>
              <a:srgbClr val="141313"/>
            </a:solidFill>
            <a:prstDash val="solid"/>
            <a:round/>
            <a:headEnd type="none" w="med" len="med"/>
            <a:tailEnd type="none" w="med" len="med"/>
          </a:ln>
          <a:effectLst/>
        </p:spPr>
        <p:txBody>
          <a:bodyPr>
            <a:prstTxWarp prst="textNoShape">
              <a:avLst/>
            </a:prstTxWarp>
          </a:bodyPr>
          <a:lstStyle/>
          <a:p>
            <a:pPr>
              <a:defRPr/>
            </a:pPr>
            <a:endParaRPr lang="en-US"/>
          </a:p>
        </p:txBody>
      </p:sp>
      <p:sp>
        <p:nvSpPr>
          <p:cNvPr id="9" name="Text Placeholder 4"/>
          <p:cNvSpPr>
            <a:spLocks noGrp="1"/>
          </p:cNvSpPr>
          <p:nvPr>
            <p:ph type="body" sz="quarter" idx="11"/>
          </p:nvPr>
        </p:nvSpPr>
        <p:spPr>
          <a:xfrm>
            <a:off x="4585232" y="2415328"/>
            <a:ext cx="3979333" cy="379465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34963" y="762000"/>
            <a:ext cx="8239761" cy="1143000"/>
          </a:xfrm>
        </p:spPr>
        <p:txBody>
          <a:bodyPr anchor="ctr"/>
          <a:lstStyle/>
          <a:p>
            <a:r>
              <a:rPr lang="en-US" dirty="0"/>
              <a:t>Click to edit Master title style</a:t>
            </a:r>
          </a:p>
        </p:txBody>
      </p:sp>
      <p:sp>
        <p:nvSpPr>
          <p:cNvPr id="5" name="Text Placeholder 4"/>
          <p:cNvSpPr>
            <a:spLocks noGrp="1"/>
          </p:cNvSpPr>
          <p:nvPr>
            <p:ph type="body" sz="quarter" idx="10"/>
          </p:nvPr>
        </p:nvSpPr>
        <p:spPr>
          <a:xfrm>
            <a:off x="334964" y="2415328"/>
            <a:ext cx="3979333" cy="3804814"/>
          </a:xfrm>
          <a:ln>
            <a:noFill/>
          </a:ln>
        </p:spPr>
        <p:txBody>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2" hasCustomPrompt="1"/>
          </p:nvPr>
        </p:nvSpPr>
        <p:spPr>
          <a:xfrm>
            <a:off x="334964" y="2113915"/>
            <a:ext cx="3979333" cy="306387"/>
          </a:xfrm>
          <a:solidFill>
            <a:srgbClr val="0065A4"/>
          </a:solidFill>
          <a:ln>
            <a:noFill/>
          </a:ln>
        </p:spPr>
        <p:txBody>
          <a:bodyPr anchor="ctr"/>
          <a:lstStyle>
            <a:lvl1pPr marL="284163" indent="-111125" algn="l">
              <a:buFontTx/>
              <a:buNone/>
              <a:defRPr sz="1200">
                <a:solidFill>
                  <a:schemeClr val="bg1"/>
                </a:solidFill>
              </a:defRPr>
            </a:lvl1pPr>
          </a:lstStyle>
          <a:p>
            <a:pPr lvl="0"/>
            <a:r>
              <a:rPr lang="en-US" dirty="0"/>
              <a:t>CLICK TO EDIT MASTER TEXT STYLES</a:t>
            </a:r>
          </a:p>
        </p:txBody>
      </p:sp>
      <p:sp>
        <p:nvSpPr>
          <p:cNvPr id="12" name="Text Placeholder 6"/>
          <p:cNvSpPr>
            <a:spLocks noGrp="1"/>
          </p:cNvSpPr>
          <p:nvPr>
            <p:ph type="body" sz="quarter" idx="13" hasCustomPrompt="1"/>
          </p:nvPr>
        </p:nvSpPr>
        <p:spPr>
          <a:xfrm>
            <a:off x="4585232" y="2113915"/>
            <a:ext cx="3979333" cy="306387"/>
          </a:xfrm>
          <a:solidFill>
            <a:srgbClr val="0065A4"/>
          </a:solidFill>
          <a:ln>
            <a:noFill/>
          </a:ln>
        </p:spPr>
        <p:txBody>
          <a:bodyPr anchor="ctr"/>
          <a:lstStyle>
            <a:lvl1pPr marL="346075" indent="-234950" algn="l">
              <a:buFontTx/>
              <a:buNone/>
              <a:defRPr sz="12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34963" y="762000"/>
            <a:ext cx="8229600" cy="11496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34963" y="2008823"/>
            <a:ext cx="8229600" cy="4485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715125" y="6372225"/>
            <a:ext cx="184150" cy="457200"/>
          </a:xfrm>
          <a:prstGeom prst="rect">
            <a:avLst/>
          </a:prstGeom>
          <a:noFill/>
          <a:ln w="9525">
            <a:noFill/>
            <a:miter lim="800000"/>
            <a:headEnd/>
            <a:tailEnd/>
          </a:ln>
        </p:spPr>
        <p:txBody>
          <a:bodyPr wrap="none">
            <a:prstTxWarp prst="textNoShape">
              <a:avLst/>
            </a:prstTxWarp>
            <a:spAutoFit/>
          </a:bodyPr>
          <a:lstStyle/>
          <a:p>
            <a:pPr>
              <a:defRPr/>
            </a:pPr>
            <a:endParaRPr lang="en-US">
              <a:solidFill>
                <a:srgbClr val="00539B"/>
              </a:solidFill>
            </a:endParaRPr>
          </a:p>
        </p:txBody>
      </p:sp>
      <p:sp>
        <p:nvSpPr>
          <p:cNvPr id="1033" name="Text Box 9"/>
          <p:cNvSpPr txBox="1">
            <a:spLocks noChangeArrowheads="1"/>
          </p:cNvSpPr>
          <p:nvPr/>
        </p:nvSpPr>
        <p:spPr bwMode="auto">
          <a:xfrm>
            <a:off x="5872479" y="289977"/>
            <a:ext cx="2905761" cy="200055"/>
          </a:xfrm>
          <a:prstGeom prst="rect">
            <a:avLst/>
          </a:prstGeom>
          <a:noFill/>
          <a:ln w="9525">
            <a:noFill/>
            <a:miter lim="800000"/>
            <a:headEnd/>
            <a:tailEnd/>
          </a:ln>
        </p:spPr>
        <p:txBody>
          <a:bodyPr wrap="square">
            <a:prstTxWarp prst="textNoShape">
              <a:avLst/>
            </a:prstTxWarp>
            <a:spAutoFit/>
          </a:bodyPr>
          <a:lstStyle/>
          <a:p>
            <a:pPr marL="0" marR="0" indent="0" algn="r" defTabSz="914400" rtl="0" eaLnBrk="0" fontAlgn="base" latinLnBrk="0" hangingPunct="0">
              <a:lnSpc>
                <a:spcPct val="100000"/>
              </a:lnSpc>
              <a:spcBef>
                <a:spcPts val="230"/>
              </a:spcBef>
              <a:spcAft>
                <a:spcPct val="0"/>
              </a:spcAft>
              <a:buClrTx/>
              <a:buSzTx/>
              <a:buFontTx/>
              <a:buNone/>
              <a:tabLst/>
              <a:defRPr/>
            </a:pPr>
            <a:r>
              <a:rPr lang="en-US" sz="700" b="1" dirty="0">
                <a:solidFill>
                  <a:srgbClr val="00539B"/>
                </a:solidFill>
              </a:rPr>
              <a:t>January 24</a:t>
            </a:r>
            <a:r>
              <a:rPr lang="en-US" sz="700" b="1" baseline="30000" dirty="0">
                <a:solidFill>
                  <a:srgbClr val="00539B"/>
                </a:solidFill>
              </a:rPr>
              <a:t>th</a:t>
            </a:r>
            <a:r>
              <a:rPr lang="en-US" sz="700" b="1" dirty="0">
                <a:solidFill>
                  <a:srgbClr val="00539B"/>
                </a:solidFill>
              </a:rPr>
              <a:t>, 2018</a:t>
            </a:r>
            <a:endParaRPr lang="en-US" sz="700" dirty="0">
              <a:solidFill>
                <a:srgbClr val="00539B"/>
              </a:solidFill>
            </a:endParaRPr>
          </a:p>
        </p:txBody>
      </p:sp>
      <p:sp>
        <p:nvSpPr>
          <p:cNvPr id="1034" name="Text Box 10"/>
          <p:cNvSpPr txBox="1">
            <a:spLocks noChangeArrowheads="1"/>
          </p:cNvSpPr>
          <p:nvPr/>
        </p:nvSpPr>
        <p:spPr bwMode="auto">
          <a:xfrm>
            <a:off x="8450263" y="6477417"/>
            <a:ext cx="420687" cy="244475"/>
          </a:xfrm>
          <a:prstGeom prst="rect">
            <a:avLst/>
          </a:prstGeom>
          <a:noFill/>
          <a:ln w="9525">
            <a:noFill/>
            <a:miter lim="800000"/>
            <a:headEnd/>
            <a:tailEnd/>
          </a:ln>
        </p:spPr>
        <p:txBody>
          <a:bodyPr>
            <a:prstTxWarp prst="textNoShape">
              <a:avLst/>
            </a:prstTxWarp>
            <a:spAutoFit/>
          </a:bodyPr>
          <a:lstStyle/>
          <a:p>
            <a:pPr>
              <a:spcBef>
                <a:spcPct val="50000"/>
              </a:spcBef>
              <a:defRPr/>
            </a:pPr>
            <a:fld id="{EE94B151-4CCD-D943-B1FB-60C2EADD0F05}" type="slidenum">
              <a:rPr lang="en-US" sz="1000">
                <a:solidFill>
                  <a:srgbClr val="141313"/>
                </a:solidFill>
              </a:rPr>
              <a:pPr>
                <a:spcBef>
                  <a:spcPct val="50000"/>
                </a:spcBef>
                <a:defRPr/>
              </a:pPr>
              <a:t>‹#›</a:t>
            </a:fld>
            <a:endParaRPr lang="en-US" sz="1000" dirty="0">
              <a:solidFill>
                <a:srgbClr val="141313"/>
              </a:solidFill>
            </a:endParaRPr>
          </a:p>
        </p:txBody>
      </p:sp>
      <p:sp>
        <p:nvSpPr>
          <p:cNvPr id="8" name="Rectangle 7"/>
          <p:cNvSpPr/>
          <p:nvPr userDrawn="1"/>
        </p:nvSpPr>
        <p:spPr bwMode="auto">
          <a:xfrm>
            <a:off x="457200" y="528320"/>
            <a:ext cx="8229600" cy="172720"/>
          </a:xfrm>
          <a:prstGeom prst="rect">
            <a:avLst/>
          </a:prstGeom>
          <a:solidFill>
            <a:srgbClr val="14131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9" name="Text Box 9"/>
          <p:cNvSpPr txBox="1">
            <a:spLocks noChangeArrowheads="1"/>
          </p:cNvSpPr>
          <p:nvPr userDrawn="1"/>
        </p:nvSpPr>
        <p:spPr bwMode="auto">
          <a:xfrm>
            <a:off x="365760" y="279817"/>
            <a:ext cx="3251200" cy="200055"/>
          </a:xfrm>
          <a:prstGeom prst="rect">
            <a:avLst/>
          </a:prstGeom>
          <a:noFill/>
          <a:ln w="9525">
            <a:noFill/>
            <a:miter lim="800000"/>
            <a:headEnd/>
            <a:tailEnd/>
          </a:ln>
        </p:spPr>
        <p:txBody>
          <a:bodyPr wrap="square">
            <a:prstTxWarp prst="textNoShape">
              <a:avLst/>
            </a:prstTxWarp>
            <a:spAutoFit/>
          </a:bodyPr>
          <a:lstStyle/>
          <a:p>
            <a:pPr marL="0" marR="0" indent="0" algn="l" defTabSz="914400" rtl="0" eaLnBrk="0" fontAlgn="base" latinLnBrk="0" hangingPunct="0">
              <a:lnSpc>
                <a:spcPct val="100000"/>
              </a:lnSpc>
              <a:spcBef>
                <a:spcPts val="230"/>
              </a:spcBef>
              <a:spcAft>
                <a:spcPct val="0"/>
              </a:spcAft>
              <a:buClrTx/>
              <a:buSzTx/>
              <a:buFontTx/>
              <a:buNone/>
              <a:tabLst/>
              <a:defRPr/>
            </a:pPr>
            <a:r>
              <a:rPr lang="en-US" sz="700" b="1" dirty="0">
                <a:solidFill>
                  <a:srgbClr val="00539B"/>
                </a:solidFill>
              </a:rPr>
              <a:t>CCRC</a:t>
            </a:r>
            <a:r>
              <a:rPr lang="en-US" sz="700" b="1" baseline="0" dirty="0">
                <a:solidFill>
                  <a:srgbClr val="00539B"/>
                </a:solidFill>
              </a:rPr>
              <a:t>/ MDRC</a:t>
            </a:r>
            <a:endParaRPr lang="en-US" sz="700" dirty="0">
              <a:solidFill>
                <a:srgbClr val="00539B"/>
              </a:solidFill>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54" r:id="rId6"/>
    <p:sldLayoutId id="2147483755" r:id="rId7"/>
    <p:sldLayoutId id="2147483741" r:id="rId8"/>
    <p:sldLayoutId id="2147483742" r:id="rId9"/>
    <p:sldLayoutId id="2147483743" r:id="rId10"/>
    <p:sldLayoutId id="2147483744" r:id="rId11"/>
    <p:sldLayoutId id="2147483745" r:id="rId12"/>
  </p:sldLayoutIdLst>
  <p:hf sldNum="0" hdr="0" ftr="0"/>
  <p:txStyles>
    <p:titleStyle>
      <a:lvl1pPr algn="l" rtl="0" eaLnBrk="0" fontAlgn="base" hangingPunct="0">
        <a:spcBef>
          <a:spcPct val="0"/>
        </a:spcBef>
        <a:spcAft>
          <a:spcPct val="0"/>
        </a:spcAft>
        <a:defRPr sz="3200" b="1">
          <a:solidFill>
            <a:srgbClr val="141313"/>
          </a:solidFill>
          <a:latin typeface="+mj-lt"/>
          <a:ea typeface="+mj-ea"/>
          <a:cs typeface="+mj-cs"/>
        </a:defRPr>
      </a:lvl1pPr>
      <a:lvl2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2500" b="1">
          <a:solidFill>
            <a:schemeClr val="bg1"/>
          </a:solidFill>
          <a:latin typeface="Arial" charset="0"/>
          <a:ea typeface="ヒラギノ角ゴ Pro W3" charset="-128"/>
          <a:cs typeface="ヒラギノ角ゴ Pro W3" charset="-128"/>
        </a:defRPr>
      </a:lvl5pPr>
      <a:lvl6pPr marL="4572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6pPr>
      <a:lvl7pPr marL="9144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7pPr>
      <a:lvl8pPr marL="13716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8pPr>
      <a:lvl9pPr marL="1828800" algn="l" rtl="0" fontAlgn="base">
        <a:spcBef>
          <a:spcPct val="0"/>
        </a:spcBef>
        <a:spcAft>
          <a:spcPct val="0"/>
        </a:spcAft>
        <a:defRPr sz="2500" b="1">
          <a:solidFill>
            <a:schemeClr val="bg1"/>
          </a:solidFill>
          <a:latin typeface="Arial" charset="0"/>
          <a:ea typeface="ヒラギノ角ゴ Pro W3" charset="-128"/>
          <a:cs typeface="ヒラギノ角ゴ Pro W3" charset="-128"/>
        </a:defRPr>
      </a:lvl9pPr>
    </p:titleStyle>
    <p:bodyStyle>
      <a:lvl1pPr marL="169863" indent="-169863" algn="l" rtl="0" eaLnBrk="0" fontAlgn="base" hangingPunct="0">
        <a:spcBef>
          <a:spcPct val="20000"/>
        </a:spcBef>
        <a:spcAft>
          <a:spcPct val="0"/>
        </a:spcAft>
        <a:buClr>
          <a:schemeClr val="bg2"/>
        </a:buClr>
        <a:buChar char="•"/>
        <a:defRPr>
          <a:solidFill>
            <a:srgbClr val="141313"/>
          </a:solidFill>
          <a:latin typeface="+mn-lt"/>
          <a:ea typeface="+mn-ea"/>
          <a:cs typeface="+mn-cs"/>
        </a:defRPr>
      </a:lvl1pPr>
      <a:lvl2pPr marL="568325" indent="-222250" algn="l" rtl="0" eaLnBrk="0" fontAlgn="base" hangingPunct="0">
        <a:spcBef>
          <a:spcPct val="20000"/>
        </a:spcBef>
        <a:spcAft>
          <a:spcPct val="0"/>
        </a:spcAft>
        <a:buClr>
          <a:schemeClr val="bg2"/>
        </a:buClr>
        <a:buChar char="–"/>
        <a:defRPr>
          <a:solidFill>
            <a:srgbClr val="141313"/>
          </a:solidFill>
          <a:latin typeface="+mn-lt"/>
          <a:ea typeface="+mn-ea"/>
        </a:defRPr>
      </a:lvl2pPr>
      <a:lvl3pPr marL="741363" indent="-173038" algn="l" rtl="0" eaLnBrk="0" fontAlgn="base" hangingPunct="0">
        <a:spcBef>
          <a:spcPct val="20000"/>
        </a:spcBef>
        <a:spcAft>
          <a:spcPct val="0"/>
        </a:spcAft>
        <a:buClr>
          <a:schemeClr val="bg2"/>
        </a:buClr>
        <a:buChar char="•"/>
        <a:defRPr sz="1600">
          <a:solidFill>
            <a:srgbClr val="141313"/>
          </a:solidFill>
          <a:latin typeface="+mn-lt"/>
          <a:ea typeface="+mn-ea"/>
        </a:defRPr>
      </a:lvl3pPr>
      <a:lvl4pPr marL="914400" indent="-173038" algn="l" rtl="0" eaLnBrk="0" fontAlgn="base" hangingPunct="0">
        <a:spcBef>
          <a:spcPct val="20000"/>
        </a:spcBef>
        <a:spcAft>
          <a:spcPct val="0"/>
        </a:spcAft>
        <a:buClr>
          <a:schemeClr val="bg2"/>
        </a:buClr>
        <a:buChar char="–"/>
        <a:defRPr sz="1600">
          <a:solidFill>
            <a:srgbClr val="141313"/>
          </a:solidFill>
          <a:latin typeface="+mn-lt"/>
          <a:ea typeface="+mn-ea"/>
        </a:defRPr>
      </a:lvl4pPr>
      <a:lvl5pPr marL="1087438" indent="-173038" algn="l" rtl="0" eaLnBrk="0" fontAlgn="base" hangingPunct="0">
        <a:spcBef>
          <a:spcPct val="20000"/>
        </a:spcBef>
        <a:spcAft>
          <a:spcPct val="0"/>
        </a:spcAft>
        <a:buClr>
          <a:schemeClr val="bg2"/>
        </a:buClr>
        <a:buChar char="»"/>
        <a:tabLst>
          <a:tab pos="1087438" algn="l"/>
        </a:tabLst>
        <a:defRPr sz="1400">
          <a:solidFill>
            <a:srgbClr val="141313"/>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ccrc.tc.columbia.edu/publications/redesigning-advising-student-support-tools-practitioners.htm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idx="1"/>
          </p:nvPr>
        </p:nvSpPr>
        <p:spPr>
          <a:xfrm>
            <a:off x="334963" y="3966210"/>
            <a:ext cx="8229600" cy="2156779"/>
          </a:xfrm>
        </p:spPr>
        <p:txBody>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Elisabeth Barnett, Ph.D.</a:t>
            </a:r>
          </a:p>
          <a:p>
            <a:pPr lvl="2"/>
            <a:r>
              <a:rPr lang="en-US" dirty="0"/>
              <a:t>Senior Research Scientist, CCRC</a:t>
            </a:r>
          </a:p>
          <a:p>
            <a:pPr lvl="2"/>
            <a:r>
              <a:rPr lang="en-US" dirty="0"/>
              <a:t>Project Director, </a:t>
            </a:r>
            <a:r>
              <a:rPr lang="en-US" dirty="0" err="1"/>
              <a:t>iPASS</a:t>
            </a:r>
            <a:r>
              <a:rPr lang="en-US" dirty="0"/>
              <a:t>  Assessment and RCT studies</a:t>
            </a:r>
          </a:p>
          <a:p>
            <a:pPr lvl="2"/>
            <a:endParaRPr lang="en-US" dirty="0">
              <a:solidFill>
                <a:schemeClr val="bg1"/>
              </a:solidFill>
            </a:endParaRPr>
          </a:p>
          <a:p>
            <a:pPr lvl="2"/>
            <a:r>
              <a:rPr lang="en-US" b="1" dirty="0">
                <a:solidFill>
                  <a:schemeClr val="bg1"/>
                </a:solidFill>
              </a:rPr>
              <a:t>Alex Mayer, Ph.D.</a:t>
            </a:r>
          </a:p>
          <a:p>
            <a:pPr lvl="2"/>
            <a:r>
              <a:rPr lang="en-US" dirty="0">
                <a:solidFill>
                  <a:schemeClr val="bg1"/>
                </a:solidFill>
              </a:rPr>
              <a:t>Deputy Director, Postsecondary Education Policy Area</a:t>
            </a:r>
          </a:p>
          <a:p>
            <a:pPr lvl="2"/>
            <a:r>
              <a:rPr lang="en-US" dirty="0">
                <a:solidFill>
                  <a:schemeClr val="bg1"/>
                </a:solidFill>
              </a:rPr>
              <a:t>Project Director, MDRC </a:t>
            </a:r>
          </a:p>
          <a:p>
            <a:pPr lvl="2"/>
            <a:r>
              <a:rPr lang="en-US" dirty="0">
                <a:solidFill>
                  <a:schemeClr val="bg1"/>
                </a:solidFill>
              </a:rPr>
              <a:t>Alexander.Mayer@mdrc.org</a:t>
            </a:r>
          </a:p>
          <a:p>
            <a:endParaRPr lang="en-US" dirty="0"/>
          </a:p>
        </p:txBody>
      </p:sp>
      <p:sp>
        <p:nvSpPr>
          <p:cNvPr id="4" name="Title 3"/>
          <p:cNvSpPr>
            <a:spLocks noGrp="1"/>
          </p:cNvSpPr>
          <p:nvPr>
            <p:ph type="title"/>
          </p:nvPr>
        </p:nvSpPr>
        <p:spPr>
          <a:xfrm>
            <a:off x="457200" y="2175933"/>
            <a:ext cx="8229600" cy="2506133"/>
          </a:xfrm>
        </p:spPr>
        <p:txBody>
          <a:bodyPr/>
          <a:lstStyle/>
          <a:p>
            <a:r>
              <a:rPr lang="en-US" dirty="0"/>
              <a:t>Key Structures and Processes for Holistic Student Support</a:t>
            </a:r>
          </a:p>
        </p:txBody>
      </p:sp>
      <p:sp>
        <p:nvSpPr>
          <p:cNvPr id="5" name="Rectangle 4"/>
          <p:cNvSpPr/>
          <p:nvPr/>
        </p:nvSpPr>
        <p:spPr>
          <a:xfrm>
            <a:off x="7069756" y="5195702"/>
            <a:ext cx="1891364" cy="276999"/>
          </a:xfrm>
          <a:prstGeom prst="rect">
            <a:avLst/>
          </a:prstGeom>
        </p:spPr>
        <p:txBody>
          <a:bodyPr wrap="square">
            <a:spAutoFit/>
          </a:bodyPr>
          <a:lstStyle/>
          <a:p>
            <a:r>
              <a:rPr lang="en-US" sz="1200" dirty="0">
                <a:solidFill>
                  <a:schemeClr val="bg1"/>
                </a:solidFill>
              </a:rPr>
              <a:t>@</a:t>
            </a:r>
            <a:r>
              <a:rPr lang="en-US" sz="1200" dirty="0" err="1">
                <a:solidFill>
                  <a:schemeClr val="bg1"/>
                </a:solidFill>
              </a:rPr>
              <a:t>CommunityCCRC</a:t>
            </a:r>
            <a:endParaRPr lang="en-US" sz="1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922" y="5120619"/>
            <a:ext cx="430834" cy="4308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Implementing Holistic Student Support</a:t>
            </a:r>
            <a:br>
              <a:rPr lang="en-US" dirty="0"/>
            </a:br>
            <a:r>
              <a:rPr lang="en-US" dirty="0"/>
              <a:t/>
            </a:r>
            <a:br>
              <a:rPr lang="en-US" dirty="0"/>
            </a:br>
            <a:r>
              <a:rPr lang="en-US" sz="3200" dirty="0"/>
              <a:t>A Practitioner’s Guide to Key Structures and Processes </a:t>
            </a:r>
          </a:p>
        </p:txBody>
      </p:sp>
    </p:spTree>
    <p:extLst>
      <p:ext uri="{BB962C8B-B14F-4D97-AF65-F5344CB8AC3E}">
        <p14:creationId xmlns:p14="http://schemas.microsoft.com/office/powerpoint/2010/main" val="334351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3" y="5843901"/>
            <a:ext cx="8229600" cy="640083"/>
          </a:xfrm>
        </p:spPr>
        <p:txBody>
          <a:bodyPr/>
          <a:lstStyle/>
          <a:p>
            <a:pPr marL="0" indent="0" algn="ctr">
              <a:buNone/>
            </a:pPr>
            <a:r>
              <a:rPr lang="en-US" dirty="0"/>
              <a:t>Framework is designed to allow institutions to identify and implement the features that align with their institutional context and needs. </a:t>
            </a:r>
          </a:p>
        </p:txBody>
      </p:sp>
      <p:sp>
        <p:nvSpPr>
          <p:cNvPr id="3" name="Title 2"/>
          <p:cNvSpPr>
            <a:spLocks noGrp="1"/>
          </p:cNvSpPr>
          <p:nvPr>
            <p:ph type="title"/>
          </p:nvPr>
        </p:nvSpPr>
        <p:spPr>
          <a:xfrm>
            <a:off x="334963" y="762000"/>
            <a:ext cx="8737070" cy="1143000"/>
          </a:xfrm>
        </p:spPr>
        <p:txBody>
          <a:bodyPr>
            <a:normAutofit fontScale="90000"/>
          </a:bodyPr>
          <a:lstStyle/>
          <a:p>
            <a:r>
              <a:rPr lang="en-US" dirty="0"/>
              <a:t>Framework articulates components that embody advising-as-teaching and SSIPP principles. </a:t>
            </a:r>
          </a:p>
        </p:txBody>
      </p:sp>
      <p:graphicFrame>
        <p:nvGraphicFramePr>
          <p:cNvPr id="6" name="Table 5">
            <a:extLst>
              <a:ext uri="{FF2B5EF4-FFF2-40B4-BE49-F238E27FC236}">
                <a16:creationId xmlns:a16="http://schemas.microsoft.com/office/drawing/2014/main" id="{361D56A8-14BB-4437-A83A-79BBD44D72D6}"/>
              </a:ext>
            </a:extLst>
          </p:cNvPr>
          <p:cNvGraphicFramePr>
            <a:graphicFrameLocks noGrp="1"/>
          </p:cNvGraphicFramePr>
          <p:nvPr>
            <p:extLst>
              <p:ext uri="{D42A27DB-BD31-4B8C-83A1-F6EECF244321}">
                <p14:modId xmlns:p14="http://schemas.microsoft.com/office/powerpoint/2010/main" val="2058863530"/>
              </p:ext>
            </p:extLst>
          </p:nvPr>
        </p:nvGraphicFramePr>
        <p:xfrm>
          <a:off x="342900" y="2008821"/>
          <a:ext cx="8253226" cy="3731260"/>
        </p:xfrm>
        <a:graphic>
          <a:graphicData uri="http://schemas.openxmlformats.org/drawingml/2006/table">
            <a:tbl>
              <a:tblPr firstRow="1" bandRow="1">
                <a:tableStyleId>{5C22544A-7EE6-4342-B048-85BDC9FD1C3A}</a:tableStyleId>
              </a:tblPr>
              <a:tblGrid>
                <a:gridCol w="2460856">
                  <a:extLst>
                    <a:ext uri="{9D8B030D-6E8A-4147-A177-3AD203B41FA5}">
                      <a16:colId xmlns:a16="http://schemas.microsoft.com/office/drawing/2014/main" val="20000"/>
                    </a:ext>
                  </a:extLst>
                </a:gridCol>
                <a:gridCol w="299720">
                  <a:extLst>
                    <a:ext uri="{9D8B030D-6E8A-4147-A177-3AD203B41FA5}">
                      <a16:colId xmlns:a16="http://schemas.microsoft.com/office/drawing/2014/main" val="20001"/>
                    </a:ext>
                  </a:extLst>
                </a:gridCol>
                <a:gridCol w="2617615">
                  <a:extLst>
                    <a:ext uri="{9D8B030D-6E8A-4147-A177-3AD203B41FA5}">
                      <a16:colId xmlns:a16="http://schemas.microsoft.com/office/drawing/2014/main" val="20002"/>
                    </a:ext>
                  </a:extLst>
                </a:gridCol>
                <a:gridCol w="299720">
                  <a:extLst>
                    <a:ext uri="{9D8B030D-6E8A-4147-A177-3AD203B41FA5}">
                      <a16:colId xmlns:a16="http://schemas.microsoft.com/office/drawing/2014/main" val="20003"/>
                    </a:ext>
                  </a:extLst>
                </a:gridCol>
                <a:gridCol w="2575315">
                  <a:extLst>
                    <a:ext uri="{9D8B030D-6E8A-4147-A177-3AD203B41FA5}">
                      <a16:colId xmlns:a16="http://schemas.microsoft.com/office/drawing/2014/main" val="20004"/>
                    </a:ext>
                  </a:extLst>
                </a:gridCol>
              </a:tblGrid>
              <a:tr h="866140">
                <a:tc>
                  <a:txBody>
                    <a:bodyPr/>
                    <a:lstStyle/>
                    <a:p>
                      <a:pPr algn="ctr"/>
                      <a:r>
                        <a:rPr lang="en-US" spc="-20" baseline="0" dirty="0">
                          <a:solidFill>
                            <a:schemeClr val="tx1"/>
                          </a:solidFill>
                        </a:rPr>
                        <a:t>Structures for Student Support Practices</a:t>
                      </a:r>
                    </a:p>
                  </a:txBody>
                  <a:tcPr marL="0" marR="0" marT="0" marB="0" anchor="ctr">
                    <a:solidFill>
                      <a:schemeClr val="accent2"/>
                    </a:solidFill>
                  </a:tcPr>
                </a:tc>
                <a:tc>
                  <a:txBody>
                    <a:bodyPr/>
                    <a:lstStyle/>
                    <a:p>
                      <a:pPr algn="ctr"/>
                      <a:endParaRPr lang="en-US" dirty="0"/>
                    </a:p>
                  </a:txBody>
                  <a:tcPr anchor="ctr">
                    <a:noFill/>
                  </a:tcPr>
                </a:tc>
                <a:tc>
                  <a:txBody>
                    <a:bodyPr/>
                    <a:lstStyle/>
                    <a:p>
                      <a:pPr algn="ctr"/>
                      <a:r>
                        <a:rPr lang="en-US" dirty="0">
                          <a:solidFill>
                            <a:schemeClr val="tx1"/>
                          </a:solidFill>
                        </a:rPr>
                        <a:t>Outreach Processes</a:t>
                      </a:r>
                    </a:p>
                  </a:txBody>
                  <a:tcPr anchor="ctr">
                    <a:solidFill>
                      <a:schemeClr val="accent2"/>
                    </a:solidFill>
                  </a:tcPr>
                </a:tc>
                <a:tc>
                  <a:txBody>
                    <a:bodyPr/>
                    <a:lstStyle/>
                    <a:p>
                      <a:pPr algn="ctr"/>
                      <a:endParaRPr lang="en-US" dirty="0"/>
                    </a:p>
                  </a:txBody>
                  <a:tcPr anchor="ctr">
                    <a:noFill/>
                  </a:tcPr>
                </a:tc>
                <a:tc>
                  <a:txBody>
                    <a:bodyPr/>
                    <a:lstStyle/>
                    <a:p>
                      <a:pPr algn="ctr"/>
                      <a:r>
                        <a:rPr lang="en-US" dirty="0">
                          <a:solidFill>
                            <a:schemeClr val="tx1"/>
                          </a:solidFill>
                        </a:rPr>
                        <a:t>Advising Pedagogy</a:t>
                      </a:r>
                    </a:p>
                  </a:txBody>
                  <a:tcPr anchor="ctr">
                    <a:solidFill>
                      <a:schemeClr val="accent2"/>
                    </a:solidFill>
                  </a:tcPr>
                </a:tc>
                <a:extLst>
                  <a:ext uri="{0D108BD9-81ED-4DB2-BD59-A6C34878D82A}">
                    <a16:rowId xmlns:a16="http://schemas.microsoft.com/office/drawing/2014/main" val="10000"/>
                  </a:ext>
                </a:extLst>
              </a:tr>
              <a:tr h="370840">
                <a:tc>
                  <a:txBody>
                    <a:bodyPr/>
                    <a:lstStyle/>
                    <a:p>
                      <a:r>
                        <a:rPr lang="en-US" sz="1700" spc="-20" baseline="0" dirty="0"/>
                        <a:t>Provides guidance on </a:t>
                      </a:r>
                      <a:r>
                        <a:rPr lang="en-US" sz="1700" i="1" spc="-20" baseline="0" dirty="0"/>
                        <a:t>how</a:t>
                      </a:r>
                      <a:r>
                        <a:rPr lang="en-US" sz="1700" spc="-20" baseline="0" dirty="0"/>
                        <a:t> and </a:t>
                      </a:r>
                      <a:r>
                        <a:rPr lang="en-US" sz="1700" i="1" spc="-20" baseline="0" dirty="0"/>
                        <a:t>when</a:t>
                      </a:r>
                      <a:r>
                        <a:rPr lang="en-US" sz="1700" spc="-20" baseline="0" dirty="0"/>
                        <a:t> support is administered so that it is sustained, strategic, and proactive.</a:t>
                      </a:r>
                    </a:p>
                  </a:txBody>
                  <a:tcPr marL="137160" marR="137160" marT="137160" marB="137160"/>
                </a:tc>
                <a:tc>
                  <a:txBody>
                    <a:bodyPr/>
                    <a:lstStyle/>
                    <a:p>
                      <a:endParaRPr lang="en-US" dirty="0"/>
                    </a:p>
                  </a:txBody>
                  <a:tcPr marL="137160" marR="137160" marT="137160" marB="137160">
                    <a:noFill/>
                  </a:tcPr>
                </a:tc>
                <a:tc>
                  <a:txBody>
                    <a:bodyPr/>
                    <a:lstStyle/>
                    <a:p>
                      <a:r>
                        <a:rPr lang="en-US" sz="1700" spc="-10" dirty="0"/>
                        <a:t>Outlines communication practices that extend</a:t>
                      </a:r>
                      <a:r>
                        <a:rPr lang="en-US" sz="1700" spc="-10" baseline="0" dirty="0"/>
                        <a:t> to targeted, personalized messages and address the four areas of learning (information, skills, cognitive development, and affective support).</a:t>
                      </a:r>
                    </a:p>
                    <a:p>
                      <a:endParaRPr lang="en-US" sz="1700" spc="-10" dirty="0"/>
                    </a:p>
                  </a:txBody>
                  <a:tcPr marL="137160" marR="137160" marT="137160" marB="137160"/>
                </a:tc>
                <a:tc>
                  <a:txBody>
                    <a:bodyPr/>
                    <a:lstStyle/>
                    <a:p>
                      <a:endParaRPr lang="en-US" dirty="0"/>
                    </a:p>
                  </a:txBody>
                  <a:tcPr marL="137160" marR="137160" marT="137160" marB="137160">
                    <a:noFill/>
                  </a:tcPr>
                </a:tc>
                <a:tc>
                  <a:txBody>
                    <a:bodyPr/>
                    <a:lstStyle/>
                    <a:p>
                      <a:r>
                        <a:rPr lang="en-US" sz="1700" dirty="0"/>
                        <a:t>Describes day-to-day interactions between advisors and advisees to teach students in the four areas of learning.</a:t>
                      </a:r>
                    </a:p>
                  </a:txBody>
                  <a:tcPr marL="137160" marR="137160" marT="137160" marB="1371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0481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791631"/>
            <a:ext cx="8229600" cy="1143000"/>
          </a:xfrm>
        </p:spPr>
        <p:txBody>
          <a:bodyPr/>
          <a:lstStyle/>
          <a:p>
            <a:r>
              <a:rPr lang="en-US" spc="-20" dirty="0">
                <a:solidFill>
                  <a:schemeClr val="tx1"/>
                </a:solidFill>
              </a:rPr>
              <a:t>Structures</a:t>
            </a:r>
            <a:r>
              <a:rPr lang="en-US" spc="-20" dirty="0">
                <a:solidFill>
                  <a:schemeClr val="bg2"/>
                </a:solidFill>
              </a:rPr>
              <a:t> </a:t>
            </a:r>
            <a:r>
              <a:rPr lang="en-US" spc="-20" dirty="0">
                <a:solidFill>
                  <a:schemeClr val="tx1"/>
                </a:solidFill>
              </a:rPr>
              <a:t>for student support practices</a:t>
            </a:r>
            <a:br>
              <a:rPr lang="en-US" spc="-20" dirty="0">
                <a:solidFill>
                  <a:schemeClr val="tx1"/>
                </a:solidFill>
              </a:rPr>
            </a:br>
            <a:endParaRPr lang="en-US" dirty="0">
              <a:solidFill>
                <a:schemeClr val="tx1"/>
              </a:solidFill>
            </a:endParaRPr>
          </a:p>
        </p:txBody>
      </p:sp>
      <p:graphicFrame>
        <p:nvGraphicFramePr>
          <p:cNvPr id="4" name="Diagram 3">
            <a:extLst>
              <a:ext uri="{FF2B5EF4-FFF2-40B4-BE49-F238E27FC236}">
                <a16:creationId xmlns:a16="http://schemas.microsoft.com/office/drawing/2014/main" id="{A6D41483-C541-4053-9C46-17A92FEEB091}"/>
              </a:ext>
            </a:extLst>
          </p:cNvPr>
          <p:cNvGraphicFramePr/>
          <p:nvPr>
            <p:extLst>
              <p:ext uri="{D42A27DB-BD31-4B8C-83A1-F6EECF244321}">
                <p14:modId xmlns:p14="http://schemas.microsoft.com/office/powerpoint/2010/main" val="2119440748"/>
              </p:ext>
            </p:extLst>
          </p:nvPr>
        </p:nvGraphicFramePr>
        <p:xfrm>
          <a:off x="1037166" y="217593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53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334963" y="2008188"/>
          <a:ext cx="822960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Structures for student support practices </a:t>
            </a:r>
          </a:p>
        </p:txBody>
      </p:sp>
    </p:spTree>
    <p:extLst>
      <p:ext uri="{BB962C8B-B14F-4D97-AF65-F5344CB8AC3E}">
        <p14:creationId xmlns:p14="http://schemas.microsoft.com/office/powerpoint/2010/main" val="2018881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791631"/>
            <a:ext cx="8229600" cy="1143000"/>
          </a:xfrm>
        </p:spPr>
        <p:txBody>
          <a:bodyPr/>
          <a:lstStyle/>
          <a:p>
            <a:r>
              <a:rPr lang="en-US" spc="-20" dirty="0">
                <a:solidFill>
                  <a:schemeClr val="tx1"/>
                </a:solidFill>
              </a:rPr>
              <a:t>Outreach</a:t>
            </a:r>
            <a:r>
              <a:rPr lang="en-US" spc="-20" dirty="0">
                <a:solidFill>
                  <a:schemeClr val="bg2"/>
                </a:solidFill>
              </a:rPr>
              <a:t> </a:t>
            </a:r>
            <a:r>
              <a:rPr lang="en-US" spc="-20" dirty="0">
                <a:solidFill>
                  <a:schemeClr val="tx1"/>
                </a:solidFill>
              </a:rPr>
              <a:t>processes</a:t>
            </a:r>
            <a:br>
              <a:rPr lang="en-US" spc="-20" dirty="0">
                <a:solidFill>
                  <a:schemeClr val="tx1"/>
                </a:solidFill>
              </a:rPr>
            </a:br>
            <a:endParaRPr lang="en-US" dirty="0">
              <a:solidFill>
                <a:schemeClr val="tx1"/>
              </a:solidFill>
            </a:endParaRPr>
          </a:p>
        </p:txBody>
      </p:sp>
      <p:graphicFrame>
        <p:nvGraphicFramePr>
          <p:cNvPr id="4" name="Diagram 3">
            <a:extLst>
              <a:ext uri="{FF2B5EF4-FFF2-40B4-BE49-F238E27FC236}">
                <a16:creationId xmlns:a16="http://schemas.microsoft.com/office/drawing/2014/main" id="{A6D41483-C541-4053-9C46-17A92FEEB091}"/>
              </a:ext>
            </a:extLst>
          </p:cNvPr>
          <p:cNvGraphicFramePr/>
          <p:nvPr>
            <p:extLst>
              <p:ext uri="{D42A27DB-BD31-4B8C-83A1-F6EECF244321}">
                <p14:modId xmlns:p14="http://schemas.microsoft.com/office/powerpoint/2010/main" val="305055535"/>
              </p:ext>
            </p:extLst>
          </p:nvPr>
        </p:nvGraphicFramePr>
        <p:xfrm>
          <a:off x="1418166" y="2167467"/>
          <a:ext cx="5482167" cy="3611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70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p:cNvGraphicFramePr>
            <a:graphicFrameLocks noGrp="1"/>
          </p:cNvGraphicFramePr>
          <p:nvPr>
            <p:ph idx="1"/>
            <p:extLst/>
          </p:nvPr>
        </p:nvGraphicFramePr>
        <p:xfrm>
          <a:off x="334963" y="2008188"/>
          <a:ext cx="8229600" cy="447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Outreach Processes</a:t>
            </a:r>
          </a:p>
        </p:txBody>
      </p:sp>
    </p:spTree>
    <p:extLst>
      <p:ext uri="{BB962C8B-B14F-4D97-AF65-F5344CB8AC3E}">
        <p14:creationId xmlns:p14="http://schemas.microsoft.com/office/powerpoint/2010/main" val="78742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963" y="791631"/>
            <a:ext cx="8229600" cy="1143000"/>
          </a:xfrm>
        </p:spPr>
        <p:txBody>
          <a:bodyPr/>
          <a:lstStyle/>
          <a:p>
            <a:r>
              <a:rPr lang="en-US" spc="-20" dirty="0">
                <a:solidFill>
                  <a:schemeClr val="tx1"/>
                </a:solidFill>
              </a:rPr>
              <a:t>Advising Pedagogy</a:t>
            </a:r>
            <a:br>
              <a:rPr lang="en-US" spc="-20" dirty="0">
                <a:solidFill>
                  <a:schemeClr val="tx1"/>
                </a:solidFill>
              </a:rPr>
            </a:br>
            <a:endParaRPr lang="en-US" dirty="0">
              <a:solidFill>
                <a:schemeClr val="tx1"/>
              </a:solidFill>
            </a:endParaRPr>
          </a:p>
        </p:txBody>
      </p:sp>
      <p:graphicFrame>
        <p:nvGraphicFramePr>
          <p:cNvPr id="4" name="Diagram 3">
            <a:extLst>
              <a:ext uri="{FF2B5EF4-FFF2-40B4-BE49-F238E27FC236}">
                <a16:creationId xmlns:a16="http://schemas.microsoft.com/office/drawing/2014/main" id="{A6D41483-C541-4053-9C46-17A92FEEB091}"/>
              </a:ext>
            </a:extLst>
          </p:cNvPr>
          <p:cNvGraphicFramePr/>
          <p:nvPr>
            <p:extLst>
              <p:ext uri="{D42A27DB-BD31-4B8C-83A1-F6EECF244321}">
                <p14:modId xmlns:p14="http://schemas.microsoft.com/office/powerpoint/2010/main" val="2091858519"/>
              </p:ext>
            </p:extLst>
          </p:nvPr>
        </p:nvGraphicFramePr>
        <p:xfrm>
          <a:off x="1418166" y="2167467"/>
          <a:ext cx="5482167" cy="3611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306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p:cNvGraphicFramePr>
            <a:graphicFrameLocks noGrp="1"/>
          </p:cNvGraphicFramePr>
          <p:nvPr>
            <p:ph idx="1"/>
            <p:extLst/>
          </p:nvPr>
        </p:nvGraphicFramePr>
        <p:xfrm>
          <a:off x="334963" y="2008188"/>
          <a:ext cx="8229600" cy="447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a:t>Advising Pedagogy </a:t>
            </a:r>
            <a:endParaRPr lang="en-US" dirty="0"/>
          </a:p>
        </p:txBody>
      </p:sp>
    </p:spTree>
    <p:extLst>
      <p:ext uri="{BB962C8B-B14F-4D97-AF65-F5344CB8AC3E}">
        <p14:creationId xmlns:p14="http://schemas.microsoft.com/office/powerpoint/2010/main" val="3325671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334963" y="2008821"/>
            <a:ext cx="8229600" cy="1409628"/>
          </a:xfrm>
        </p:spPr>
        <p:txBody>
          <a:bodyPr/>
          <a:lstStyle/>
          <a:p>
            <a:r>
              <a:rPr lang="en-US" dirty="0"/>
              <a:t>Institutions can work individually or collaboratively on the framework to.. </a:t>
            </a:r>
          </a:p>
          <a:p>
            <a:pPr lvl="1"/>
            <a:r>
              <a:rPr lang="en-US" dirty="0"/>
              <a:t>(a) identify components currently implemented at their college and </a:t>
            </a:r>
          </a:p>
          <a:p>
            <a:pPr lvl="1"/>
            <a:r>
              <a:rPr lang="en-US" dirty="0"/>
              <a:t>(b) develop a plan for implementing or improving these components</a:t>
            </a:r>
          </a:p>
        </p:txBody>
      </p:sp>
      <p:sp>
        <p:nvSpPr>
          <p:cNvPr id="9" name="Title 8"/>
          <p:cNvSpPr>
            <a:spLocks noGrp="1"/>
          </p:cNvSpPr>
          <p:nvPr>
            <p:ph type="title"/>
          </p:nvPr>
        </p:nvSpPr>
        <p:spPr/>
        <p:txBody>
          <a:bodyPr/>
          <a:lstStyle/>
          <a:p>
            <a:r>
              <a:rPr lang="en-US" dirty="0"/>
              <a:t>How to Use the Framework</a:t>
            </a:r>
          </a:p>
        </p:txBody>
      </p:sp>
      <p:graphicFrame>
        <p:nvGraphicFramePr>
          <p:cNvPr id="12" name="Table 11"/>
          <p:cNvGraphicFramePr>
            <a:graphicFrameLocks noGrp="1"/>
          </p:cNvGraphicFramePr>
          <p:nvPr>
            <p:extLst>
              <p:ext uri="{D42A27DB-BD31-4B8C-83A1-F6EECF244321}">
                <p14:modId xmlns:p14="http://schemas.microsoft.com/office/powerpoint/2010/main" val="776584134"/>
              </p:ext>
            </p:extLst>
          </p:nvPr>
        </p:nvGraphicFramePr>
        <p:xfrm>
          <a:off x="560227" y="3649124"/>
          <a:ext cx="7779072" cy="2879920"/>
        </p:xfrm>
        <a:graphic>
          <a:graphicData uri="http://schemas.openxmlformats.org/drawingml/2006/table">
            <a:tbl>
              <a:tblPr firstRow="1" firstCol="1" bandRow="1"/>
              <a:tblGrid>
                <a:gridCol w="2593024">
                  <a:extLst>
                    <a:ext uri="{9D8B030D-6E8A-4147-A177-3AD203B41FA5}">
                      <a16:colId xmlns:a16="http://schemas.microsoft.com/office/drawing/2014/main" val="1953999489"/>
                    </a:ext>
                  </a:extLst>
                </a:gridCol>
                <a:gridCol w="2593024">
                  <a:extLst>
                    <a:ext uri="{9D8B030D-6E8A-4147-A177-3AD203B41FA5}">
                      <a16:colId xmlns:a16="http://schemas.microsoft.com/office/drawing/2014/main" val="3695631291"/>
                    </a:ext>
                  </a:extLst>
                </a:gridCol>
                <a:gridCol w="2593024">
                  <a:extLst>
                    <a:ext uri="{9D8B030D-6E8A-4147-A177-3AD203B41FA5}">
                      <a16:colId xmlns:a16="http://schemas.microsoft.com/office/drawing/2014/main" val="3380650806"/>
                    </a:ext>
                  </a:extLst>
                </a:gridCol>
              </a:tblGrid>
              <a:tr h="402371">
                <a:tc gridSpan="3">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 Structures for Student Support Practices</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hMerge="1">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hMerge="1">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extLst>
                  <a:ext uri="{0D108BD9-81ED-4DB2-BD59-A6C34878D82A}">
                    <a16:rowId xmlns:a16="http://schemas.microsoft.com/office/drawing/2014/main" val="1735834700"/>
                  </a:ext>
                </a:extLst>
              </a:tr>
              <a:tr h="1212286">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Component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is this component currently implemented at our institution?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will this component be implemented at our institution if advising is redesigned?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extLst>
                  <a:ext uri="{0D108BD9-81ED-4DB2-BD59-A6C34878D82A}">
                    <a16:rowId xmlns:a16="http://schemas.microsoft.com/office/drawing/2014/main" val="3392146690"/>
                  </a:ext>
                </a:extLst>
              </a:tr>
              <a:tr h="428421">
                <a:tc>
                  <a:txBody>
                    <a:bodyPr/>
                    <a:lstStyle/>
                    <a:p>
                      <a:pPr marL="0" marR="0" algn="l">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Administrative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tc>
                  <a:txBody>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tc>
                  <a:txBody>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extLst>
                  <a:ext uri="{0D108BD9-81ED-4DB2-BD59-A6C34878D82A}">
                    <a16:rowId xmlns:a16="http://schemas.microsoft.com/office/drawing/2014/main" val="3765525367"/>
                  </a:ext>
                </a:extLst>
              </a:tr>
              <a:tr h="801480">
                <a:tc>
                  <a:txBody>
                    <a:bodyPr/>
                    <a:lstStyle/>
                    <a:p>
                      <a:pPr marL="22860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Guidelines for notifying students of administrative or clerical information.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extLst>
                  <a:ext uri="{0D108BD9-81ED-4DB2-BD59-A6C34878D82A}">
                    <a16:rowId xmlns:a16="http://schemas.microsoft.com/office/drawing/2014/main" val="3597884685"/>
                  </a:ext>
                </a:extLst>
              </a:tr>
            </a:tbl>
          </a:graphicData>
        </a:graphic>
      </p:graphicFrame>
    </p:spTree>
    <p:extLst>
      <p:ext uri="{BB962C8B-B14F-4D97-AF65-F5344CB8AC3E}">
        <p14:creationId xmlns:p14="http://schemas.microsoft.com/office/powerpoint/2010/main" val="127997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334963" y="2008821"/>
            <a:ext cx="8229600" cy="1409628"/>
          </a:xfrm>
        </p:spPr>
        <p:txBody>
          <a:bodyPr/>
          <a:lstStyle/>
          <a:p>
            <a:r>
              <a:rPr lang="en-US" dirty="0"/>
              <a:t>Institutions can work individually or collaboratively on the framework to.. </a:t>
            </a:r>
          </a:p>
          <a:p>
            <a:pPr lvl="1"/>
            <a:r>
              <a:rPr lang="en-US" dirty="0"/>
              <a:t>(a) identify components currently implemented at their college and </a:t>
            </a:r>
          </a:p>
          <a:p>
            <a:pPr lvl="1"/>
            <a:r>
              <a:rPr lang="en-US" dirty="0"/>
              <a:t>(b) develop a plan for implementing or improving these components</a:t>
            </a:r>
          </a:p>
        </p:txBody>
      </p:sp>
      <p:sp>
        <p:nvSpPr>
          <p:cNvPr id="9" name="Title 8"/>
          <p:cNvSpPr>
            <a:spLocks noGrp="1"/>
          </p:cNvSpPr>
          <p:nvPr>
            <p:ph type="title"/>
          </p:nvPr>
        </p:nvSpPr>
        <p:spPr/>
        <p:txBody>
          <a:bodyPr/>
          <a:lstStyle/>
          <a:p>
            <a:r>
              <a:rPr lang="en-US" dirty="0"/>
              <a:t>How to Use the Framework</a:t>
            </a:r>
          </a:p>
        </p:txBody>
      </p:sp>
      <p:graphicFrame>
        <p:nvGraphicFramePr>
          <p:cNvPr id="12" name="Table 11"/>
          <p:cNvGraphicFramePr>
            <a:graphicFrameLocks noGrp="1"/>
          </p:cNvGraphicFramePr>
          <p:nvPr>
            <p:extLst/>
          </p:nvPr>
        </p:nvGraphicFramePr>
        <p:xfrm>
          <a:off x="560227" y="3649124"/>
          <a:ext cx="7779072" cy="2879920"/>
        </p:xfrm>
        <a:graphic>
          <a:graphicData uri="http://schemas.openxmlformats.org/drawingml/2006/table">
            <a:tbl>
              <a:tblPr firstRow="1" firstCol="1" bandRow="1"/>
              <a:tblGrid>
                <a:gridCol w="2593024">
                  <a:extLst>
                    <a:ext uri="{9D8B030D-6E8A-4147-A177-3AD203B41FA5}">
                      <a16:colId xmlns:a16="http://schemas.microsoft.com/office/drawing/2014/main" val="1953999489"/>
                    </a:ext>
                  </a:extLst>
                </a:gridCol>
                <a:gridCol w="2593024">
                  <a:extLst>
                    <a:ext uri="{9D8B030D-6E8A-4147-A177-3AD203B41FA5}">
                      <a16:colId xmlns:a16="http://schemas.microsoft.com/office/drawing/2014/main" val="3695631291"/>
                    </a:ext>
                  </a:extLst>
                </a:gridCol>
                <a:gridCol w="2593024">
                  <a:extLst>
                    <a:ext uri="{9D8B030D-6E8A-4147-A177-3AD203B41FA5}">
                      <a16:colId xmlns:a16="http://schemas.microsoft.com/office/drawing/2014/main" val="3380650806"/>
                    </a:ext>
                  </a:extLst>
                </a:gridCol>
              </a:tblGrid>
              <a:tr h="402371">
                <a:tc gridSpan="3">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 Structures for Student Support Practices</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hMerge="1">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hMerge="1">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extLst>
                  <a:ext uri="{0D108BD9-81ED-4DB2-BD59-A6C34878D82A}">
                    <a16:rowId xmlns:a16="http://schemas.microsoft.com/office/drawing/2014/main" val="1735834700"/>
                  </a:ext>
                </a:extLst>
              </a:tr>
              <a:tr h="1212286">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Component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is this component currently implemented at our institution?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will this component be implemented at our institution if advising is redesigned?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extLst>
                  <a:ext uri="{0D108BD9-81ED-4DB2-BD59-A6C34878D82A}">
                    <a16:rowId xmlns:a16="http://schemas.microsoft.com/office/drawing/2014/main" val="3392146690"/>
                  </a:ext>
                </a:extLst>
              </a:tr>
              <a:tr h="428421">
                <a:tc>
                  <a:txBody>
                    <a:bodyPr/>
                    <a:lstStyle/>
                    <a:p>
                      <a:pPr marL="0" marR="0" algn="l">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Administrative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tc>
                  <a:txBody>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tc>
                  <a:txBody>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extLst>
                  <a:ext uri="{0D108BD9-81ED-4DB2-BD59-A6C34878D82A}">
                    <a16:rowId xmlns:a16="http://schemas.microsoft.com/office/drawing/2014/main" val="3765525367"/>
                  </a:ext>
                </a:extLst>
              </a:tr>
              <a:tr h="801480">
                <a:tc>
                  <a:txBody>
                    <a:bodyPr/>
                    <a:lstStyle/>
                    <a:p>
                      <a:pPr marL="22860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Guidelines for notifying students of administrative or clerical information.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extLst>
                  <a:ext uri="{0D108BD9-81ED-4DB2-BD59-A6C34878D82A}">
                    <a16:rowId xmlns:a16="http://schemas.microsoft.com/office/drawing/2014/main" val="3597884685"/>
                  </a:ext>
                </a:extLst>
              </a:tr>
            </a:tbl>
          </a:graphicData>
        </a:graphic>
      </p:graphicFrame>
      <p:sp>
        <p:nvSpPr>
          <p:cNvPr id="5" name="Oval 4">
            <a:extLst>
              <a:ext uri="{FF2B5EF4-FFF2-40B4-BE49-F238E27FC236}">
                <a16:creationId xmlns:a16="http://schemas.microsoft.com/office/drawing/2014/main" id="{AB8F416D-89B8-4087-8A88-406EDABAB809}"/>
              </a:ext>
            </a:extLst>
          </p:cNvPr>
          <p:cNvSpPr/>
          <p:nvPr/>
        </p:nvSpPr>
        <p:spPr bwMode="auto">
          <a:xfrm>
            <a:off x="2875118" y="3316788"/>
            <a:ext cx="2916077" cy="3503113"/>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338648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34963" y="762000"/>
            <a:ext cx="8229600" cy="1143000"/>
          </a:xfrm>
        </p:spPr>
        <p:txBody>
          <a:bodyPr/>
          <a:lstStyle/>
          <a:p>
            <a:r>
              <a:rPr lang="en-US" dirty="0"/>
              <a:t>Research Partners</a:t>
            </a:r>
          </a:p>
        </p:txBody>
      </p:sp>
      <p:pic>
        <p:nvPicPr>
          <p:cNvPr id="4" name="Picture 3"/>
          <p:cNvPicPr>
            <a:picLocks noChangeAspect="1"/>
          </p:cNvPicPr>
          <p:nvPr/>
        </p:nvPicPr>
        <p:blipFill rotWithShape="1">
          <a:blip r:embed="rId3"/>
          <a:srcRect l="5535" t="11184" r="5206" b="9730"/>
          <a:stretch/>
        </p:blipFill>
        <p:spPr>
          <a:xfrm>
            <a:off x="5023102" y="2711116"/>
            <a:ext cx="3784016" cy="1636295"/>
          </a:xfrm>
          <a:prstGeom prst="rect">
            <a:avLst/>
          </a:prstGeom>
        </p:spPr>
      </p:pic>
      <p:pic>
        <p:nvPicPr>
          <p:cNvPr id="1026" name="Picture 2" descr="http://ccrc.tc.columbia.edu/images/ccrc-logo-sign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272043"/>
            <a:ext cx="4210940" cy="88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56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334963" y="2008821"/>
            <a:ext cx="8229600" cy="1409628"/>
          </a:xfrm>
        </p:spPr>
        <p:txBody>
          <a:bodyPr/>
          <a:lstStyle/>
          <a:p>
            <a:r>
              <a:rPr lang="en-US" dirty="0"/>
              <a:t>Institutions can work individually or collaboratively on the framework to.. </a:t>
            </a:r>
          </a:p>
          <a:p>
            <a:pPr lvl="1"/>
            <a:r>
              <a:rPr lang="en-US" dirty="0"/>
              <a:t>(a) identify components currently implemented at their college and </a:t>
            </a:r>
          </a:p>
          <a:p>
            <a:pPr lvl="1"/>
            <a:r>
              <a:rPr lang="en-US" dirty="0"/>
              <a:t>(b) develop a plan for implementing or improving these components</a:t>
            </a:r>
          </a:p>
        </p:txBody>
      </p:sp>
      <p:sp>
        <p:nvSpPr>
          <p:cNvPr id="9" name="Title 8"/>
          <p:cNvSpPr>
            <a:spLocks noGrp="1"/>
          </p:cNvSpPr>
          <p:nvPr>
            <p:ph type="title"/>
          </p:nvPr>
        </p:nvSpPr>
        <p:spPr/>
        <p:txBody>
          <a:bodyPr/>
          <a:lstStyle/>
          <a:p>
            <a:r>
              <a:rPr lang="en-US" dirty="0"/>
              <a:t>How to Use the Framework</a:t>
            </a:r>
          </a:p>
        </p:txBody>
      </p:sp>
      <p:graphicFrame>
        <p:nvGraphicFramePr>
          <p:cNvPr id="12" name="Table 11"/>
          <p:cNvGraphicFramePr>
            <a:graphicFrameLocks noGrp="1"/>
          </p:cNvGraphicFramePr>
          <p:nvPr>
            <p:extLst/>
          </p:nvPr>
        </p:nvGraphicFramePr>
        <p:xfrm>
          <a:off x="560227" y="3649124"/>
          <a:ext cx="7779072" cy="2879920"/>
        </p:xfrm>
        <a:graphic>
          <a:graphicData uri="http://schemas.openxmlformats.org/drawingml/2006/table">
            <a:tbl>
              <a:tblPr firstRow="1" firstCol="1" bandRow="1"/>
              <a:tblGrid>
                <a:gridCol w="2593024">
                  <a:extLst>
                    <a:ext uri="{9D8B030D-6E8A-4147-A177-3AD203B41FA5}">
                      <a16:colId xmlns:a16="http://schemas.microsoft.com/office/drawing/2014/main" val="1953999489"/>
                    </a:ext>
                  </a:extLst>
                </a:gridCol>
                <a:gridCol w="2593024">
                  <a:extLst>
                    <a:ext uri="{9D8B030D-6E8A-4147-A177-3AD203B41FA5}">
                      <a16:colId xmlns:a16="http://schemas.microsoft.com/office/drawing/2014/main" val="3695631291"/>
                    </a:ext>
                  </a:extLst>
                </a:gridCol>
                <a:gridCol w="2593024">
                  <a:extLst>
                    <a:ext uri="{9D8B030D-6E8A-4147-A177-3AD203B41FA5}">
                      <a16:colId xmlns:a16="http://schemas.microsoft.com/office/drawing/2014/main" val="3380650806"/>
                    </a:ext>
                  </a:extLst>
                </a:gridCol>
              </a:tblGrid>
              <a:tr h="402371">
                <a:tc gridSpan="3">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Ex. Structures for Student Support Practices</a:t>
                      </a: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hMerge="1">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hMerge="1">
                  <a:txBody>
                    <a:bodyPr/>
                    <a:lstStyle/>
                    <a:p>
                      <a:pPr marL="0" marR="0" algn="l">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extLst>
                  <a:ext uri="{0D108BD9-81ED-4DB2-BD59-A6C34878D82A}">
                    <a16:rowId xmlns:a16="http://schemas.microsoft.com/office/drawing/2014/main" val="1735834700"/>
                  </a:ext>
                </a:extLst>
              </a:tr>
              <a:tr h="1212286">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Component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is this component currently implemented at our institution?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tc>
                  <a:txBody>
                    <a:bodyPr/>
                    <a:lstStyle/>
                    <a:p>
                      <a:pPr marL="0" marR="0" algn="l">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will this component be implemented at our institution if advising is redesigned?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BECA"/>
                    </a:solidFill>
                  </a:tcPr>
                </a:tc>
                <a:extLst>
                  <a:ext uri="{0D108BD9-81ED-4DB2-BD59-A6C34878D82A}">
                    <a16:rowId xmlns:a16="http://schemas.microsoft.com/office/drawing/2014/main" val="3392146690"/>
                  </a:ext>
                </a:extLst>
              </a:tr>
              <a:tr h="428421">
                <a:tc>
                  <a:txBody>
                    <a:bodyPr/>
                    <a:lstStyle/>
                    <a:p>
                      <a:pPr marL="0" marR="0" algn="l">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Administrative Support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tc>
                  <a:txBody>
                    <a:bodyPr/>
                    <a:lstStyle/>
                    <a:p>
                      <a:pPr marL="0" marR="0" algn="ctr">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tc>
                  <a:txBody>
                    <a:bodyPr/>
                    <a:lstStyle/>
                    <a:p>
                      <a:pPr marL="0" marR="0" algn="ctr">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AD6DE"/>
                    </a:solidFill>
                  </a:tcPr>
                </a:tc>
                <a:extLst>
                  <a:ext uri="{0D108BD9-81ED-4DB2-BD59-A6C34878D82A}">
                    <a16:rowId xmlns:a16="http://schemas.microsoft.com/office/drawing/2014/main" val="3765525367"/>
                  </a:ext>
                </a:extLst>
              </a:tr>
              <a:tr h="801480">
                <a:tc>
                  <a:txBody>
                    <a:bodyPr/>
                    <a:lstStyle/>
                    <a:p>
                      <a:pPr marL="22860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Guidelines for notifying students of administrative or clerical information.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73025" marR="73025" marT="18415" marB="184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F5F7"/>
                    </a:solidFill>
                  </a:tcPr>
                </a:tc>
                <a:extLst>
                  <a:ext uri="{0D108BD9-81ED-4DB2-BD59-A6C34878D82A}">
                    <a16:rowId xmlns:a16="http://schemas.microsoft.com/office/drawing/2014/main" val="3597884685"/>
                  </a:ext>
                </a:extLst>
              </a:tr>
            </a:tbl>
          </a:graphicData>
        </a:graphic>
      </p:graphicFrame>
      <p:sp>
        <p:nvSpPr>
          <p:cNvPr id="5" name="Oval 4">
            <a:extLst>
              <a:ext uri="{FF2B5EF4-FFF2-40B4-BE49-F238E27FC236}">
                <a16:creationId xmlns:a16="http://schemas.microsoft.com/office/drawing/2014/main" id="{60EECDB6-F80F-4149-A7A8-A6575F84F246}"/>
              </a:ext>
            </a:extLst>
          </p:cNvPr>
          <p:cNvSpPr/>
          <p:nvPr/>
        </p:nvSpPr>
        <p:spPr bwMode="auto">
          <a:xfrm>
            <a:off x="5575968" y="3236351"/>
            <a:ext cx="2916077" cy="3503113"/>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62396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Examples using the Framework</a:t>
            </a:r>
          </a:p>
        </p:txBody>
      </p:sp>
    </p:spTree>
    <p:extLst>
      <p:ext uri="{BB962C8B-B14F-4D97-AF65-F5344CB8AC3E}">
        <p14:creationId xmlns:p14="http://schemas.microsoft.com/office/powerpoint/2010/main" val="4188217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3" y="2008821"/>
            <a:ext cx="8229600" cy="628362"/>
          </a:xfrm>
        </p:spPr>
        <p:txBody>
          <a:bodyPr/>
          <a:lstStyle/>
          <a:p>
            <a:r>
              <a:rPr lang="en-US" dirty="0"/>
              <a:t>Example: </a:t>
            </a:r>
            <a:r>
              <a:rPr lang="en-US" b="1" spc="-20" dirty="0">
                <a:solidFill>
                  <a:schemeClr val="bg2"/>
                </a:solidFill>
              </a:rPr>
              <a:t>Structures for student support practices</a:t>
            </a:r>
            <a:r>
              <a:rPr lang="en-US" b="1" dirty="0"/>
              <a:t> </a:t>
            </a:r>
            <a:r>
              <a:rPr lang="en-US" dirty="0"/>
              <a:t>at California State University, Fresno</a:t>
            </a:r>
          </a:p>
          <a:p>
            <a:pPr marL="0" indent="0">
              <a:buNone/>
            </a:pPr>
            <a:endParaRPr lang="en-US" dirty="0"/>
          </a:p>
        </p:txBody>
      </p:sp>
      <p:sp>
        <p:nvSpPr>
          <p:cNvPr id="3" name="Title 2"/>
          <p:cNvSpPr>
            <a:spLocks noGrp="1"/>
          </p:cNvSpPr>
          <p:nvPr>
            <p:ph type="title"/>
          </p:nvPr>
        </p:nvSpPr>
        <p:spPr/>
        <p:txBody>
          <a:bodyPr/>
          <a:lstStyle/>
          <a:p>
            <a:pPr algn="ctr"/>
            <a:r>
              <a:rPr lang="en-US" spc="-20" dirty="0">
                <a:solidFill>
                  <a:schemeClr val="tx1"/>
                </a:solidFill>
              </a:rPr>
              <a:t>Structures for Student Support Practices</a:t>
            </a:r>
          </a:p>
        </p:txBody>
      </p:sp>
      <p:graphicFrame>
        <p:nvGraphicFramePr>
          <p:cNvPr id="6" name="Table 5">
            <a:extLst>
              <a:ext uri="{FF2B5EF4-FFF2-40B4-BE49-F238E27FC236}">
                <a16:creationId xmlns:a16="http://schemas.microsoft.com/office/drawing/2014/main" id="{3ED0279D-78E6-4328-9D97-B37D1AF30BA1}"/>
              </a:ext>
            </a:extLst>
          </p:cNvPr>
          <p:cNvGraphicFramePr>
            <a:graphicFrameLocks noGrp="1"/>
          </p:cNvGraphicFramePr>
          <p:nvPr>
            <p:extLst>
              <p:ext uri="{D42A27DB-BD31-4B8C-83A1-F6EECF244321}">
                <p14:modId xmlns:p14="http://schemas.microsoft.com/office/powerpoint/2010/main" val="3511180651"/>
              </p:ext>
            </p:extLst>
          </p:nvPr>
        </p:nvGraphicFramePr>
        <p:xfrm>
          <a:off x="457200" y="2741004"/>
          <a:ext cx="8229600" cy="3354996"/>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978262936"/>
                    </a:ext>
                  </a:extLst>
                </a:gridCol>
                <a:gridCol w="2743200">
                  <a:extLst>
                    <a:ext uri="{9D8B030D-6E8A-4147-A177-3AD203B41FA5}">
                      <a16:colId xmlns:a16="http://schemas.microsoft.com/office/drawing/2014/main" val="393617951"/>
                    </a:ext>
                  </a:extLst>
                </a:gridCol>
                <a:gridCol w="2743200">
                  <a:extLst>
                    <a:ext uri="{9D8B030D-6E8A-4147-A177-3AD203B41FA5}">
                      <a16:colId xmlns:a16="http://schemas.microsoft.com/office/drawing/2014/main" val="4151059319"/>
                    </a:ext>
                  </a:extLst>
                </a:gridCol>
              </a:tblGrid>
              <a:tr h="993039">
                <a:tc>
                  <a:txBody>
                    <a:bodyPr/>
                    <a:lstStyle/>
                    <a:p>
                      <a:pPr marL="0" marR="0">
                        <a:lnSpc>
                          <a:spcPct val="107000"/>
                        </a:lnSpc>
                        <a:spcBef>
                          <a:spcPts val="0"/>
                        </a:spcBef>
                        <a:spcAft>
                          <a:spcPts val="0"/>
                        </a:spcAft>
                      </a:pPr>
                      <a:r>
                        <a:rPr lang="en-US" sz="1400" dirty="0">
                          <a:solidFill>
                            <a:schemeClr val="tx1"/>
                          </a:solidFill>
                          <a:effectLst/>
                        </a:rPr>
                        <a:t>Component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34294" marB="34294" anchor="ctr"/>
                </a:tc>
                <a:tc>
                  <a:txBody>
                    <a:bodyPr/>
                    <a:lstStyle/>
                    <a:p>
                      <a:pPr marL="0" marR="0">
                        <a:lnSpc>
                          <a:spcPct val="107000"/>
                        </a:lnSpc>
                        <a:spcBef>
                          <a:spcPts val="0"/>
                        </a:spcBef>
                        <a:spcAft>
                          <a:spcPts val="0"/>
                        </a:spcAft>
                      </a:pPr>
                      <a:r>
                        <a:rPr lang="en-US" sz="1400" dirty="0">
                          <a:solidFill>
                            <a:schemeClr val="tx1"/>
                          </a:solidFill>
                          <a:effectLst/>
                        </a:rPr>
                        <a:t>How is this component currently implemented at our institution?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34294" marB="34294" anchor="ctr"/>
                </a:tc>
                <a:tc>
                  <a:txBody>
                    <a:bodyPr/>
                    <a:lstStyle/>
                    <a:p>
                      <a:pPr marL="0" marR="0">
                        <a:lnSpc>
                          <a:spcPct val="107000"/>
                        </a:lnSpc>
                        <a:spcBef>
                          <a:spcPts val="0"/>
                        </a:spcBef>
                        <a:spcAft>
                          <a:spcPts val="0"/>
                        </a:spcAft>
                      </a:pPr>
                      <a:r>
                        <a:rPr lang="en-US" sz="1400">
                          <a:solidFill>
                            <a:schemeClr val="tx1"/>
                          </a:solidFill>
                          <a:effectLst/>
                        </a:rPr>
                        <a:t>How will this component be implemented at our institution if advising is redesigned?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34294" marB="34294" anchor="ctr"/>
                </a:tc>
                <a:extLst>
                  <a:ext uri="{0D108BD9-81ED-4DB2-BD59-A6C34878D82A}">
                    <a16:rowId xmlns:a16="http://schemas.microsoft.com/office/drawing/2014/main" val="3091561922"/>
                  </a:ext>
                </a:extLst>
              </a:tr>
              <a:tr h="503291">
                <a:tc>
                  <a:txBody>
                    <a:bodyPr/>
                    <a:lstStyle/>
                    <a:p>
                      <a:pPr marL="0" marR="0">
                        <a:lnSpc>
                          <a:spcPct val="107000"/>
                        </a:lnSpc>
                        <a:spcBef>
                          <a:spcPts val="0"/>
                        </a:spcBef>
                        <a:spcAft>
                          <a:spcPts val="0"/>
                        </a:spcAft>
                      </a:pPr>
                      <a:r>
                        <a:rPr lang="en-US" sz="1400" dirty="0">
                          <a:solidFill>
                            <a:schemeClr val="tx1"/>
                          </a:solidFill>
                          <a:effectLst/>
                        </a:rPr>
                        <a:t>Education Planning</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17147" marB="17147" anchor="ct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17147" marB="17147" anchor="ct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17147" marB="17147" anchor="ctr"/>
                </a:tc>
                <a:extLst>
                  <a:ext uri="{0D108BD9-81ED-4DB2-BD59-A6C34878D82A}">
                    <a16:rowId xmlns:a16="http://schemas.microsoft.com/office/drawing/2014/main" val="2868554421"/>
                  </a:ext>
                </a:extLst>
              </a:tr>
              <a:tr h="1858666">
                <a:tc>
                  <a:txBody>
                    <a:bodyPr/>
                    <a:lstStyle/>
                    <a:p>
                      <a:pPr marL="0" marR="0" lvl="0" indent="0">
                        <a:lnSpc>
                          <a:spcPct val="115000"/>
                        </a:lnSpc>
                        <a:spcBef>
                          <a:spcPts val="0"/>
                        </a:spcBef>
                        <a:spcAft>
                          <a:spcPts val="0"/>
                        </a:spcAft>
                        <a:buFont typeface="+mj-lt"/>
                        <a:buNone/>
                      </a:pPr>
                      <a:r>
                        <a:rPr lang="en-US" sz="1400" dirty="0">
                          <a:solidFill>
                            <a:schemeClr val="tx1"/>
                          </a:solidFill>
                          <a:effectLst/>
                        </a:rPr>
                        <a:t>Guidelines for helping students create a multisemester degree plan.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17147" marB="17147"/>
                </a:tc>
                <a:tc>
                  <a:txBody>
                    <a:bodyPr/>
                    <a:lstStyle/>
                    <a:p>
                      <a:pPr marL="0" marR="0">
                        <a:lnSpc>
                          <a:spcPct val="115000"/>
                        </a:lnSpc>
                        <a:spcBef>
                          <a:spcPts val="0"/>
                        </a:spcBef>
                        <a:spcAft>
                          <a:spcPts val="0"/>
                        </a:spcAft>
                      </a:pPr>
                      <a:r>
                        <a:rPr lang="en-US" sz="1400" dirty="0">
                          <a:solidFill>
                            <a:schemeClr val="tx1"/>
                          </a:solidFill>
                          <a:effectLst/>
                        </a:rPr>
                        <a:t>No formal policy requiring freshmen to develop degree plans with advisors.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17147" marB="17147"/>
                </a:tc>
                <a:tc>
                  <a:txBody>
                    <a:bodyPr/>
                    <a:lstStyle/>
                    <a:p>
                      <a:pPr marL="0" marR="0">
                        <a:lnSpc>
                          <a:spcPct val="115000"/>
                        </a:lnSpc>
                        <a:spcBef>
                          <a:spcPts val="0"/>
                        </a:spcBef>
                        <a:spcAft>
                          <a:spcPts val="0"/>
                        </a:spcAft>
                      </a:pPr>
                      <a:r>
                        <a:rPr lang="en-US" sz="1400" dirty="0">
                          <a:solidFill>
                            <a:schemeClr val="tx1"/>
                          </a:solidFill>
                          <a:effectLst/>
                        </a:rPr>
                        <a:t>Require advisors to review degree plans with students during mandatory advising sessions.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96" marR="67996" marT="17147" marB="17147"/>
                </a:tc>
                <a:extLst>
                  <a:ext uri="{0D108BD9-81ED-4DB2-BD59-A6C34878D82A}">
                    <a16:rowId xmlns:a16="http://schemas.microsoft.com/office/drawing/2014/main" val="1239402107"/>
                  </a:ext>
                </a:extLst>
              </a:tr>
            </a:tbl>
          </a:graphicData>
        </a:graphic>
      </p:graphicFrame>
    </p:spTree>
    <p:extLst>
      <p:ext uri="{BB962C8B-B14F-4D97-AF65-F5344CB8AC3E}">
        <p14:creationId xmlns:p14="http://schemas.microsoft.com/office/powerpoint/2010/main" val="79414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9C6E7C-F704-47A5-9C4D-8F536F1DE398}"/>
              </a:ext>
            </a:extLst>
          </p:cNvPr>
          <p:cNvSpPr>
            <a:spLocks noGrp="1"/>
          </p:cNvSpPr>
          <p:nvPr>
            <p:ph type="body" sz="quarter" idx="10"/>
          </p:nvPr>
        </p:nvSpPr>
        <p:spPr>
          <a:xfrm>
            <a:off x="334964" y="2002155"/>
            <a:ext cx="8348292" cy="2257958"/>
          </a:xfrm>
        </p:spPr>
        <p:txBody>
          <a:bodyPr/>
          <a:lstStyle/>
          <a:p>
            <a:r>
              <a:rPr lang="en-US" dirty="0"/>
              <a:t>Communication to students </a:t>
            </a:r>
          </a:p>
        </p:txBody>
      </p:sp>
      <p:sp>
        <p:nvSpPr>
          <p:cNvPr id="5" name="Text Placeholder 4">
            <a:extLst>
              <a:ext uri="{FF2B5EF4-FFF2-40B4-BE49-F238E27FC236}">
                <a16:creationId xmlns:a16="http://schemas.microsoft.com/office/drawing/2014/main" id="{987E66A3-7B70-477C-BDA8-11103AE97F02}"/>
              </a:ext>
            </a:extLst>
          </p:cNvPr>
          <p:cNvSpPr>
            <a:spLocks noGrp="1"/>
          </p:cNvSpPr>
          <p:nvPr>
            <p:ph type="body" sz="quarter" idx="11"/>
          </p:nvPr>
        </p:nvSpPr>
        <p:spPr>
          <a:xfrm>
            <a:off x="334963" y="4145369"/>
            <a:ext cx="3979333" cy="4522471"/>
          </a:xfrm>
        </p:spPr>
        <p:txBody>
          <a:bodyPr/>
          <a:lstStyle/>
          <a:p>
            <a:r>
              <a:rPr lang="en-US" dirty="0"/>
              <a:t>Advisor toolbox</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A104407A-F794-4C6A-A19B-E68F2E7B9BC5}"/>
              </a:ext>
            </a:extLst>
          </p:cNvPr>
          <p:cNvSpPr>
            <a:spLocks noGrp="1"/>
          </p:cNvSpPr>
          <p:nvPr>
            <p:ph type="title"/>
          </p:nvPr>
        </p:nvSpPr>
        <p:spPr/>
        <p:txBody>
          <a:bodyPr/>
          <a:lstStyle/>
          <a:p>
            <a:r>
              <a:rPr lang="en-US" i="1" dirty="0" err="1"/>
              <a:t>MyDegreePlan</a:t>
            </a:r>
            <a:r>
              <a:rPr lang="en-US" i="1" dirty="0"/>
              <a:t> I</a:t>
            </a:r>
            <a:r>
              <a:rPr lang="en-US" dirty="0"/>
              <a:t>nstructions for Students and Advisors</a:t>
            </a:r>
            <a:endParaRPr lang="en-US" i="1" dirty="0"/>
          </a:p>
        </p:txBody>
      </p:sp>
      <p:pic>
        <p:nvPicPr>
          <p:cNvPr id="6" name="Picture 5">
            <a:extLst>
              <a:ext uri="{FF2B5EF4-FFF2-40B4-BE49-F238E27FC236}">
                <a16:creationId xmlns:a16="http://schemas.microsoft.com/office/drawing/2014/main" id="{5D474C05-661B-4F76-8187-4789A746FBA7}"/>
              </a:ext>
            </a:extLst>
          </p:cNvPr>
          <p:cNvPicPr>
            <a:picLocks noChangeAspect="1"/>
          </p:cNvPicPr>
          <p:nvPr/>
        </p:nvPicPr>
        <p:blipFill rotWithShape="1">
          <a:blip r:embed="rId2"/>
          <a:srcRect l="20125" t="45161" r="47212" b="39285"/>
          <a:stretch/>
        </p:blipFill>
        <p:spPr>
          <a:xfrm>
            <a:off x="700391" y="4558465"/>
            <a:ext cx="7553022" cy="2017700"/>
          </a:xfrm>
          <a:prstGeom prst="rect">
            <a:avLst/>
          </a:prstGeom>
          <a:ln>
            <a:solidFill>
              <a:schemeClr val="tx1"/>
            </a:solidFill>
          </a:ln>
        </p:spPr>
      </p:pic>
      <p:pic>
        <p:nvPicPr>
          <p:cNvPr id="7" name="Picture 6">
            <a:extLst>
              <a:ext uri="{FF2B5EF4-FFF2-40B4-BE49-F238E27FC236}">
                <a16:creationId xmlns:a16="http://schemas.microsoft.com/office/drawing/2014/main" id="{F15CF497-B504-49C2-9D53-F2BE6E60F323}"/>
              </a:ext>
            </a:extLst>
          </p:cNvPr>
          <p:cNvPicPr>
            <a:picLocks noChangeAspect="1"/>
          </p:cNvPicPr>
          <p:nvPr/>
        </p:nvPicPr>
        <p:blipFill rotWithShape="1">
          <a:blip r:embed="rId3"/>
          <a:srcRect l="25349" t="44522" r="24263" b="37700"/>
          <a:stretch/>
        </p:blipFill>
        <p:spPr>
          <a:xfrm>
            <a:off x="602512" y="2438397"/>
            <a:ext cx="7825562" cy="1553073"/>
          </a:xfrm>
          <a:prstGeom prst="rect">
            <a:avLst/>
          </a:prstGeom>
          <a:ln>
            <a:solidFill>
              <a:schemeClr val="tx1"/>
            </a:solidFill>
          </a:ln>
        </p:spPr>
      </p:pic>
    </p:spTree>
    <p:extLst>
      <p:ext uri="{BB962C8B-B14F-4D97-AF65-F5344CB8AC3E}">
        <p14:creationId xmlns:p14="http://schemas.microsoft.com/office/powerpoint/2010/main" val="319290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3" y="2008821"/>
            <a:ext cx="8229600" cy="628362"/>
          </a:xfrm>
        </p:spPr>
        <p:txBody>
          <a:bodyPr/>
          <a:lstStyle/>
          <a:p>
            <a:r>
              <a:rPr lang="en-US" dirty="0"/>
              <a:t>Example: </a:t>
            </a:r>
            <a:r>
              <a:rPr lang="en-US" b="1" dirty="0">
                <a:solidFill>
                  <a:schemeClr val="tx2"/>
                </a:solidFill>
              </a:rPr>
              <a:t>Outreach</a:t>
            </a:r>
            <a:r>
              <a:rPr lang="en-US" dirty="0"/>
              <a:t> to at-risk students at University of North Carolina, Charlotte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rPr>
              <a:t>Outreach Processes</a:t>
            </a:r>
          </a:p>
        </p:txBody>
      </p:sp>
      <p:graphicFrame>
        <p:nvGraphicFramePr>
          <p:cNvPr id="5" name="Table 4">
            <a:extLst>
              <a:ext uri="{FF2B5EF4-FFF2-40B4-BE49-F238E27FC236}">
                <a16:creationId xmlns:a16="http://schemas.microsoft.com/office/drawing/2014/main" id="{0DB30AC5-0F63-4ACA-A47E-F5BB99F0C0ED}"/>
              </a:ext>
            </a:extLst>
          </p:cNvPr>
          <p:cNvGraphicFramePr>
            <a:graphicFrameLocks noGrp="1"/>
          </p:cNvGraphicFramePr>
          <p:nvPr>
            <p:extLst>
              <p:ext uri="{D42A27DB-BD31-4B8C-83A1-F6EECF244321}">
                <p14:modId xmlns:p14="http://schemas.microsoft.com/office/powerpoint/2010/main" val="1890883367"/>
              </p:ext>
            </p:extLst>
          </p:nvPr>
        </p:nvGraphicFramePr>
        <p:xfrm>
          <a:off x="457200" y="2762165"/>
          <a:ext cx="8229600" cy="3214238"/>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445858158"/>
                    </a:ext>
                  </a:extLst>
                </a:gridCol>
                <a:gridCol w="2743200">
                  <a:extLst>
                    <a:ext uri="{9D8B030D-6E8A-4147-A177-3AD203B41FA5}">
                      <a16:colId xmlns:a16="http://schemas.microsoft.com/office/drawing/2014/main" val="843153696"/>
                    </a:ext>
                  </a:extLst>
                </a:gridCol>
                <a:gridCol w="2743200">
                  <a:extLst>
                    <a:ext uri="{9D8B030D-6E8A-4147-A177-3AD203B41FA5}">
                      <a16:colId xmlns:a16="http://schemas.microsoft.com/office/drawing/2014/main" val="3655240216"/>
                    </a:ext>
                  </a:extLst>
                </a:gridCol>
              </a:tblGrid>
              <a:tr h="947283">
                <a:tc>
                  <a:txBody>
                    <a:bodyPr/>
                    <a:lstStyle/>
                    <a:p>
                      <a:pPr marL="0" marR="0">
                        <a:lnSpc>
                          <a:spcPct val="107000"/>
                        </a:lnSpc>
                        <a:spcBef>
                          <a:spcPts val="0"/>
                        </a:spcBef>
                        <a:spcAft>
                          <a:spcPts val="0"/>
                        </a:spcAft>
                      </a:pPr>
                      <a:r>
                        <a:rPr lang="en-US" sz="1400" dirty="0">
                          <a:solidFill>
                            <a:schemeClr val="tx1"/>
                          </a:solidFill>
                          <a:effectLst/>
                        </a:rPr>
                        <a:t>Component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tc>
                <a:tc>
                  <a:txBody>
                    <a:bodyPr/>
                    <a:lstStyle/>
                    <a:p>
                      <a:pPr marL="0" marR="0">
                        <a:lnSpc>
                          <a:spcPct val="107000"/>
                        </a:lnSpc>
                        <a:spcBef>
                          <a:spcPts val="0"/>
                        </a:spcBef>
                        <a:spcAft>
                          <a:spcPts val="0"/>
                        </a:spcAft>
                      </a:pPr>
                      <a:r>
                        <a:rPr lang="en-US" sz="1400" dirty="0">
                          <a:solidFill>
                            <a:schemeClr val="tx1"/>
                          </a:solidFill>
                          <a:effectLst/>
                        </a:rPr>
                        <a:t>How is this component currently implemented at our institution?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tc>
                <a:tc>
                  <a:txBody>
                    <a:bodyPr/>
                    <a:lstStyle/>
                    <a:p>
                      <a:pPr marL="0" marR="0">
                        <a:lnSpc>
                          <a:spcPct val="107000"/>
                        </a:lnSpc>
                        <a:spcBef>
                          <a:spcPts val="0"/>
                        </a:spcBef>
                        <a:spcAft>
                          <a:spcPts val="0"/>
                        </a:spcAft>
                      </a:pPr>
                      <a:r>
                        <a:rPr lang="en-US" sz="1400" dirty="0">
                          <a:solidFill>
                            <a:schemeClr val="tx1"/>
                          </a:solidFill>
                          <a:effectLst/>
                        </a:rPr>
                        <a:t>How will this component be implemented at our institution if advising is redesigned?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36830" marB="36830" anchor="ctr"/>
                </a:tc>
                <a:extLst>
                  <a:ext uri="{0D108BD9-81ED-4DB2-BD59-A6C34878D82A}">
                    <a16:rowId xmlns:a16="http://schemas.microsoft.com/office/drawing/2014/main" val="176825803"/>
                  </a:ext>
                </a:extLst>
              </a:tr>
              <a:tr h="503582">
                <a:tc>
                  <a:txBody>
                    <a:bodyPr/>
                    <a:lstStyle/>
                    <a:p>
                      <a:pPr marL="0" marR="0">
                        <a:lnSpc>
                          <a:spcPct val="107000"/>
                        </a:lnSpc>
                        <a:spcBef>
                          <a:spcPts val="0"/>
                        </a:spcBef>
                        <a:spcAft>
                          <a:spcPts val="0"/>
                        </a:spcAft>
                      </a:pPr>
                      <a:r>
                        <a:rPr lang="en-US" sz="1400" dirty="0">
                          <a:solidFill>
                            <a:schemeClr val="tx1"/>
                          </a:solidFill>
                          <a:effectLst/>
                        </a:rPr>
                        <a:t>Skills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tc>
                  <a:txBody>
                    <a:bodyPr/>
                    <a:lstStyle/>
                    <a:p>
                      <a:pPr marL="0" marR="0">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nchor="ctr"/>
                </a:tc>
                <a:extLst>
                  <a:ext uri="{0D108BD9-81ED-4DB2-BD59-A6C34878D82A}">
                    <a16:rowId xmlns:a16="http://schemas.microsoft.com/office/drawing/2014/main" val="3789733003"/>
                  </a:ext>
                </a:extLst>
              </a:tr>
              <a:tr h="1763373">
                <a:tc>
                  <a:txBody>
                    <a:bodyPr/>
                    <a:lstStyle/>
                    <a:p>
                      <a:pPr marL="0" marR="0" lvl="0" indent="0">
                        <a:lnSpc>
                          <a:spcPct val="115000"/>
                        </a:lnSpc>
                        <a:spcBef>
                          <a:spcPts val="0"/>
                        </a:spcBef>
                        <a:spcAft>
                          <a:spcPts val="0"/>
                        </a:spcAft>
                        <a:buFont typeface="+mj-lt"/>
                        <a:buNone/>
                      </a:pPr>
                      <a:r>
                        <a:rPr lang="en-US" sz="1400" dirty="0">
                          <a:solidFill>
                            <a:schemeClr val="tx1"/>
                          </a:solidFill>
                          <a:effectLst/>
                        </a:rPr>
                        <a:t>Messages to students that provide general strategies for academic success (e.g., messages encouraging students to visit the tutoring or writing center).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nSpc>
                          <a:spcPct val="115000"/>
                        </a:lnSpc>
                        <a:spcBef>
                          <a:spcPts val="0"/>
                        </a:spcBef>
                        <a:spcAft>
                          <a:spcPts val="0"/>
                        </a:spcAft>
                      </a:pPr>
                      <a:r>
                        <a:rPr lang="en-US" sz="1400" dirty="0">
                          <a:solidFill>
                            <a:schemeClr val="tx1"/>
                          </a:solidFill>
                          <a:effectLst/>
                        </a:rPr>
                        <a:t>No standard practice, varies by advisor.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tc>
                  <a:txBody>
                    <a:bodyPr/>
                    <a:lstStyle/>
                    <a:p>
                      <a:pPr marL="0" marR="0">
                        <a:lnSpc>
                          <a:spcPct val="115000"/>
                        </a:lnSpc>
                        <a:spcBef>
                          <a:spcPts val="0"/>
                        </a:spcBef>
                        <a:spcAft>
                          <a:spcPts val="0"/>
                        </a:spcAft>
                      </a:pPr>
                      <a:r>
                        <a:rPr lang="en-US" sz="1400" dirty="0">
                          <a:solidFill>
                            <a:schemeClr val="tx1"/>
                          </a:solidFill>
                          <a:effectLst/>
                        </a:rPr>
                        <a:t>Provide advisor-mediated communication to reference specific study skills resources students can use.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18415" marB="18415"/>
                </a:tc>
                <a:extLst>
                  <a:ext uri="{0D108BD9-81ED-4DB2-BD59-A6C34878D82A}">
                    <a16:rowId xmlns:a16="http://schemas.microsoft.com/office/drawing/2014/main" val="3985448576"/>
                  </a:ext>
                </a:extLst>
              </a:tr>
            </a:tbl>
          </a:graphicData>
        </a:graphic>
      </p:graphicFrame>
    </p:spTree>
    <p:extLst>
      <p:ext uri="{BB962C8B-B14F-4D97-AF65-F5344CB8AC3E}">
        <p14:creationId xmlns:p14="http://schemas.microsoft.com/office/powerpoint/2010/main" val="187060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883493-1CBA-4AE7-A34D-62E377C3FC5E}"/>
              </a:ext>
            </a:extLst>
          </p:cNvPr>
          <p:cNvSpPr>
            <a:spLocks noGrp="1"/>
          </p:cNvSpPr>
          <p:nvPr>
            <p:ph type="title"/>
          </p:nvPr>
        </p:nvSpPr>
        <p:spPr>
          <a:xfrm>
            <a:off x="334962" y="762000"/>
            <a:ext cx="8442325" cy="1143000"/>
          </a:xfrm>
        </p:spPr>
        <p:txBody>
          <a:bodyPr/>
          <a:lstStyle/>
          <a:p>
            <a:r>
              <a:rPr lang="en-US" dirty="0"/>
              <a:t>Sustained Outreach Throughout Semester</a:t>
            </a:r>
          </a:p>
        </p:txBody>
      </p:sp>
      <p:pic>
        <p:nvPicPr>
          <p:cNvPr id="4" name="Picture 3">
            <a:extLst>
              <a:ext uri="{FF2B5EF4-FFF2-40B4-BE49-F238E27FC236}">
                <a16:creationId xmlns:a16="http://schemas.microsoft.com/office/drawing/2014/main" id="{C56492A9-26ED-41FA-B41C-622A3FD88603}"/>
              </a:ext>
            </a:extLst>
          </p:cNvPr>
          <p:cNvPicPr>
            <a:picLocks noChangeAspect="1"/>
          </p:cNvPicPr>
          <p:nvPr/>
        </p:nvPicPr>
        <p:blipFill rotWithShape="1">
          <a:blip r:embed="rId2"/>
          <a:srcRect l="30677" t="9908" r="32604" b="18889"/>
          <a:stretch/>
        </p:blipFill>
        <p:spPr>
          <a:xfrm>
            <a:off x="2006601" y="1594682"/>
            <a:ext cx="4170362" cy="4548948"/>
          </a:xfrm>
          <a:prstGeom prst="rect">
            <a:avLst/>
          </a:prstGeom>
        </p:spPr>
      </p:pic>
    </p:spTree>
    <p:extLst>
      <p:ext uri="{BB962C8B-B14F-4D97-AF65-F5344CB8AC3E}">
        <p14:creationId xmlns:p14="http://schemas.microsoft.com/office/powerpoint/2010/main" val="319974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963" y="2008821"/>
            <a:ext cx="8229600" cy="713831"/>
          </a:xfrm>
        </p:spPr>
        <p:txBody>
          <a:bodyPr/>
          <a:lstStyle/>
          <a:p>
            <a:r>
              <a:rPr lang="en-US" dirty="0"/>
              <a:t>Example: </a:t>
            </a:r>
            <a:r>
              <a:rPr lang="en-US" b="1" dirty="0">
                <a:solidFill>
                  <a:schemeClr val="tx2"/>
                </a:solidFill>
              </a:rPr>
              <a:t>Advising interactions</a:t>
            </a:r>
            <a:r>
              <a:rPr lang="en-US" dirty="0"/>
              <a:t> to at-risk students at Montgomery County Community College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a:solidFill>
                  <a:schemeClr val="tx1"/>
                </a:solidFill>
              </a:rPr>
              <a:t>Advising Pedagogy</a:t>
            </a:r>
          </a:p>
        </p:txBody>
      </p:sp>
      <p:graphicFrame>
        <p:nvGraphicFramePr>
          <p:cNvPr id="6" name="Table 5">
            <a:extLst>
              <a:ext uri="{FF2B5EF4-FFF2-40B4-BE49-F238E27FC236}">
                <a16:creationId xmlns:a16="http://schemas.microsoft.com/office/drawing/2014/main" id="{802228C7-EBDF-435E-936A-0AFB85D3F32D}"/>
              </a:ext>
            </a:extLst>
          </p:cNvPr>
          <p:cNvGraphicFramePr>
            <a:graphicFrameLocks noGrp="1"/>
          </p:cNvGraphicFramePr>
          <p:nvPr>
            <p:extLst>
              <p:ext uri="{D42A27DB-BD31-4B8C-83A1-F6EECF244321}">
                <p14:modId xmlns:p14="http://schemas.microsoft.com/office/powerpoint/2010/main" val="1616016303"/>
              </p:ext>
            </p:extLst>
          </p:nvPr>
        </p:nvGraphicFramePr>
        <p:xfrm>
          <a:off x="457200" y="2826473"/>
          <a:ext cx="8229600" cy="304424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3019122536"/>
                    </a:ext>
                  </a:extLst>
                </a:gridCol>
                <a:gridCol w="2743200">
                  <a:extLst>
                    <a:ext uri="{9D8B030D-6E8A-4147-A177-3AD203B41FA5}">
                      <a16:colId xmlns:a16="http://schemas.microsoft.com/office/drawing/2014/main" val="1366026248"/>
                    </a:ext>
                  </a:extLst>
                </a:gridCol>
                <a:gridCol w="2743200">
                  <a:extLst>
                    <a:ext uri="{9D8B030D-6E8A-4147-A177-3AD203B41FA5}">
                      <a16:colId xmlns:a16="http://schemas.microsoft.com/office/drawing/2014/main" val="3273784190"/>
                    </a:ext>
                  </a:extLst>
                </a:gridCol>
              </a:tblGrid>
              <a:tr h="859134">
                <a:tc>
                  <a:txBody>
                    <a:bodyPr/>
                    <a:lstStyle/>
                    <a:p>
                      <a:pPr marL="0" marR="0">
                        <a:lnSpc>
                          <a:spcPct val="107000"/>
                        </a:lnSpc>
                        <a:spcBef>
                          <a:spcPts val="0"/>
                        </a:spcBef>
                        <a:spcAft>
                          <a:spcPts val="0"/>
                        </a:spcAft>
                      </a:pPr>
                      <a:r>
                        <a:rPr lang="en-US" sz="1400" dirty="0">
                          <a:solidFill>
                            <a:schemeClr val="tx1"/>
                          </a:solidFill>
                          <a:effectLst/>
                          <a:latin typeface="+mn-lt"/>
                        </a:rPr>
                        <a:t>Component</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20864" marB="20864" anchor="ctr"/>
                </a:tc>
                <a:tc>
                  <a:txBody>
                    <a:bodyPr/>
                    <a:lstStyle/>
                    <a:p>
                      <a:pPr marL="0" marR="0">
                        <a:lnSpc>
                          <a:spcPct val="107000"/>
                        </a:lnSpc>
                        <a:spcBef>
                          <a:spcPts val="0"/>
                        </a:spcBef>
                        <a:spcAft>
                          <a:spcPts val="0"/>
                        </a:spcAft>
                      </a:pPr>
                      <a:r>
                        <a:rPr lang="en-US" sz="1400" dirty="0">
                          <a:solidFill>
                            <a:schemeClr val="tx1"/>
                          </a:solidFill>
                          <a:effectLst/>
                          <a:latin typeface="+mn-lt"/>
                        </a:rPr>
                        <a:t>How is this component currently implemented at our institution?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20864" marB="20864" anchor="ctr"/>
                </a:tc>
                <a:tc>
                  <a:txBody>
                    <a:bodyPr/>
                    <a:lstStyle/>
                    <a:p>
                      <a:pPr marL="0" marR="0">
                        <a:lnSpc>
                          <a:spcPct val="107000"/>
                        </a:lnSpc>
                        <a:spcBef>
                          <a:spcPts val="0"/>
                        </a:spcBef>
                        <a:spcAft>
                          <a:spcPts val="0"/>
                        </a:spcAft>
                      </a:pPr>
                      <a:r>
                        <a:rPr lang="en-US" sz="1400" dirty="0">
                          <a:solidFill>
                            <a:schemeClr val="tx1"/>
                          </a:solidFill>
                          <a:effectLst/>
                          <a:latin typeface="+mn-lt"/>
                        </a:rPr>
                        <a:t>How will this component be implemented at our institution if advising is redesigned?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20864" marB="20864" anchor="ctr"/>
                </a:tc>
                <a:extLst>
                  <a:ext uri="{0D108BD9-81ED-4DB2-BD59-A6C34878D82A}">
                    <a16:rowId xmlns:a16="http://schemas.microsoft.com/office/drawing/2014/main" val="1759242331"/>
                  </a:ext>
                </a:extLst>
              </a:tr>
              <a:tr h="402421">
                <a:tc>
                  <a:txBody>
                    <a:bodyPr/>
                    <a:lstStyle/>
                    <a:p>
                      <a:pPr marL="0" marR="0">
                        <a:lnSpc>
                          <a:spcPct val="107000"/>
                        </a:lnSpc>
                        <a:spcBef>
                          <a:spcPts val="0"/>
                        </a:spcBef>
                        <a:spcAft>
                          <a:spcPts val="0"/>
                        </a:spcAft>
                      </a:pPr>
                      <a:r>
                        <a:rPr lang="en-US" sz="1400" dirty="0">
                          <a:solidFill>
                            <a:schemeClr val="tx1"/>
                          </a:solidFill>
                          <a:effectLst/>
                          <a:latin typeface="+mn-lt"/>
                        </a:rPr>
                        <a:t>Affective Support</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10432" marB="10432" anchor="ctr"/>
                </a:tc>
                <a:tc>
                  <a:txBody>
                    <a:bodyPr/>
                    <a:lstStyle/>
                    <a:p>
                      <a:pPr marL="0" marR="0">
                        <a:lnSpc>
                          <a:spcPct val="107000"/>
                        </a:lnSpc>
                        <a:spcBef>
                          <a:spcPts val="0"/>
                        </a:spcBef>
                        <a:spcAft>
                          <a:spcPts val="0"/>
                        </a:spcAft>
                      </a:pPr>
                      <a:r>
                        <a:rPr lang="en-US" sz="1400" dirty="0">
                          <a:solidFill>
                            <a:schemeClr val="tx1"/>
                          </a:solidFill>
                          <a:effectLst/>
                          <a:latin typeface="+mn-lt"/>
                        </a:rPr>
                        <a:t>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10432" marB="10432" anchor="ctr"/>
                </a:tc>
                <a:tc>
                  <a:txBody>
                    <a:bodyPr/>
                    <a:lstStyle/>
                    <a:p>
                      <a:pPr marL="0" marR="0">
                        <a:lnSpc>
                          <a:spcPct val="107000"/>
                        </a:lnSpc>
                        <a:spcBef>
                          <a:spcPts val="0"/>
                        </a:spcBef>
                        <a:spcAft>
                          <a:spcPts val="0"/>
                        </a:spcAft>
                      </a:pPr>
                      <a:r>
                        <a:rPr lang="en-US" sz="1400">
                          <a:solidFill>
                            <a:schemeClr val="tx1"/>
                          </a:solidFill>
                          <a:effectLst/>
                          <a:latin typeface="+mn-lt"/>
                        </a:rPr>
                        <a:t> </a:t>
                      </a:r>
                      <a:endParaRPr lang="en-US" sz="1400">
                        <a:solidFill>
                          <a:schemeClr val="tx1"/>
                        </a:solidFill>
                        <a:effectLst/>
                        <a:latin typeface="+mn-lt"/>
                        <a:ea typeface="Calibri" panose="020F0502020204030204" pitchFamily="34" charset="0"/>
                        <a:cs typeface="Times New Roman" panose="02020603050405020304" pitchFamily="18" charset="0"/>
                      </a:endParaRPr>
                    </a:p>
                  </a:txBody>
                  <a:tcPr marL="41368" marR="41368" marT="10432" marB="10432" anchor="ctr"/>
                </a:tc>
                <a:extLst>
                  <a:ext uri="{0D108BD9-81ED-4DB2-BD59-A6C34878D82A}">
                    <a16:rowId xmlns:a16="http://schemas.microsoft.com/office/drawing/2014/main" val="3056052683"/>
                  </a:ext>
                </a:extLst>
              </a:tr>
              <a:tr h="1782685">
                <a:tc>
                  <a:txBody>
                    <a:bodyPr/>
                    <a:lstStyle/>
                    <a:p>
                      <a:pPr marL="0" marR="0" lvl="0" indent="0">
                        <a:lnSpc>
                          <a:spcPct val="115000"/>
                        </a:lnSpc>
                        <a:spcBef>
                          <a:spcPts val="0"/>
                        </a:spcBef>
                        <a:spcAft>
                          <a:spcPts val="0"/>
                        </a:spcAft>
                        <a:buFont typeface="+mj-lt"/>
                        <a:buNone/>
                      </a:pPr>
                      <a:r>
                        <a:rPr lang="en-US" sz="1400" dirty="0">
                          <a:solidFill>
                            <a:schemeClr val="tx1"/>
                          </a:solidFill>
                          <a:effectLst/>
                          <a:latin typeface="+mn-lt"/>
                        </a:rPr>
                        <a:t>Advisors who teach students personalized strategies for addressing social and emotional issues, including connecting students to resources that meet their specific needs.</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10432" marB="10432"/>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dirty="0">
                          <a:solidFill>
                            <a:schemeClr val="tx1"/>
                          </a:solidFill>
                          <a:effectLst/>
                          <a:latin typeface="+mn-lt"/>
                        </a:rPr>
                        <a:t>No standard practice, varies by advisor.</a:t>
                      </a:r>
                      <a:endParaRPr lang="en-US" sz="14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10432" marB="10432"/>
                </a:tc>
                <a:tc>
                  <a:txBody>
                    <a:bodyPr/>
                    <a:lstStyle/>
                    <a:p>
                      <a:pPr marL="0" marR="0">
                        <a:lnSpc>
                          <a:spcPct val="115000"/>
                        </a:lnSpc>
                        <a:spcBef>
                          <a:spcPts val="0"/>
                        </a:spcBef>
                        <a:spcAft>
                          <a:spcPts val="0"/>
                        </a:spcAft>
                      </a:pPr>
                      <a:r>
                        <a:rPr lang="en-US" sz="1400" dirty="0">
                          <a:solidFill>
                            <a:schemeClr val="tx1"/>
                          </a:solidFill>
                          <a:effectLst/>
                          <a:latin typeface="+mn-lt"/>
                        </a:rPr>
                        <a:t>Develop guided questions or “toolbox” to aim for deeper conversations and greater consistency among advisors. </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41368" marR="41368" marT="10432" marB="10432"/>
                </a:tc>
                <a:extLst>
                  <a:ext uri="{0D108BD9-81ED-4DB2-BD59-A6C34878D82A}">
                    <a16:rowId xmlns:a16="http://schemas.microsoft.com/office/drawing/2014/main" val="3690032840"/>
                  </a:ext>
                </a:extLst>
              </a:tr>
            </a:tbl>
          </a:graphicData>
        </a:graphic>
      </p:graphicFrame>
    </p:spTree>
    <p:extLst>
      <p:ext uri="{BB962C8B-B14F-4D97-AF65-F5344CB8AC3E}">
        <p14:creationId xmlns:p14="http://schemas.microsoft.com/office/powerpoint/2010/main" val="14396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lgn="ctr">
              <a:buNone/>
            </a:pPr>
            <a:r>
              <a:rPr lang="en-US" i="1" dirty="0"/>
              <a:t>Plans and Goals (What do I hope to achieve?)</a:t>
            </a:r>
          </a:p>
          <a:p>
            <a:r>
              <a:rPr lang="en-US" dirty="0">
                <a:solidFill>
                  <a:schemeClr val="bg2"/>
                </a:solidFill>
              </a:rPr>
              <a:t>Discuss Strategies to Meet Academic and Career Goals </a:t>
            </a:r>
          </a:p>
          <a:p>
            <a:pPr lvl="1"/>
            <a:r>
              <a:rPr lang="en-US" dirty="0"/>
              <a:t>Help the student explore possible solutions to the current situation (i.e., low GPA) to achieve his/her academic and career goals.</a:t>
            </a:r>
          </a:p>
          <a:p>
            <a:pPr lvl="1"/>
            <a:r>
              <a:rPr lang="en-US" dirty="0"/>
              <a:t>Direct the student toward activities and habits that will nurture and support his/her academic and career goals.</a:t>
            </a:r>
          </a:p>
          <a:p>
            <a:pPr lvl="2"/>
            <a:r>
              <a:rPr lang="en-US" dirty="0"/>
              <a:t>For high achieving students, consider emphasizing activities such as internships, research opportunities, study abroad, student government</a:t>
            </a:r>
          </a:p>
          <a:p>
            <a:pPr lvl="2"/>
            <a:r>
              <a:rPr lang="en-US" dirty="0"/>
              <a:t>For students who did well in the spring, but still have a GPA below 3.0, discuss strategies for continuing to improve overall GPA. </a:t>
            </a:r>
          </a:p>
          <a:p>
            <a:r>
              <a:rPr lang="en-US" dirty="0">
                <a:solidFill>
                  <a:schemeClr val="bg2"/>
                </a:solidFill>
              </a:rPr>
              <a:t>Helpful Questions</a:t>
            </a:r>
          </a:p>
          <a:p>
            <a:pPr lvl="1"/>
            <a:r>
              <a:rPr lang="en-US" dirty="0"/>
              <a:t>“You mentioned you wanted to accomplish ____ this semester. How will you do this? What are your options (e.g., use time wisely, incorporate studying in schedule, visit tutoring more frequently, etc.)?”</a:t>
            </a:r>
          </a:p>
          <a:p>
            <a:pPr lvl="1"/>
            <a:r>
              <a:rPr lang="en-US" dirty="0"/>
              <a:t>“Last time we met you talked about hoping to use your degree to pursue a career in ____. How will doing ____help you achieve your career goals?”</a:t>
            </a:r>
          </a:p>
          <a:p>
            <a:pPr lvl="1"/>
            <a:endParaRPr lang="en-US" dirty="0"/>
          </a:p>
          <a:p>
            <a:endParaRPr lang="en-US" dirty="0"/>
          </a:p>
        </p:txBody>
      </p:sp>
      <p:sp>
        <p:nvSpPr>
          <p:cNvPr id="3" name="Title 2"/>
          <p:cNvSpPr>
            <a:spLocks noGrp="1"/>
          </p:cNvSpPr>
          <p:nvPr>
            <p:ph type="title"/>
          </p:nvPr>
        </p:nvSpPr>
        <p:spPr>
          <a:xfrm>
            <a:off x="334963" y="762000"/>
            <a:ext cx="8437562" cy="1143000"/>
          </a:xfrm>
        </p:spPr>
        <p:txBody>
          <a:bodyPr/>
          <a:lstStyle/>
          <a:p>
            <a:r>
              <a:rPr lang="en-US" dirty="0">
                <a:solidFill>
                  <a:schemeClr val="tx1"/>
                </a:solidFill>
              </a:rPr>
              <a:t>Advising Pedagogy </a:t>
            </a:r>
            <a:r>
              <a:rPr lang="en-US" dirty="0"/>
              <a:t>– </a:t>
            </a:r>
            <a:r>
              <a:rPr lang="en-US" dirty="0" err="1"/>
              <a:t>MontCo’s</a:t>
            </a:r>
            <a:r>
              <a:rPr lang="en-US" dirty="0"/>
              <a:t> Approach to the Framework</a:t>
            </a:r>
          </a:p>
        </p:txBody>
      </p:sp>
    </p:spTree>
    <p:extLst>
      <p:ext uri="{BB962C8B-B14F-4D97-AF65-F5344CB8AC3E}">
        <p14:creationId xmlns:p14="http://schemas.microsoft.com/office/powerpoint/2010/main" val="2332780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i="1" dirty="0"/>
              <a:t>Possible Actions (How will I get there?)</a:t>
            </a:r>
            <a:endParaRPr lang="en-US" dirty="0"/>
          </a:p>
          <a:p>
            <a:r>
              <a:rPr lang="en-US" dirty="0">
                <a:solidFill>
                  <a:schemeClr val="bg2"/>
                </a:solidFill>
              </a:rPr>
              <a:t>Make an Action Plan and Wrap up Session</a:t>
            </a:r>
          </a:p>
          <a:p>
            <a:pPr lvl="1"/>
            <a:r>
              <a:rPr lang="en-US" dirty="0"/>
              <a:t>Summarize to-dos, make sure that the student is clear on these items. Cover any topic(s) that the student would like to discuss and address any questions/concerns they may have. </a:t>
            </a:r>
          </a:p>
          <a:p>
            <a:pPr lvl="1"/>
            <a:r>
              <a:rPr lang="en-US" dirty="0"/>
              <a:t>Enter the session’s notes in </a:t>
            </a:r>
            <a:r>
              <a:rPr lang="en-US" dirty="0" err="1"/>
              <a:t>SpeedNotes</a:t>
            </a:r>
            <a:r>
              <a:rPr lang="en-US" dirty="0"/>
              <a:t>.</a:t>
            </a:r>
          </a:p>
          <a:p>
            <a:r>
              <a:rPr lang="en-US" dirty="0">
                <a:solidFill>
                  <a:schemeClr val="bg2"/>
                </a:solidFill>
              </a:rPr>
              <a:t>Helpful Questions</a:t>
            </a:r>
          </a:p>
          <a:p>
            <a:pPr lvl="1"/>
            <a:r>
              <a:rPr lang="en-US" dirty="0"/>
              <a:t>“I am glad that you have come to a decision! Now that you have decided to do ____, do you foresee any challenges?”</a:t>
            </a:r>
          </a:p>
          <a:p>
            <a:pPr lvl="1"/>
            <a:r>
              <a:rPr lang="en-US" dirty="0"/>
              <a:t>“What will you do first to achieve ____? When?”</a:t>
            </a:r>
          </a:p>
          <a:p>
            <a:pPr lvl="1"/>
            <a:r>
              <a:rPr lang="en-US" dirty="0"/>
              <a:t>“How can I help you do this?”</a:t>
            </a:r>
          </a:p>
        </p:txBody>
      </p:sp>
      <p:sp>
        <p:nvSpPr>
          <p:cNvPr id="3" name="Title 2"/>
          <p:cNvSpPr>
            <a:spLocks noGrp="1"/>
          </p:cNvSpPr>
          <p:nvPr>
            <p:ph type="title"/>
          </p:nvPr>
        </p:nvSpPr>
        <p:spPr>
          <a:xfrm>
            <a:off x="334962" y="762000"/>
            <a:ext cx="8404225" cy="1143000"/>
          </a:xfrm>
        </p:spPr>
        <p:txBody>
          <a:bodyPr/>
          <a:lstStyle/>
          <a:p>
            <a:r>
              <a:rPr lang="en-US" dirty="0">
                <a:solidFill>
                  <a:schemeClr val="tx1"/>
                </a:solidFill>
              </a:rPr>
              <a:t>Advising Pedagogy – </a:t>
            </a:r>
            <a:r>
              <a:rPr lang="en-US" dirty="0" err="1">
                <a:solidFill>
                  <a:schemeClr val="tx1"/>
                </a:solidFill>
              </a:rPr>
              <a:t>MontCo’s</a:t>
            </a:r>
            <a:r>
              <a:rPr lang="en-US" dirty="0">
                <a:solidFill>
                  <a:schemeClr val="tx1"/>
                </a:solidFill>
              </a:rPr>
              <a:t> Approach to the Framework (cont’d)</a:t>
            </a:r>
          </a:p>
        </p:txBody>
      </p:sp>
    </p:spTree>
    <p:extLst>
      <p:ext uri="{BB962C8B-B14F-4D97-AF65-F5344CB8AC3E}">
        <p14:creationId xmlns:p14="http://schemas.microsoft.com/office/powerpoint/2010/main" val="3412866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393528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34963" y="762000"/>
            <a:ext cx="8229600" cy="1143000"/>
          </a:xfrm>
        </p:spPr>
        <p:txBody>
          <a:bodyPr/>
          <a:lstStyle/>
          <a:p>
            <a:r>
              <a:rPr lang="en-US" dirty="0"/>
              <a:t>College Partners</a:t>
            </a:r>
          </a:p>
        </p:txBody>
      </p:sp>
      <p:pic>
        <p:nvPicPr>
          <p:cNvPr id="6" name="Picture 5"/>
          <p:cNvPicPr>
            <a:picLocks noChangeAspect="1"/>
          </p:cNvPicPr>
          <p:nvPr/>
        </p:nvPicPr>
        <p:blipFill>
          <a:blip r:embed="rId3"/>
          <a:stretch>
            <a:fillRect/>
          </a:stretch>
        </p:blipFill>
        <p:spPr>
          <a:xfrm>
            <a:off x="417053" y="1905001"/>
            <a:ext cx="5236345" cy="13642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621" y="3132727"/>
            <a:ext cx="3975964" cy="1767521"/>
          </a:xfrm>
          <a:prstGeom prst="rect">
            <a:avLst/>
          </a:prstGeom>
        </p:spPr>
      </p:pic>
      <p:pic>
        <p:nvPicPr>
          <p:cNvPr id="2" name="Picture 1"/>
          <p:cNvPicPr>
            <a:picLocks noChangeAspect="1"/>
          </p:cNvPicPr>
          <p:nvPr/>
        </p:nvPicPr>
        <p:blipFill>
          <a:blip r:embed="rId5"/>
          <a:stretch>
            <a:fillRect/>
          </a:stretch>
        </p:blipFill>
        <p:spPr>
          <a:xfrm>
            <a:off x="739036" y="4174506"/>
            <a:ext cx="3532340" cy="2080156"/>
          </a:xfrm>
          <a:prstGeom prst="rect">
            <a:avLst/>
          </a:prstGeom>
        </p:spPr>
      </p:pic>
    </p:spTree>
    <p:extLst>
      <p:ext uri="{BB962C8B-B14F-4D97-AF65-F5344CB8AC3E}">
        <p14:creationId xmlns:p14="http://schemas.microsoft.com/office/powerpoint/2010/main" val="393738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Conclusion</a:t>
            </a:r>
          </a:p>
        </p:txBody>
      </p:sp>
    </p:spTree>
    <p:extLst>
      <p:ext uri="{BB962C8B-B14F-4D97-AF65-F5344CB8AC3E}">
        <p14:creationId xmlns:p14="http://schemas.microsoft.com/office/powerpoint/2010/main" val="229308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C6B168-8C44-465A-A799-A89453C5E683}"/>
              </a:ext>
            </a:extLst>
          </p:cNvPr>
          <p:cNvSpPr>
            <a:spLocks noGrp="1"/>
          </p:cNvSpPr>
          <p:nvPr>
            <p:ph idx="1"/>
          </p:nvPr>
        </p:nvSpPr>
        <p:spPr/>
        <p:txBody>
          <a:bodyPr/>
          <a:lstStyle/>
          <a:p>
            <a:pPr marL="0" indent="0">
              <a:buNone/>
            </a:pPr>
            <a:endParaRPr lang="en-US" b="1" dirty="0">
              <a:solidFill>
                <a:schemeClr val="bg2"/>
              </a:solidFill>
            </a:endParaRPr>
          </a:p>
          <a:p>
            <a:r>
              <a:rPr lang="en-US" b="1" dirty="0">
                <a:solidFill>
                  <a:schemeClr val="bg2"/>
                </a:solidFill>
                <a:hlinkClick r:id="rId3"/>
              </a:rPr>
              <a:t>Implementing Holistic Student Support: A Practitioner’s Guide to Key Structures and Processes</a:t>
            </a:r>
            <a:endParaRPr lang="en-US" b="1" dirty="0">
              <a:solidFill>
                <a:schemeClr val="bg2"/>
              </a:solidFill>
            </a:endParaRPr>
          </a:p>
          <a:p>
            <a:pPr marL="0" indent="0">
              <a:buNone/>
            </a:pPr>
            <a:endParaRPr lang="en-US" b="1" dirty="0">
              <a:solidFill>
                <a:schemeClr val="bg2"/>
              </a:solidFill>
            </a:endParaRPr>
          </a:p>
          <a:p>
            <a:r>
              <a:rPr lang="en-US" b="1" dirty="0">
                <a:solidFill>
                  <a:schemeClr val="bg2"/>
                </a:solidFill>
                <a:hlinkClick r:id="rId3"/>
              </a:rPr>
              <a:t>Technology-Mediated Advising and Student Support: An Institutional Self-Assessment </a:t>
            </a:r>
            <a:endParaRPr lang="en-US" b="1" dirty="0">
              <a:solidFill>
                <a:schemeClr val="bg2"/>
              </a:solidFill>
            </a:endParaRPr>
          </a:p>
        </p:txBody>
      </p:sp>
      <p:sp>
        <p:nvSpPr>
          <p:cNvPr id="4" name="Title 3">
            <a:extLst>
              <a:ext uri="{FF2B5EF4-FFF2-40B4-BE49-F238E27FC236}">
                <a16:creationId xmlns:a16="http://schemas.microsoft.com/office/drawing/2014/main" id="{ABC1B330-BCE2-484B-ABDD-AFB544BBD613}"/>
              </a:ext>
            </a:extLst>
          </p:cNvPr>
          <p:cNvSpPr>
            <a:spLocks noGrp="1"/>
          </p:cNvSpPr>
          <p:nvPr>
            <p:ph type="title"/>
          </p:nvPr>
        </p:nvSpPr>
        <p:spPr>
          <a:xfrm>
            <a:off x="334963" y="865821"/>
            <a:ext cx="8229600" cy="1143000"/>
          </a:xfrm>
        </p:spPr>
        <p:txBody>
          <a:bodyPr/>
          <a:lstStyle/>
          <a:p>
            <a:r>
              <a:rPr lang="en-US" dirty="0"/>
              <a:t>Redesigning Advising and Student Support: Tools for Practitioners</a:t>
            </a:r>
            <a:br>
              <a:rPr lang="en-US" dirty="0"/>
            </a:br>
            <a:endParaRPr lang="en-US" dirty="0"/>
          </a:p>
        </p:txBody>
      </p:sp>
    </p:spTree>
    <p:extLst>
      <p:ext uri="{BB962C8B-B14F-4D97-AF65-F5344CB8AC3E}">
        <p14:creationId xmlns:p14="http://schemas.microsoft.com/office/powerpoint/2010/main" val="124321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30C5D-1B83-4E19-B564-0EFC471DA0EC}"/>
              </a:ext>
            </a:extLst>
          </p:cNvPr>
          <p:cNvSpPr>
            <a:spLocks noGrp="1"/>
          </p:cNvSpPr>
          <p:nvPr>
            <p:ph idx="1"/>
          </p:nvPr>
        </p:nvSpPr>
        <p:spPr/>
        <p:txBody>
          <a:bodyPr/>
          <a:lstStyle/>
          <a:p>
            <a:r>
              <a:rPr lang="en-US" dirty="0"/>
              <a:t>Interactive breakout session at DREAM pre-convening</a:t>
            </a:r>
          </a:p>
          <a:p>
            <a:r>
              <a:rPr lang="en-US" dirty="0"/>
              <a:t>Monday February 19</a:t>
            </a:r>
            <a:r>
              <a:rPr lang="en-US" baseline="30000" dirty="0"/>
              <a:t>th</a:t>
            </a:r>
            <a:r>
              <a:rPr lang="en-US" dirty="0"/>
              <a:t>, 3:15 pm </a:t>
            </a:r>
          </a:p>
        </p:txBody>
      </p:sp>
      <p:sp>
        <p:nvSpPr>
          <p:cNvPr id="3" name="Title 2">
            <a:extLst>
              <a:ext uri="{FF2B5EF4-FFF2-40B4-BE49-F238E27FC236}">
                <a16:creationId xmlns:a16="http://schemas.microsoft.com/office/drawing/2014/main" id="{4BD01E21-C3AE-423E-97E8-5DD3C6CCF0D7}"/>
              </a:ext>
            </a:extLst>
          </p:cNvPr>
          <p:cNvSpPr>
            <a:spLocks noGrp="1"/>
          </p:cNvSpPr>
          <p:nvPr>
            <p:ph type="title"/>
          </p:nvPr>
        </p:nvSpPr>
        <p:spPr/>
        <p:txBody>
          <a:bodyPr/>
          <a:lstStyle/>
          <a:p>
            <a:r>
              <a:rPr lang="en-US" dirty="0"/>
              <a:t>Enhancing Student-Advisor Interactions</a:t>
            </a:r>
          </a:p>
        </p:txBody>
      </p:sp>
    </p:spTree>
    <p:extLst>
      <p:ext uri="{BB962C8B-B14F-4D97-AF65-F5344CB8AC3E}">
        <p14:creationId xmlns:p14="http://schemas.microsoft.com/office/powerpoint/2010/main" val="262235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34963" y="2008821"/>
            <a:ext cx="4141787" cy="4475164"/>
          </a:xfrm>
          <a:ln>
            <a:solidFill>
              <a:schemeClr val="bg1">
                <a:lumMod val="75000"/>
              </a:schemeClr>
            </a:solidFill>
          </a:ln>
        </p:spPr>
        <p:txBody>
          <a:bodyPr/>
          <a:lstStyle/>
          <a:p>
            <a:pPr marL="0" indent="0">
              <a:spcAft>
                <a:spcPts val="600"/>
              </a:spcAft>
              <a:buNone/>
            </a:pPr>
            <a:r>
              <a:rPr lang="en-US" sz="1400" b="1" dirty="0"/>
              <a:t>Please visit CCRC on the web at </a:t>
            </a:r>
          </a:p>
          <a:p>
            <a:pPr marL="0" indent="0">
              <a:spcAft>
                <a:spcPts val="600"/>
              </a:spcAft>
              <a:buNone/>
            </a:pPr>
            <a:r>
              <a:rPr lang="en-US" sz="1400" u="sng" dirty="0">
                <a:solidFill>
                  <a:srgbClr val="0065A4"/>
                </a:solidFill>
              </a:rPr>
              <a:t>http://</a:t>
            </a:r>
            <a:r>
              <a:rPr lang="en-US" sz="1400" u="sng" dirty="0" err="1">
                <a:solidFill>
                  <a:srgbClr val="0065A4"/>
                </a:solidFill>
              </a:rPr>
              <a:t>ccrc.tc.columbia.edu</a:t>
            </a:r>
            <a:endParaRPr lang="en-US" sz="1400" u="sng" dirty="0">
              <a:solidFill>
                <a:srgbClr val="0065A4"/>
              </a:solidFill>
            </a:endParaRPr>
          </a:p>
          <a:p>
            <a:pPr marL="0" indent="0">
              <a:buNone/>
            </a:pPr>
            <a:r>
              <a:rPr lang="en-US" sz="1400" b="0" dirty="0"/>
              <a:t>where you can download presentations, reports, </a:t>
            </a:r>
          </a:p>
          <a:p>
            <a:pPr marL="0" indent="0">
              <a:buNone/>
            </a:pPr>
            <a:r>
              <a:rPr lang="en-US" sz="1400" b="0" dirty="0"/>
              <a:t>and briefs, and sign-up for news announcements. </a:t>
            </a:r>
          </a:p>
          <a:p>
            <a:pPr marL="0" indent="0">
              <a:buNone/>
            </a:pPr>
            <a:r>
              <a:rPr lang="en-US" sz="1400" b="0" dirty="0"/>
              <a:t>We’re also on </a:t>
            </a:r>
            <a:r>
              <a:rPr lang="en-US" sz="1400" b="0" dirty="0" err="1">
                <a:solidFill>
                  <a:srgbClr val="0065A4"/>
                </a:solidFill>
              </a:rPr>
              <a:t>Facebook</a:t>
            </a:r>
            <a:r>
              <a:rPr lang="en-US" sz="1400" b="0" dirty="0">
                <a:solidFill>
                  <a:srgbClr val="0065A4"/>
                </a:solidFill>
              </a:rPr>
              <a:t> </a:t>
            </a:r>
            <a:r>
              <a:rPr lang="en-US" sz="1400" b="0" dirty="0"/>
              <a:t>and </a:t>
            </a:r>
            <a:r>
              <a:rPr lang="en-US" sz="1400" b="0" dirty="0">
                <a:solidFill>
                  <a:srgbClr val="0065A4"/>
                </a:solidFill>
              </a:rPr>
              <a:t>Twitter</a:t>
            </a:r>
            <a:r>
              <a:rPr lang="en-US" sz="1400" b="0" dirty="0"/>
              <a:t>. </a:t>
            </a:r>
          </a:p>
          <a:p>
            <a:pPr marL="0" indent="0">
              <a:buNone/>
            </a:pPr>
            <a:endParaRPr lang="en-US" sz="1200" b="1" dirty="0"/>
          </a:p>
          <a:p>
            <a:pPr marL="0" indent="0">
              <a:buNone/>
            </a:pPr>
            <a:r>
              <a:rPr lang="en-US" sz="1200" b="1" dirty="0"/>
              <a:t>Community College Research Center </a:t>
            </a:r>
            <a:br>
              <a:rPr lang="en-US" sz="1200" b="1" dirty="0"/>
            </a:br>
            <a:r>
              <a:rPr lang="en-US" sz="1200" b="1" dirty="0"/>
              <a:t>Teachers College, Columbia University </a:t>
            </a:r>
            <a:r>
              <a:rPr lang="en-US" sz="1200" dirty="0"/>
              <a:t/>
            </a:r>
            <a:br>
              <a:rPr lang="en-US" sz="1200" dirty="0"/>
            </a:br>
            <a:r>
              <a:rPr lang="en-US" sz="1200" dirty="0"/>
              <a:t>525 West 120th Street, Box 174, New York, NY 10027 </a:t>
            </a:r>
            <a:br>
              <a:rPr lang="en-US" sz="1200" dirty="0"/>
            </a:br>
            <a:r>
              <a:rPr lang="en-US" sz="1200" dirty="0"/>
              <a:t>E-mail: ccrc@columbia.edu Telephone: 212.678.3091</a:t>
            </a:r>
          </a:p>
        </p:txBody>
      </p:sp>
      <p:sp>
        <p:nvSpPr>
          <p:cNvPr id="3" name="Title 2"/>
          <p:cNvSpPr>
            <a:spLocks noGrp="1"/>
          </p:cNvSpPr>
          <p:nvPr>
            <p:ph type="title"/>
          </p:nvPr>
        </p:nvSpPr>
        <p:spPr/>
        <p:txBody>
          <a:bodyPr/>
          <a:lstStyle/>
          <a:p>
            <a:r>
              <a:rPr lang="en-US" dirty="0"/>
              <a:t>For more information </a:t>
            </a:r>
          </a:p>
        </p:txBody>
      </p:sp>
      <p:sp>
        <p:nvSpPr>
          <p:cNvPr id="7" name="Content Placeholder 3"/>
          <p:cNvSpPr txBox="1">
            <a:spLocks/>
          </p:cNvSpPr>
          <p:nvPr/>
        </p:nvSpPr>
        <p:spPr bwMode="auto">
          <a:xfrm>
            <a:off x="4691063" y="2008821"/>
            <a:ext cx="4141787" cy="4475164"/>
          </a:xfrm>
          <a:prstGeom prst="rect">
            <a:avLst/>
          </a:prstGeom>
          <a:noFill/>
          <a:ln w="952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169863" indent="-169863" algn="l" rtl="0" eaLnBrk="0" fontAlgn="base" hangingPunct="0">
              <a:spcBef>
                <a:spcPct val="20000"/>
              </a:spcBef>
              <a:spcAft>
                <a:spcPct val="0"/>
              </a:spcAft>
              <a:buClr>
                <a:schemeClr val="accent4"/>
              </a:buClr>
              <a:buChar char="•"/>
              <a:defRPr>
                <a:solidFill>
                  <a:srgbClr val="FFFFFF"/>
                </a:solidFill>
                <a:latin typeface="+mn-lt"/>
                <a:ea typeface="+mn-ea"/>
                <a:cs typeface="+mn-cs"/>
              </a:defRPr>
            </a:lvl1pPr>
            <a:lvl2pPr marL="568325" indent="-222250" algn="l" rtl="0" eaLnBrk="0" fontAlgn="base" hangingPunct="0">
              <a:spcBef>
                <a:spcPct val="20000"/>
              </a:spcBef>
              <a:spcAft>
                <a:spcPct val="0"/>
              </a:spcAft>
              <a:buClr>
                <a:schemeClr val="accent4"/>
              </a:buClr>
              <a:buChar char="–"/>
              <a:defRPr>
                <a:solidFill>
                  <a:srgbClr val="FFFFFF"/>
                </a:solidFill>
                <a:latin typeface="+mn-lt"/>
                <a:ea typeface="+mn-ea"/>
              </a:defRPr>
            </a:lvl2pPr>
            <a:lvl3pPr marL="741363" indent="-173038" algn="l" rtl="0" eaLnBrk="0" fontAlgn="base" hangingPunct="0">
              <a:spcBef>
                <a:spcPct val="20000"/>
              </a:spcBef>
              <a:spcAft>
                <a:spcPct val="0"/>
              </a:spcAft>
              <a:buClr>
                <a:schemeClr val="accent4"/>
              </a:buClr>
              <a:buChar char="•"/>
              <a:defRPr sz="1600">
                <a:solidFill>
                  <a:srgbClr val="FFFFFF"/>
                </a:solidFill>
                <a:latin typeface="+mn-lt"/>
                <a:ea typeface="+mn-ea"/>
              </a:defRPr>
            </a:lvl3pPr>
            <a:lvl4pPr marL="914400" indent="-173038" algn="l" rtl="0" eaLnBrk="0" fontAlgn="base" hangingPunct="0">
              <a:spcBef>
                <a:spcPct val="20000"/>
              </a:spcBef>
              <a:spcAft>
                <a:spcPct val="0"/>
              </a:spcAft>
              <a:buClr>
                <a:schemeClr val="accent4"/>
              </a:buClr>
              <a:buChar char="–"/>
              <a:defRPr sz="1600">
                <a:solidFill>
                  <a:srgbClr val="FFFFFF"/>
                </a:solidFill>
                <a:latin typeface="+mn-lt"/>
                <a:ea typeface="+mn-ea"/>
              </a:defRPr>
            </a:lvl4pPr>
            <a:lvl5pPr marL="1087438" indent="-173038" algn="l" rtl="0" eaLnBrk="0" fontAlgn="base" hangingPunct="0">
              <a:spcBef>
                <a:spcPct val="20000"/>
              </a:spcBef>
              <a:spcAft>
                <a:spcPct val="0"/>
              </a:spcAft>
              <a:buClr>
                <a:schemeClr val="accent4"/>
              </a:buClr>
              <a:buChar char="»"/>
              <a:tabLst>
                <a:tab pos="1087438" algn="l"/>
              </a:tabLst>
              <a:defRPr sz="1400">
                <a:solidFill>
                  <a:srgbClr val="FFFFFF"/>
                </a:solidFill>
                <a:latin typeface="+mn-lt"/>
                <a:ea typeface="+mn-ea"/>
              </a:defRPr>
            </a:lvl5pPr>
            <a:lvl6pPr marL="2455863" indent="-169863" algn="l" rtl="0" fontAlgn="base">
              <a:spcBef>
                <a:spcPct val="20000"/>
              </a:spcBef>
              <a:spcAft>
                <a:spcPct val="0"/>
              </a:spcAft>
              <a:buClr>
                <a:schemeClr val="accent1"/>
              </a:buClr>
              <a:buChar char="»"/>
              <a:defRPr sz="1400">
                <a:solidFill>
                  <a:srgbClr val="00539B"/>
                </a:solidFill>
                <a:latin typeface="+mn-lt"/>
                <a:ea typeface="+mn-ea"/>
              </a:defRPr>
            </a:lvl6pPr>
            <a:lvl7pPr marL="2913063" indent="-169863" algn="l" rtl="0" fontAlgn="base">
              <a:spcBef>
                <a:spcPct val="20000"/>
              </a:spcBef>
              <a:spcAft>
                <a:spcPct val="0"/>
              </a:spcAft>
              <a:buClr>
                <a:schemeClr val="accent1"/>
              </a:buClr>
              <a:buChar char="»"/>
              <a:defRPr sz="1400">
                <a:solidFill>
                  <a:srgbClr val="00539B"/>
                </a:solidFill>
                <a:latin typeface="+mn-lt"/>
                <a:ea typeface="+mn-ea"/>
              </a:defRPr>
            </a:lvl7pPr>
            <a:lvl8pPr marL="3370263" indent="-169863" algn="l" rtl="0" fontAlgn="base">
              <a:spcBef>
                <a:spcPct val="20000"/>
              </a:spcBef>
              <a:spcAft>
                <a:spcPct val="0"/>
              </a:spcAft>
              <a:buClr>
                <a:schemeClr val="accent1"/>
              </a:buClr>
              <a:buChar char="»"/>
              <a:defRPr sz="1400">
                <a:solidFill>
                  <a:srgbClr val="00539B"/>
                </a:solidFill>
                <a:latin typeface="+mn-lt"/>
                <a:ea typeface="+mn-ea"/>
              </a:defRPr>
            </a:lvl8pPr>
            <a:lvl9pPr marL="3827463" indent="-169863" algn="l" rtl="0" fontAlgn="base">
              <a:spcBef>
                <a:spcPct val="20000"/>
              </a:spcBef>
              <a:spcAft>
                <a:spcPct val="0"/>
              </a:spcAft>
              <a:buClr>
                <a:schemeClr val="accent1"/>
              </a:buClr>
              <a:buChar char="»"/>
              <a:defRPr sz="1400">
                <a:solidFill>
                  <a:srgbClr val="00539B"/>
                </a:solidFill>
                <a:latin typeface="+mn-lt"/>
                <a:ea typeface="+mn-ea"/>
              </a:defRPr>
            </a:lvl9pPr>
          </a:lstStyle>
          <a:p>
            <a:pPr marL="0" indent="0">
              <a:spcAft>
                <a:spcPts val="600"/>
              </a:spcAft>
              <a:buFontTx/>
              <a:buNone/>
            </a:pPr>
            <a:r>
              <a:rPr lang="en-US" sz="1400" b="1" kern="0" dirty="0"/>
              <a:t>Please visit MDRC on the web at </a:t>
            </a:r>
          </a:p>
          <a:p>
            <a:pPr marL="0" indent="0">
              <a:spcAft>
                <a:spcPts val="600"/>
              </a:spcAft>
              <a:buFontTx/>
              <a:buNone/>
            </a:pPr>
            <a:r>
              <a:rPr lang="en-US" sz="1400" b="1" dirty="0"/>
              <a:t> </a:t>
            </a:r>
            <a:r>
              <a:rPr lang="en-US" sz="1400" dirty="0">
                <a:solidFill>
                  <a:schemeClr val="bg2"/>
                </a:solidFill>
                <a:latin typeface="Times New Roman" panose="02020603050405020304" pitchFamily="18" charset="0"/>
                <a:cs typeface="Times New Roman" panose="02020603050405020304" pitchFamily="18" charset="0"/>
              </a:rPr>
              <a:t>www.mdrc.org</a:t>
            </a:r>
            <a:endParaRPr lang="en-US" sz="1400" u="sng" kern="0" dirty="0">
              <a:solidFill>
                <a:schemeClr val="bg2"/>
              </a:solidFill>
              <a:latin typeface="Times New Roman" panose="02020603050405020304" pitchFamily="18" charset="0"/>
              <a:cs typeface="Times New Roman" panose="02020603050405020304" pitchFamily="18" charset="0"/>
            </a:endParaRPr>
          </a:p>
          <a:p>
            <a:pPr marL="0" indent="0">
              <a:buFontTx/>
              <a:buNone/>
            </a:pPr>
            <a:r>
              <a:rPr lang="en-US" sz="1400" kern="0" dirty="0"/>
              <a:t>where you can download presentations, reports, </a:t>
            </a:r>
          </a:p>
          <a:p>
            <a:pPr marL="0" indent="0">
              <a:buFontTx/>
              <a:buNone/>
            </a:pPr>
            <a:r>
              <a:rPr lang="en-US" sz="1400" kern="0" dirty="0"/>
              <a:t>and briefs, and sign-up for news announcements. </a:t>
            </a:r>
          </a:p>
          <a:p>
            <a:pPr marL="0" indent="0">
              <a:buFontTx/>
              <a:buNone/>
            </a:pPr>
            <a:r>
              <a:rPr lang="en-US" sz="1400" kern="0" dirty="0"/>
              <a:t>We’re also on </a:t>
            </a:r>
            <a:r>
              <a:rPr lang="en-US" sz="1400" kern="0" dirty="0">
                <a:solidFill>
                  <a:srgbClr val="0065A4"/>
                </a:solidFill>
              </a:rPr>
              <a:t>Facebook </a:t>
            </a:r>
            <a:r>
              <a:rPr lang="en-US" sz="1400" kern="0" dirty="0"/>
              <a:t>and </a:t>
            </a:r>
            <a:r>
              <a:rPr lang="en-US" sz="1400" kern="0" dirty="0">
                <a:solidFill>
                  <a:srgbClr val="0065A4"/>
                </a:solidFill>
              </a:rPr>
              <a:t>Twitter</a:t>
            </a:r>
            <a:r>
              <a:rPr lang="en-US" sz="1400" kern="0" dirty="0"/>
              <a:t>. </a:t>
            </a:r>
          </a:p>
          <a:p>
            <a:pPr marL="0" indent="0">
              <a:buFontTx/>
              <a:buNone/>
            </a:pPr>
            <a:endParaRPr lang="en-US" sz="1200" b="1" kern="0" dirty="0"/>
          </a:p>
          <a:p>
            <a:pPr marL="0" indent="0">
              <a:buNone/>
            </a:pPr>
            <a:r>
              <a:rPr lang="en-US" sz="1200" dirty="0">
                <a:solidFill>
                  <a:schemeClr val="bg1"/>
                </a:solidFill>
              </a:rPr>
              <a:t>New York Office:       </a:t>
            </a:r>
          </a:p>
          <a:p>
            <a:pPr marL="0" indent="0">
              <a:buNone/>
            </a:pPr>
            <a:r>
              <a:rPr lang="en-US" sz="1200" dirty="0">
                <a:solidFill>
                  <a:schemeClr val="bg1"/>
                </a:solidFill>
              </a:rPr>
              <a:t>16 East 34 Street New York, NY 10016   Phone: (212) 532-3200 </a:t>
            </a:r>
          </a:p>
          <a:p>
            <a:pPr marL="0" indent="0">
              <a:buNone/>
            </a:pPr>
            <a:endParaRPr lang="en-US" sz="1200" dirty="0">
              <a:solidFill>
                <a:schemeClr val="bg1">
                  <a:lumMod val="95000"/>
                </a:schemeClr>
              </a:solidFill>
            </a:endParaRPr>
          </a:p>
          <a:p>
            <a:pPr marL="0" indent="0">
              <a:buNone/>
            </a:pPr>
            <a:r>
              <a:rPr lang="en-US" sz="1200" dirty="0">
                <a:solidFill>
                  <a:schemeClr val="bg1"/>
                </a:solidFill>
              </a:rPr>
              <a:t>Oakland Office:         </a:t>
            </a:r>
          </a:p>
          <a:p>
            <a:pPr marL="0" indent="0">
              <a:buNone/>
            </a:pPr>
            <a:r>
              <a:rPr lang="en-US" sz="1200" dirty="0">
                <a:solidFill>
                  <a:schemeClr val="bg1"/>
                </a:solidFill>
              </a:rPr>
              <a:t>475 14th Street Suite 750 Oakland, CA 94612  Phone: (510) 663-MDRC</a:t>
            </a:r>
          </a:p>
        </p:txBody>
      </p:sp>
      <p:sp>
        <p:nvSpPr>
          <p:cNvPr id="8"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a:picLocks noChangeAspect="1"/>
          </p:cNvPicPr>
          <p:nvPr/>
        </p:nvPicPr>
        <p:blipFill>
          <a:blip r:embed="rId3"/>
          <a:stretch>
            <a:fillRect/>
          </a:stretch>
        </p:blipFill>
        <p:spPr>
          <a:xfrm>
            <a:off x="5765909" y="5440419"/>
            <a:ext cx="1752381" cy="904762"/>
          </a:xfrm>
          <a:prstGeom prst="rect">
            <a:avLst/>
          </a:prstGeom>
        </p:spPr>
      </p:pic>
      <p:pic>
        <p:nvPicPr>
          <p:cNvPr id="10" name="Picture 9" descr="CCRC_logo_reverse.png"/>
          <p:cNvPicPr>
            <a:picLocks noChangeAspect="1"/>
          </p:cNvPicPr>
          <p:nvPr/>
        </p:nvPicPr>
        <p:blipFill>
          <a:blip r:embed="rId4"/>
          <a:stretch>
            <a:fillRect/>
          </a:stretch>
        </p:blipFill>
        <p:spPr>
          <a:xfrm>
            <a:off x="415726" y="5229410"/>
            <a:ext cx="3145536" cy="1061618"/>
          </a:xfrm>
          <a:prstGeom prst="rect">
            <a:avLst/>
          </a:prstGeom>
        </p:spPr>
      </p:pic>
    </p:spTree>
    <p:extLst>
      <p:ext uri="{BB962C8B-B14F-4D97-AF65-F5344CB8AC3E}">
        <p14:creationId xmlns:p14="http://schemas.microsoft.com/office/powerpoint/2010/main" val="66196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dirty="0"/>
              <a:t>Introduce framework for holistic student support </a:t>
            </a:r>
          </a:p>
          <a:p>
            <a:pPr marL="0" indent="0">
              <a:buNone/>
            </a:pPr>
            <a:endParaRPr lang="en-US" dirty="0"/>
          </a:p>
          <a:p>
            <a:r>
              <a:rPr lang="en-US" dirty="0"/>
              <a:t>Demonstrate using framework as an interactive tool</a:t>
            </a:r>
          </a:p>
          <a:p>
            <a:pPr marL="0" indent="0">
              <a:buNone/>
            </a:pPr>
            <a:endParaRPr lang="en-US" dirty="0"/>
          </a:p>
          <a:p>
            <a:r>
              <a:rPr lang="en-US" dirty="0"/>
              <a:t>Provide examples from colleges using the tools</a:t>
            </a:r>
          </a:p>
          <a:p>
            <a:pPr marL="0" indent="0">
              <a:buNone/>
            </a:pPr>
            <a:endParaRPr lang="en-US" dirty="0"/>
          </a:p>
          <a:p>
            <a:r>
              <a:rPr lang="en-US" dirty="0"/>
              <a:t>Prepare for breakout session at DREAM conference </a:t>
            </a:r>
          </a:p>
          <a:p>
            <a:endParaRPr lang="en-US" dirty="0"/>
          </a:p>
          <a:p>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5643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Framework Background</a:t>
            </a:r>
          </a:p>
        </p:txBody>
      </p:sp>
    </p:spTree>
    <p:extLst>
      <p:ext uri="{BB962C8B-B14F-4D97-AF65-F5344CB8AC3E}">
        <p14:creationId xmlns:p14="http://schemas.microsoft.com/office/powerpoint/2010/main" val="123312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chemeClr val="tx1"/>
                </a:solidFill>
              </a:rPr>
              <a:t>What is</a:t>
            </a:r>
            <a:r>
              <a:rPr lang="en-US" dirty="0">
                <a:solidFill>
                  <a:schemeClr val="bg2"/>
                </a:solidFill>
              </a:rPr>
              <a:t> holistic </a:t>
            </a:r>
            <a:r>
              <a:rPr lang="en-US" dirty="0">
                <a:solidFill>
                  <a:schemeClr val="tx1"/>
                </a:solidFill>
              </a:rPr>
              <a:t>student support? </a:t>
            </a:r>
            <a:endParaRPr lang="en-US" dirty="0"/>
          </a:p>
        </p:txBody>
      </p:sp>
    </p:spTree>
    <p:extLst>
      <p:ext uri="{BB962C8B-B14F-4D97-AF65-F5344CB8AC3E}">
        <p14:creationId xmlns:p14="http://schemas.microsoft.com/office/powerpoint/2010/main" val="237347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847D9C-E077-4AB6-A781-A672F3B9F35B}"/>
              </a:ext>
            </a:extLst>
          </p:cNvPr>
          <p:cNvSpPr>
            <a:spLocks noGrp="1"/>
          </p:cNvSpPr>
          <p:nvPr>
            <p:ph idx="1"/>
          </p:nvPr>
        </p:nvSpPr>
        <p:spPr/>
        <p:txBody>
          <a:bodyPr/>
          <a:lstStyle/>
          <a:p>
            <a:pPr marL="0" indent="0">
              <a:buNone/>
            </a:pPr>
            <a:r>
              <a:rPr lang="en-US" u="sng" dirty="0">
                <a:solidFill>
                  <a:srgbClr val="0065A4"/>
                </a:solidFill>
              </a:rPr>
              <a:t>S</a:t>
            </a:r>
            <a:r>
              <a:rPr lang="en-US" dirty="0">
                <a:solidFill>
                  <a:srgbClr val="0065A4"/>
                </a:solidFill>
              </a:rPr>
              <a:t>ustained </a:t>
            </a:r>
          </a:p>
          <a:p>
            <a:pPr marL="346075" lvl="1" indent="0">
              <a:buNone/>
            </a:pPr>
            <a:r>
              <a:rPr lang="en-US" dirty="0"/>
              <a:t>Support is ongoing, rather than using an “inoculation” approach.</a:t>
            </a:r>
          </a:p>
          <a:p>
            <a:pPr marL="0" indent="0">
              <a:spcBef>
                <a:spcPts val="1800"/>
              </a:spcBef>
              <a:buNone/>
            </a:pPr>
            <a:r>
              <a:rPr lang="en-US" u="sng" dirty="0">
                <a:solidFill>
                  <a:srgbClr val="2CBDD8"/>
                </a:solidFill>
              </a:rPr>
              <a:t>S</a:t>
            </a:r>
            <a:r>
              <a:rPr lang="en-US" dirty="0">
                <a:solidFill>
                  <a:srgbClr val="2CBDD8"/>
                </a:solidFill>
              </a:rPr>
              <a:t>trategic</a:t>
            </a:r>
          </a:p>
          <a:p>
            <a:pPr marL="346075" lvl="1" indent="0">
              <a:buNone/>
            </a:pPr>
            <a:r>
              <a:rPr lang="en-US" dirty="0"/>
              <a:t>Services are differentiated to maximize capacity.</a:t>
            </a:r>
          </a:p>
          <a:p>
            <a:pPr marL="0" indent="0">
              <a:spcBef>
                <a:spcPts val="1800"/>
              </a:spcBef>
              <a:buNone/>
            </a:pPr>
            <a:r>
              <a:rPr lang="en-US" u="sng" dirty="0">
                <a:solidFill>
                  <a:srgbClr val="833475"/>
                </a:solidFill>
              </a:rPr>
              <a:t>I</a:t>
            </a:r>
            <a:r>
              <a:rPr lang="en-US" dirty="0">
                <a:solidFill>
                  <a:srgbClr val="833475"/>
                </a:solidFill>
              </a:rPr>
              <a:t>ntegrated</a:t>
            </a:r>
          </a:p>
          <a:p>
            <a:pPr marL="346075" lvl="1" indent="0">
              <a:buNone/>
            </a:pPr>
            <a:r>
              <a:rPr lang="en-US" dirty="0"/>
              <a:t>Services are not viewed as stand-alone interventions.</a:t>
            </a:r>
          </a:p>
          <a:p>
            <a:pPr marL="0" indent="0">
              <a:spcBef>
                <a:spcPts val="1800"/>
              </a:spcBef>
              <a:buNone/>
            </a:pPr>
            <a:r>
              <a:rPr lang="en-US" u="sng" dirty="0">
                <a:solidFill>
                  <a:srgbClr val="B3AB00"/>
                </a:solidFill>
              </a:rPr>
              <a:t>P</a:t>
            </a:r>
            <a:r>
              <a:rPr lang="en-US" dirty="0">
                <a:solidFill>
                  <a:srgbClr val="B3AB00"/>
                </a:solidFill>
              </a:rPr>
              <a:t>roactive</a:t>
            </a:r>
          </a:p>
          <a:p>
            <a:pPr marL="0" indent="0">
              <a:buNone/>
            </a:pPr>
            <a:r>
              <a:rPr lang="en-US" dirty="0"/>
              <a:t>     Services are an integral part of all students’ experiences.</a:t>
            </a:r>
          </a:p>
          <a:p>
            <a:pPr marL="0" indent="0">
              <a:spcBef>
                <a:spcPts val="1800"/>
              </a:spcBef>
              <a:buNone/>
            </a:pPr>
            <a:r>
              <a:rPr lang="en-US" u="sng" dirty="0">
                <a:solidFill>
                  <a:srgbClr val="DC7D00"/>
                </a:solidFill>
              </a:rPr>
              <a:t>P</a:t>
            </a:r>
            <a:r>
              <a:rPr lang="en-US" dirty="0">
                <a:solidFill>
                  <a:srgbClr val="DC7D00"/>
                </a:solidFill>
              </a:rPr>
              <a:t>ersonalized</a:t>
            </a:r>
          </a:p>
          <a:p>
            <a:pPr marL="346075" lvl="1" indent="0">
              <a:buNone/>
            </a:pPr>
            <a:r>
              <a:rPr lang="en-US" dirty="0"/>
              <a:t>Students receive the support they need when they need it, from an individual who knows them well.</a:t>
            </a:r>
          </a:p>
        </p:txBody>
      </p:sp>
      <p:sp>
        <p:nvSpPr>
          <p:cNvPr id="3" name="Title 2"/>
          <p:cNvSpPr>
            <a:spLocks noGrp="1"/>
          </p:cNvSpPr>
          <p:nvPr>
            <p:ph type="title"/>
          </p:nvPr>
        </p:nvSpPr>
        <p:spPr/>
        <p:txBody>
          <a:bodyPr/>
          <a:lstStyle/>
          <a:p>
            <a:r>
              <a:rPr lang="en-US" sz="2800" dirty="0"/>
              <a:t>Holistic student support is structured and delivered according to a SSIPP model. </a:t>
            </a:r>
          </a:p>
        </p:txBody>
      </p:sp>
    </p:spTree>
    <p:extLst>
      <p:ext uri="{BB962C8B-B14F-4D97-AF65-F5344CB8AC3E}">
        <p14:creationId xmlns:p14="http://schemas.microsoft.com/office/powerpoint/2010/main" val="185421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FB0C1F-8B39-4B18-8F2C-A78D6643D5AF}"/>
              </a:ext>
            </a:extLst>
          </p:cNvPr>
          <p:cNvSpPr>
            <a:spLocks noGrp="1"/>
          </p:cNvSpPr>
          <p:nvPr>
            <p:ph idx="1"/>
          </p:nvPr>
        </p:nvSpPr>
        <p:spPr/>
        <p:txBody>
          <a:bodyPr/>
          <a:lstStyle/>
          <a:p>
            <a:r>
              <a:rPr lang="en-US" dirty="0"/>
              <a:t>To teach students how to make these decisions, advising and support practices need to address four areas of learning and development. </a:t>
            </a:r>
          </a:p>
          <a:p>
            <a:endParaRPr lang="en-US" dirty="0"/>
          </a:p>
        </p:txBody>
      </p:sp>
      <p:sp>
        <p:nvSpPr>
          <p:cNvPr id="3" name="Title 2"/>
          <p:cNvSpPr>
            <a:spLocks noGrp="1"/>
          </p:cNvSpPr>
          <p:nvPr>
            <p:ph type="title"/>
          </p:nvPr>
        </p:nvSpPr>
        <p:spPr/>
        <p:txBody>
          <a:bodyPr/>
          <a:lstStyle/>
          <a:p>
            <a:r>
              <a:rPr lang="en-US" sz="2800" dirty="0"/>
              <a:t>Holistic student support </a:t>
            </a:r>
            <a:r>
              <a:rPr lang="en-US" sz="2800" i="1" dirty="0"/>
              <a:t>teaches</a:t>
            </a:r>
            <a:r>
              <a:rPr lang="en-US" sz="2800" dirty="0"/>
              <a:t> students how to identify and pursue academic and life goals. </a:t>
            </a:r>
          </a:p>
        </p:txBody>
      </p:sp>
      <p:graphicFrame>
        <p:nvGraphicFramePr>
          <p:cNvPr id="7" name="Diagram 6"/>
          <p:cNvGraphicFramePr/>
          <p:nvPr>
            <p:extLst>
              <p:ext uri="{D42A27DB-BD31-4B8C-83A1-F6EECF244321}">
                <p14:modId xmlns:p14="http://schemas.microsoft.com/office/powerpoint/2010/main" val="744864313"/>
              </p:ext>
            </p:extLst>
          </p:nvPr>
        </p:nvGraphicFramePr>
        <p:xfrm>
          <a:off x="1759138" y="2755667"/>
          <a:ext cx="5381250" cy="308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9D319A3-0319-44A1-9C77-F1F77DB816B8}"/>
              </a:ext>
            </a:extLst>
          </p:cNvPr>
          <p:cNvSpPr txBox="1"/>
          <p:nvPr/>
        </p:nvSpPr>
        <p:spPr>
          <a:xfrm>
            <a:off x="338328" y="6029802"/>
            <a:ext cx="8229600" cy="707886"/>
          </a:xfrm>
          <a:prstGeom prst="rect">
            <a:avLst/>
          </a:prstGeom>
          <a:noFill/>
        </p:spPr>
        <p:txBody>
          <a:bodyPr wrap="square" rtlCol="0">
            <a:spAutoFit/>
          </a:bodyPr>
          <a:lstStyle/>
          <a:p>
            <a:r>
              <a:rPr lang="en-US" sz="1000" dirty="0"/>
              <a:t>Martin, H. (2007). Constructing learning objectives for academic advising. Retrieved from NACADA Clearinghouse of Academic Advising Resources website: http://www.nacada.ksu.edu/Resources/Clearinghouse/View-Articles/Constructing-student-learning-outcomes.aspx</a:t>
            </a:r>
          </a:p>
          <a:p>
            <a:endParaRPr lang="en-US" sz="1000" dirty="0"/>
          </a:p>
          <a:p>
            <a:r>
              <a:rPr lang="en-US" sz="1000" dirty="0"/>
              <a:t>Tait, A. (2000). Planning student support for open and distance learning. </a:t>
            </a:r>
            <a:r>
              <a:rPr lang="en-US" sz="1000" i="1" dirty="0"/>
              <a:t>Open Learning</a:t>
            </a:r>
            <a:r>
              <a:rPr lang="en-US" sz="1000" dirty="0"/>
              <a:t>, </a:t>
            </a:r>
            <a:r>
              <a:rPr lang="en-US" sz="1000" i="1" dirty="0"/>
              <a:t>15</a:t>
            </a:r>
            <a:r>
              <a:rPr lang="en-US" sz="1000" dirty="0"/>
              <a:t>(3), 287–299.</a:t>
            </a:r>
          </a:p>
        </p:txBody>
      </p:sp>
    </p:spTree>
    <p:extLst>
      <p:ext uri="{BB962C8B-B14F-4D97-AF65-F5344CB8AC3E}">
        <p14:creationId xmlns:p14="http://schemas.microsoft.com/office/powerpoint/2010/main" val="47672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lgn="ctr">
              <a:buNone/>
            </a:pPr>
            <a:endParaRPr lang="en-US" b="1" dirty="0"/>
          </a:p>
          <a:p>
            <a:pPr marL="346075" lvl="1" indent="0">
              <a:buNone/>
            </a:pPr>
            <a:endParaRPr lang="en-US" dirty="0"/>
          </a:p>
        </p:txBody>
      </p:sp>
      <p:sp>
        <p:nvSpPr>
          <p:cNvPr id="2" name="Title 1"/>
          <p:cNvSpPr>
            <a:spLocks noGrp="1"/>
          </p:cNvSpPr>
          <p:nvPr>
            <p:ph type="title"/>
          </p:nvPr>
        </p:nvSpPr>
        <p:spPr/>
        <p:txBody>
          <a:bodyPr/>
          <a:lstStyle/>
          <a:p>
            <a:r>
              <a:rPr lang="en-US" dirty="0">
                <a:solidFill>
                  <a:schemeClr val="tx1"/>
                </a:solidFill>
              </a:rPr>
              <a:t>Technology</a:t>
            </a:r>
            <a:r>
              <a:rPr lang="en-US" dirty="0"/>
              <a:t> can enable holistic student support</a:t>
            </a:r>
            <a:endParaRPr lang="en-US" dirty="0">
              <a:solidFill>
                <a:schemeClr val="bg2"/>
              </a:solidFill>
            </a:endParaRPr>
          </a:p>
        </p:txBody>
      </p:sp>
      <p:pic>
        <p:nvPicPr>
          <p:cNvPr id="3" name="Picture 2">
            <a:extLst>
              <a:ext uri="{FF2B5EF4-FFF2-40B4-BE49-F238E27FC236}">
                <a16:creationId xmlns:a16="http://schemas.microsoft.com/office/drawing/2014/main" id="{1B1D170B-0276-4B9B-8664-97A7BEB6E55C}"/>
              </a:ext>
            </a:extLst>
          </p:cNvPr>
          <p:cNvPicPr>
            <a:picLocks noChangeAspect="1"/>
          </p:cNvPicPr>
          <p:nvPr/>
        </p:nvPicPr>
        <p:blipFill rotWithShape="1">
          <a:blip r:embed="rId3"/>
          <a:srcRect l="52783" t="24476" r="28402" b="44685"/>
          <a:stretch/>
        </p:blipFill>
        <p:spPr>
          <a:xfrm>
            <a:off x="2214034" y="2099388"/>
            <a:ext cx="4867902" cy="4291098"/>
          </a:xfrm>
          <a:prstGeom prst="rect">
            <a:avLst/>
          </a:prstGeom>
        </p:spPr>
      </p:pic>
      <p:pic>
        <p:nvPicPr>
          <p:cNvPr id="5" name="Picture 4">
            <a:extLst>
              <a:ext uri="{FF2B5EF4-FFF2-40B4-BE49-F238E27FC236}">
                <a16:creationId xmlns:a16="http://schemas.microsoft.com/office/drawing/2014/main" id="{9E11F37D-58CF-484C-8BBC-BBCEE51D0446}"/>
              </a:ext>
            </a:extLst>
          </p:cNvPr>
          <p:cNvPicPr>
            <a:picLocks noChangeAspect="1"/>
          </p:cNvPicPr>
          <p:nvPr/>
        </p:nvPicPr>
        <p:blipFill rotWithShape="1">
          <a:blip r:embed="rId3"/>
          <a:srcRect l="22120" t="54626" r="72640" b="29319"/>
          <a:stretch/>
        </p:blipFill>
        <p:spPr>
          <a:xfrm>
            <a:off x="698500" y="4998359"/>
            <a:ext cx="757140" cy="1305074"/>
          </a:xfrm>
          <a:prstGeom prst="rect">
            <a:avLst/>
          </a:prstGeom>
        </p:spPr>
      </p:pic>
      <p:pic>
        <p:nvPicPr>
          <p:cNvPr id="8" name="Picture 7">
            <a:extLst>
              <a:ext uri="{FF2B5EF4-FFF2-40B4-BE49-F238E27FC236}">
                <a16:creationId xmlns:a16="http://schemas.microsoft.com/office/drawing/2014/main" id="{0D580059-800F-4CAD-9EA7-F98921E76A13}"/>
              </a:ext>
            </a:extLst>
          </p:cNvPr>
          <p:cNvPicPr>
            <a:picLocks noChangeAspect="1"/>
          </p:cNvPicPr>
          <p:nvPr/>
        </p:nvPicPr>
        <p:blipFill rotWithShape="1">
          <a:blip r:embed="rId4"/>
          <a:srcRect l="4076" t="16288" r="91718" b="39683"/>
          <a:stretch/>
        </p:blipFill>
        <p:spPr>
          <a:xfrm>
            <a:off x="1468870" y="3516453"/>
            <a:ext cx="593194" cy="2579547"/>
          </a:xfrm>
          <a:prstGeom prst="rect">
            <a:avLst/>
          </a:prstGeom>
        </p:spPr>
      </p:pic>
    </p:spTree>
    <p:extLst>
      <p:ext uri="{BB962C8B-B14F-4D97-AF65-F5344CB8AC3E}">
        <p14:creationId xmlns:p14="http://schemas.microsoft.com/office/powerpoint/2010/main" val="2389369176"/>
      </p:ext>
    </p:extLst>
  </p:cSld>
  <p:clrMapOvr>
    <a:masterClrMapping/>
  </p:clrMapOvr>
</p:sld>
</file>

<file path=ppt/theme/theme1.xml><?xml version="1.0" encoding="utf-8"?>
<a:theme xmlns:a="http://schemas.openxmlformats.org/drawingml/2006/main" name="4_AmericasCharities_PPT_TEMPLATE_160511">
  <a:themeElements>
    <a:clrScheme name="Custom 17">
      <a:dk1>
        <a:srgbClr val="000000"/>
      </a:dk1>
      <a:lt1>
        <a:srgbClr val="FFFFFF"/>
      </a:lt1>
      <a:dk2>
        <a:srgbClr val="0065A4"/>
      </a:dk2>
      <a:lt2>
        <a:srgbClr val="0065A4"/>
      </a:lt2>
      <a:accent1>
        <a:srgbClr val="42BECA"/>
      </a:accent1>
      <a:accent2>
        <a:srgbClr val="42BECA"/>
      </a:accent2>
      <a:accent3>
        <a:srgbClr val="ADAFB2"/>
      </a:accent3>
      <a:accent4>
        <a:srgbClr val="ADAFB2"/>
      </a:accent4>
      <a:accent5>
        <a:srgbClr val="646464"/>
      </a:accent5>
      <a:accent6>
        <a:srgbClr val="646464"/>
      </a:accent6>
      <a:hlink>
        <a:srgbClr val="3C3C3C"/>
      </a:hlink>
      <a:folHlink>
        <a:srgbClr val="3C3C3C"/>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3D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AmericasCharities_PPT_TEMPLATE_160511.potx</Template>
  <TotalTime>30526</TotalTime>
  <Words>2308</Words>
  <Application>Microsoft Office PowerPoint</Application>
  <PresentationFormat>On-screen Show (4:3)</PresentationFormat>
  <Paragraphs>302</Paragraphs>
  <Slides>33</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ヒラギノ角ゴ Pro W3</vt:lpstr>
      <vt:lpstr>4_AmericasCharities_PPT_TEMPLATE_160511</vt:lpstr>
      <vt:lpstr>Key Structures and Processes for Holistic Student Support</vt:lpstr>
      <vt:lpstr>Research Partners</vt:lpstr>
      <vt:lpstr>College Partners</vt:lpstr>
      <vt:lpstr>Objectives</vt:lpstr>
      <vt:lpstr>Framework Background</vt:lpstr>
      <vt:lpstr>What is holistic student support? </vt:lpstr>
      <vt:lpstr>Holistic student support is structured and delivered according to a SSIPP model. </vt:lpstr>
      <vt:lpstr>Holistic student support teaches students how to identify and pursue academic and life goals. </vt:lpstr>
      <vt:lpstr>Technology can enable holistic student support</vt:lpstr>
      <vt:lpstr>Implementing Holistic Student Support  A Practitioner’s Guide to Key Structures and Processes </vt:lpstr>
      <vt:lpstr>Framework articulates components that embody advising-as-teaching and SSIPP principles. </vt:lpstr>
      <vt:lpstr>Structures for student support practices </vt:lpstr>
      <vt:lpstr>Structures for student support practices </vt:lpstr>
      <vt:lpstr>Outreach processes </vt:lpstr>
      <vt:lpstr>Outreach Processes</vt:lpstr>
      <vt:lpstr>Advising Pedagogy </vt:lpstr>
      <vt:lpstr>Advising Pedagogy </vt:lpstr>
      <vt:lpstr>How to Use the Framework</vt:lpstr>
      <vt:lpstr>How to Use the Framework</vt:lpstr>
      <vt:lpstr>How to Use the Framework</vt:lpstr>
      <vt:lpstr>Examples using the Framework</vt:lpstr>
      <vt:lpstr>Structures for Student Support Practices</vt:lpstr>
      <vt:lpstr>MyDegreePlan Instructions for Students and Advisors</vt:lpstr>
      <vt:lpstr>Outreach Processes</vt:lpstr>
      <vt:lpstr>Sustained Outreach Throughout Semester</vt:lpstr>
      <vt:lpstr>Advising Pedagogy</vt:lpstr>
      <vt:lpstr>Advising Pedagogy – MontCo’s Approach to the Framework</vt:lpstr>
      <vt:lpstr>Advising Pedagogy – MontCo’s Approach to the Framework (cont’d)</vt:lpstr>
      <vt:lpstr>Q&amp;A</vt:lpstr>
      <vt:lpstr>Conclusion</vt:lpstr>
      <vt:lpstr>Redesigning Advising and Student Support: Tools for Practitioners </vt:lpstr>
      <vt:lpstr>Enhancing Student-Advisor Interactions</vt:lpstr>
      <vt:lpstr>For more information </vt:lpstr>
    </vt:vector>
  </TitlesOfParts>
  <Company>Levine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CCRC Presentation</dc:title>
  <dc:creator>Hoori</dc:creator>
  <cp:lastModifiedBy>Nancy Millichap</cp:lastModifiedBy>
  <cp:revision>1380</cp:revision>
  <cp:lastPrinted>2011-03-21T16:45:33Z</cp:lastPrinted>
  <dcterms:created xsi:type="dcterms:W3CDTF">2012-05-23T13:55:21Z</dcterms:created>
  <dcterms:modified xsi:type="dcterms:W3CDTF">2018-01-24T13:47:41Z</dcterms:modified>
</cp:coreProperties>
</file>