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335" r:id="rId2"/>
    <p:sldId id="352" r:id="rId3"/>
    <p:sldId id="353" r:id="rId4"/>
    <p:sldId id="354" r:id="rId5"/>
    <p:sldId id="355" r:id="rId6"/>
    <p:sldId id="356" r:id="rId7"/>
    <p:sldId id="265" r:id="rId8"/>
    <p:sldId id="351" r:id="rId9"/>
    <p:sldId id="336" r:id="rId10"/>
    <p:sldId id="364" r:id="rId11"/>
    <p:sldId id="262" r:id="rId12"/>
    <p:sldId id="363" r:id="rId13"/>
    <p:sldId id="337" r:id="rId14"/>
    <p:sldId id="269" r:id="rId15"/>
    <p:sldId id="264" r:id="rId16"/>
    <p:sldId id="338" r:id="rId17"/>
    <p:sldId id="366" r:id="rId18"/>
    <p:sldId id="340" r:id="rId19"/>
    <p:sldId id="273" r:id="rId20"/>
    <p:sldId id="280" r:id="rId21"/>
    <p:sldId id="389" r:id="rId22"/>
    <p:sldId id="390" r:id="rId23"/>
    <p:sldId id="391" r:id="rId24"/>
    <p:sldId id="392" r:id="rId25"/>
    <p:sldId id="362" r:id="rId26"/>
    <p:sldId id="274" r:id="rId27"/>
    <p:sldId id="300" r:id="rId28"/>
    <p:sldId id="301" r:id="rId29"/>
    <p:sldId id="372" r:id="rId30"/>
    <p:sldId id="303" r:id="rId31"/>
    <p:sldId id="304" r:id="rId32"/>
    <p:sldId id="373" r:id="rId33"/>
    <p:sldId id="306" r:id="rId34"/>
    <p:sldId id="307" r:id="rId35"/>
    <p:sldId id="374" r:id="rId36"/>
    <p:sldId id="309" r:id="rId37"/>
    <p:sldId id="310" r:id="rId38"/>
    <p:sldId id="375" r:id="rId39"/>
    <p:sldId id="312" r:id="rId40"/>
    <p:sldId id="313" r:id="rId41"/>
    <p:sldId id="376" r:id="rId42"/>
    <p:sldId id="361" r:id="rId43"/>
    <p:sldId id="275" r:id="rId44"/>
    <p:sldId id="316" r:id="rId45"/>
    <p:sldId id="317" r:id="rId46"/>
    <p:sldId id="377" r:id="rId47"/>
    <p:sldId id="319" r:id="rId48"/>
    <p:sldId id="320" r:id="rId49"/>
    <p:sldId id="378" r:id="rId50"/>
    <p:sldId id="322" r:id="rId51"/>
    <p:sldId id="323" r:id="rId52"/>
    <p:sldId id="379" r:id="rId53"/>
    <p:sldId id="325" r:id="rId54"/>
    <p:sldId id="326" r:id="rId55"/>
    <p:sldId id="383" r:id="rId56"/>
    <p:sldId id="328" r:id="rId57"/>
    <p:sldId id="329" r:id="rId58"/>
    <p:sldId id="381" r:id="rId59"/>
    <p:sldId id="341" r:id="rId60"/>
    <p:sldId id="346" r:id="rId61"/>
    <p:sldId id="344" r:id="rId62"/>
    <p:sldId id="345" r:id="rId63"/>
    <p:sldId id="387" r:id="rId64"/>
    <p:sldId id="388" r:id="rId65"/>
    <p:sldId id="343" r:id="rId66"/>
    <p:sldId id="382" r:id="rId67"/>
    <p:sldId id="342" r:id="rId68"/>
    <p:sldId id="35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 userDrawn="1">
          <p15:clr>
            <a:srgbClr val="A4A3A4"/>
          </p15:clr>
        </p15:guide>
        <p15:guide id="2" pos="4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Lynch" initials="PL" lastIdx="1" clrIdx="0">
    <p:extLst>
      <p:ext uri="{19B8F6BF-5375-455C-9EA6-DF929625EA0E}">
        <p15:presenceInfo xmlns:p15="http://schemas.microsoft.com/office/powerpoint/2012/main" userId="b210a4eb30b185f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EADD"/>
    <a:srgbClr val="F05A28"/>
    <a:srgbClr val="95D3C4"/>
    <a:srgbClr val="8DD7F7"/>
    <a:srgbClr val="0076A2"/>
    <a:srgbClr val="007E78"/>
    <a:srgbClr val="9D260E"/>
    <a:srgbClr val="AA332D"/>
    <a:srgbClr val="2B434B"/>
    <a:srgbClr val="A6A8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1"/>
    <p:restoredTop sz="67937"/>
  </p:normalViewPr>
  <p:slideViewPr>
    <p:cSldViewPr snapToGrid="0" snapToObjects="1">
      <p:cViewPr varScale="1">
        <p:scale>
          <a:sx n="121" d="100"/>
          <a:sy n="121" d="100"/>
        </p:scale>
        <p:origin x="1744" y="168"/>
      </p:cViewPr>
      <p:guideLst>
        <p:guide orient="horz" pos="72"/>
        <p:guide pos="456"/>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43" d="100"/>
          <a:sy n="143" d="100"/>
        </p:scale>
        <p:origin x="3344"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998307945598304E-2"/>
          <c:y val="3.133491914491783E-2"/>
          <c:w val="0.96000338410880337"/>
          <c:h val="0.5786541237269486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Institutional financial health and business model</c:v>
                </c:pt>
                <c:pt idx="1">
                  <c:v>Recruiting and supporting students</c:v>
                </c:pt>
                <c:pt idx="2">
                  <c:v>Culture and workforce</c:v>
                </c:pt>
                <c:pt idx="3">
                  <c:v>Education and academic work</c:v>
                </c:pt>
                <c:pt idx="4">
                  <c:v>Technology and data</c:v>
                </c:pt>
              </c:strCache>
            </c:strRef>
          </c:cat>
          <c:val>
            <c:numRef>
              <c:f>Sheet1!$B$2:$B$6</c:f>
              <c:numCache>
                <c:formatCode>0%</c:formatCode>
                <c:ptCount val="5"/>
                <c:pt idx="0">
                  <c:v>0.23529411764705882</c:v>
                </c:pt>
                <c:pt idx="1">
                  <c:v>9.1922005571030641E-2</c:v>
                </c:pt>
                <c:pt idx="2">
                  <c:v>8.9918256130790186E-2</c:v>
                </c:pt>
                <c:pt idx="3">
                  <c:v>8.3557951482479784E-2</c:v>
                </c:pt>
                <c:pt idx="4">
                  <c:v>2.9255319148936171E-2</c:v>
                </c:pt>
              </c:numCache>
            </c:numRef>
          </c:val>
          <c:extLst>
            <c:ext xmlns:c16="http://schemas.microsoft.com/office/drawing/2014/chart" uri="{C3380CC4-5D6E-409C-BE32-E72D297353CC}">
              <c16:uniqueId val="{00000000-7552-A44D-89DD-331D44C7561F}"/>
            </c:ext>
          </c:extLst>
        </c:ser>
        <c:dLbls>
          <c:showLegendKey val="0"/>
          <c:showVal val="0"/>
          <c:showCatName val="0"/>
          <c:showSerName val="0"/>
          <c:showPercent val="0"/>
          <c:showBubbleSize val="0"/>
        </c:dLbls>
        <c:gapWidth val="50"/>
        <c:axId val="951510064"/>
        <c:axId val="951488672"/>
      </c:barChart>
      <c:catAx>
        <c:axId val="95151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51488672"/>
        <c:crosses val="autoZero"/>
        <c:auto val="1"/>
        <c:lblAlgn val="ctr"/>
        <c:lblOffset val="100"/>
        <c:noMultiLvlLbl val="0"/>
      </c:catAx>
      <c:valAx>
        <c:axId val="951488672"/>
        <c:scaling>
          <c:orientation val="minMax"/>
        </c:scaling>
        <c:delete val="1"/>
        <c:axPos val="l"/>
        <c:numFmt formatCode="0%" sourceLinked="1"/>
        <c:majorTickMark val="none"/>
        <c:minorTickMark val="none"/>
        <c:tickLblPos val="nextTo"/>
        <c:crossAx val="951510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FFECC-7634-D94D-A04A-5BFED94C28F7}" type="datetimeFigureOut">
              <a:rPr lang="en-US" smtClean="0"/>
              <a:t>10/16/20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ABE9E-E5F2-DA4E-AF6B-22BF8866C0C8}" type="slidenum">
              <a:rPr lang="en-US" smtClean="0"/>
              <a:t>‹#›</a:t>
            </a:fld>
            <a:endParaRPr lang="en-US"/>
          </a:p>
        </p:txBody>
      </p:sp>
    </p:spTree>
    <p:extLst>
      <p:ext uri="{BB962C8B-B14F-4D97-AF65-F5344CB8AC3E}">
        <p14:creationId xmlns:p14="http://schemas.microsoft.com/office/powerpoint/2010/main" val="4018857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ducause.zoom.us/rec/play/v8_2MIh8OR7br514-aL9ZmPdRA-fA3vsiJQ2f-0tgFsobRWJRr4z5pBlYt3ejLSX135GiMCkTJKcI8HG.O_TKxYm0Dj2zQ6IC?startTime=1597428322000&amp;_x_zm_rtaid=luk7Qz82SvWn2_3BY0p_1g.1600975769310.b8e5564b9ace24a510cc52e5ff67d4be&amp;_x_zm_rhtaid=802"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ducause.zoom.us/rec/play/v8_2MIh8OR7br514-aL9ZmPdRA-fA3vsiJQ2f-0tgFsobRWJRr4z5pBlYt3ejLSX135GiMCkTJKcI8HG.O_TKxYm0Dj2zQ6IC?startTime=1597428322000&amp;_x_zm_rtaid=luk7Qz82SvWn2_3BY0p_1g.1600975769310.b8e5564b9ace24a510cc52e5ff67d4be&amp;_x_zm_rhtaid=80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ducause.zoom.us/rec/play/N-S7JBrtP1u4ffIwjwa1YmYfdMPcMjvGj2lcRejuICzw4M1GJMfIQQFbvZEj0sB91PVEC5g-mElj6xX-.hrfllSoINpxAMcTW?startTime=1597338370000&amp;_x_zm_rtaid=luk7Qz82SvWn2_3BY0p_1g.1600975769310.b8e5564b9ace24a510cc52e5ff67d4be&amp;_x_zm_rhtaid=80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ducause.zoom.us/rec/play/YAmA81oFcpt6-3d1_yMU4DtXvJK2X0bhfrcA3NjwRG_7giUFgpntGlBOSr9Kfgto7Yd57fA5qxHAiko8.inlrxYh4xW_2a4Mv?startTime=1597421239000&amp;_x_zm_rtaid=luk7Qz82SvWn2_3BY0p_1g.1600975769310.b8e5564b9ace24a510cc52e5ff67d4be&amp;_x_zm_rhtaid=802"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ducause.zoom.us/rec/play/YAmA81oFcpt6-3d1_yMU4DtXvJK2X0bhfrcA3NjwRG_7giUFgpntGlBOSr9Kfgto7Yd57fA5qxHAiko8.inlrxYh4xW_2a4Mv?startTime=1597421239000&amp;_x_zm_rtaid=luk7Qz82SvWn2_3BY0p_1g.1600975769310.b8e5564b9ace24a510cc52e5ff67d4be&amp;_x_zm_rhtaid=80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ducause.zoom.us/rec/play/YAmA81oFcpt6-3d1_yMU4DtXvJK2X0bhfrcA3NjwRG_7giUFgpntGlBOSr9Kfgto7Yd57fA5qxHAiko8.inlrxYh4xW_2a4Mv?startTime=1597421239000&amp;_x_zm_rtaid=luk7Qz82SvWn2_3BY0p_1g.1600975769310.b8e5564b9ace24a510cc52e5ff67d4be&amp;_x_zm_rhtaid=802"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ducause.zoom.us/rec/play/4g9x_QdcbKvtoYlwFvdtUMs3MguTZqDmELxn0bla0vK3ySth1PD0k0DXW8YiVXaPjbLncss8juNuLbqn.dfntui44PHouM25f?startTime=1598032984000&amp;_x_zm_rtaid=luk7Qz82SvWn2_3BY0p_1g.1600975769310.b8e5564b9ace24a510cc52e5ff67d4be&amp;_x_zm_rhtaid=802"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ducause.zoom.us/rec/play/v5N8I-qrrGg3S4HD4wSDAvEqW9S-eq6sgCZNqPEFzE29BnAGN1emYLREYeRUWAmjqalgwMxSD7w1D-q7?autoplay=tru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ducause.zoom.us/rec/play/wrZoBDJsuVLS68PgGTCCJYWurksCmzYEoWn6Y1s_QSObKTK1PirMlUb6zTdj5W5aHKv_bspdxKe-DXk.qkyTH8eNET3fwnKa?startTime=1597676664000&amp;_x_zm_rtaid=luk7Qz82SvWn2_3BY0p_1g.1600975769310.b8e5564b9ace24a510cc52e5ff67d4be&amp;_x_zm_rhtaid=802"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educause.zoom.us/rec/play/N-S7JBrtP1u4ffIwjwa1YmYfdMPcMjvGj2lcRejuICzw4M1GJMfIQQFbvZEj0sB91PVEC5g-mElj6xX-.hrfllSoINpxAMcTW?startTime=1597338370000&amp;_x_zm_rtaid=luk7Qz82SvWn2_3BY0p_1g.1600975769310.b8e5564b9ace24a510cc52e5ff67d4be&amp;_x_zm_rhtaid=802"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educause.zoom.us/rec/play/MGcOHIlzw0XiXEDPvvskwrQwCkqKN8jK1SS0ildSwcKudg2Cck89oUqwsrMI7FVSHvfclu6BIrFpvgE3.iuxncYXx02mgkEu7?startTime=1597071855000&amp;_x_zm_rtaid=luk7Qz82SvWn2_3BY0p_1g.1600975769310.b8e5564b9ace24a510cc52e5ff67d4be&amp;_x_zm_rhtaid=802"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educause.zoom.us/rec/play/MGcOHIlzw0XiXEDPvvskwrQwCkqKN8jK1SS0ildSwcKudg2Cck89oUqwsrMI7FVSHvfclu6BIrFpvgE3.iuxncYXx02mgkEu7?startTime=1597071855000&amp;_x_zm_rtaid=luk7Qz82SvWn2_3BY0p_1g.1600975769310.b8e5564b9ace24a510cc52e5ff67d4be&amp;_x_zm_rhtaid=802"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educause.zoom.us/rec/play/_ALzIDE-nVOouD3D7TOZ-c7lPViluyRYS-_b1wCkQxVnLnAgBPVSNQGia2qt_Gd8mOcmB7mYjGHYpV25.I4rWioe4gB3N8_au?startTime=1596827098000&amp;_x_zm_rtaid=luk7Qz82SvWn2_3BY0p_1g.1600975769310.b8e5564b9ace24a510cc52e5ff67d4be&amp;_x_zm_rhtaid=802"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educause.zoom.us/rec/play/Mxb-KHSzeJl-WP4dd9XMgBvHZrDDomfJf9kZfTJ9VgUiDRwxK9cXbrXSGGVfsqMNiIpzxpuQnRNexHK2.boiQFcIIoO-RqVt6?startTime=1597428322000&amp;_x_zm_rtaid=luk7Qz82SvWn2_3BY0p_1g.1600975769310.b8e5564b9ace24a510cc52e5ff67d4be&amp;_x_zm_rhtaid=802"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educause.zoom.us/rec/play/4g9x_QdcbKvtoYlwFvdtUMs3MguTZqDmELxn0bla0vK3ySth1PD0k0DXW8YiVXaPjbLncss8juNuLbqn.dfntui44PHouM25f?startTime=1598032984000&amp;_x_zm_rtaid=luk7Qz82SvWn2_3BY0p_1g.1600975769310.b8e5564b9ace24a510cc52e5ff67d4be&amp;_x_zm_rhtaid=802"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don’t need me to tell you</a:t>
            </a:r>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2</a:t>
            </a:fld>
            <a:endParaRPr lang="en-US"/>
          </a:p>
        </p:txBody>
      </p:sp>
    </p:spTree>
    <p:extLst>
      <p:ext uri="{BB962C8B-B14F-4D97-AF65-F5344CB8AC3E}">
        <p14:creationId xmlns:p14="http://schemas.microsoft.com/office/powerpoint/2010/main" val="2982784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thought about potential scenarios that be useful in thinking about pandemic recovery, we made three assumptions:</a:t>
            </a:r>
          </a:p>
          <a:p>
            <a:endParaRPr lang="en-US" dirty="0"/>
          </a:p>
          <a:p>
            <a:r>
              <a:rPr lang="en-US" sz="1200" b="1" kern="1200" dirty="0">
                <a:solidFill>
                  <a:schemeClr val="tx1"/>
                </a:solidFill>
                <a:effectLst/>
                <a:latin typeface="+mn-lt"/>
                <a:ea typeface="+mn-ea"/>
                <a:cs typeface="+mn-cs"/>
              </a:rPr>
              <a:t>Assumption 1: The pandemic will begin to resolve some time in 2021.</a:t>
            </a:r>
            <a:r>
              <a:rPr lang="en-US" sz="1200" kern="1200" dirty="0">
                <a:solidFill>
                  <a:schemeClr val="tx1"/>
                </a:solidFill>
                <a:effectLst/>
                <a:latin typeface="+mn-lt"/>
                <a:ea typeface="+mn-ea"/>
                <a:cs typeface="+mn-cs"/>
              </a:rPr>
              <a:t> That means that one or more effective vaccines will become available and distributed. And in fact we’re seeing signs that make that look pretty likely.</a:t>
            </a:r>
          </a:p>
          <a:p>
            <a:endParaRPr lang="en-US" sz="1200" kern="1200" dirty="0">
              <a:solidFill>
                <a:schemeClr val="tx1"/>
              </a:solidFill>
              <a:effectLst/>
              <a:latin typeface="+mn-lt"/>
              <a:ea typeface="+mn-ea"/>
              <a:cs typeface="+mn-cs"/>
            </a:endParaRPr>
          </a:p>
          <a:p>
            <a:r>
              <a:rPr lang="en-US" dirty="0"/>
              <a:t>https://</a:t>
            </a:r>
            <a:r>
              <a:rPr lang="en-US" dirty="0" err="1"/>
              <a:t>www.mckinsey.com</a:t>
            </a:r>
            <a:r>
              <a:rPr lang="en-US" dirty="0"/>
              <a:t>/~/media/McKinsey/Industries/Healthcare%20Systems%20and%20Services/Our%20Insights/When%20will%20the%20COVID%2019%20pandemic%20end/When-will-the-COVID-19-pandemic-end-final.pdf</a:t>
            </a:r>
          </a:p>
        </p:txBody>
      </p:sp>
      <p:sp>
        <p:nvSpPr>
          <p:cNvPr id="4" name="Slide Number Placeholder 3"/>
          <p:cNvSpPr>
            <a:spLocks noGrp="1"/>
          </p:cNvSpPr>
          <p:nvPr>
            <p:ph type="sldNum" sz="quarter" idx="5"/>
          </p:nvPr>
        </p:nvSpPr>
        <p:spPr/>
        <p:txBody>
          <a:bodyPr/>
          <a:lstStyle/>
          <a:p>
            <a:fld id="{352ABE9E-E5F2-DA4E-AF6B-22BF8866C0C8}" type="slidenum">
              <a:rPr lang="en-US" smtClean="0"/>
              <a:t>11</a:t>
            </a:fld>
            <a:endParaRPr lang="en-US"/>
          </a:p>
        </p:txBody>
      </p:sp>
    </p:spTree>
    <p:extLst>
      <p:ext uri="{BB962C8B-B14F-4D97-AF65-F5344CB8AC3E}">
        <p14:creationId xmlns:p14="http://schemas.microsoft.com/office/powerpoint/2010/main" val="211872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Assumption 2: Our scenarios should be high-level views of possible recovery visions</a:t>
            </a:r>
            <a:r>
              <a:rPr lang="en-US" sz="1200" kern="1200" dirty="0">
                <a:solidFill>
                  <a:schemeClr val="tx1"/>
                </a:solidFill>
                <a:effectLst/>
                <a:latin typeface="+mn-lt"/>
                <a:ea typeface="+mn-ea"/>
                <a:cs typeface="+mn-cs"/>
              </a:rPr>
              <a:t>. The three scenarios we chose are very general and based on how an institution’s vision, culture, and business model may influence its approach to recovery.</a:t>
            </a:r>
            <a:r>
              <a:rPr lang="en-US"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12</a:t>
            </a:fld>
            <a:endParaRPr lang="en-US"/>
          </a:p>
        </p:txBody>
      </p:sp>
    </p:spTree>
    <p:extLst>
      <p:ext uri="{BB962C8B-B14F-4D97-AF65-F5344CB8AC3E}">
        <p14:creationId xmlns:p14="http://schemas.microsoft.com/office/powerpoint/2010/main" val="1840850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scenarios we chose were:</a:t>
            </a:r>
          </a:p>
          <a:p>
            <a:pPr lvl="0"/>
            <a:r>
              <a:rPr lang="en-US" sz="1200" u="sng" kern="1200" dirty="0">
                <a:solidFill>
                  <a:schemeClr val="tx1"/>
                </a:solidFill>
                <a:effectLst/>
                <a:latin typeface="+mn-lt"/>
                <a:ea typeface="+mn-ea"/>
                <a:cs typeface="+mn-cs"/>
              </a:rPr>
              <a:t>Restore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We will be focused on figuring out what to do to get back to where we were before the pandemic</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Evolve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We will be focused on adapting to the new normal</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Transform</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We will be focused on redefining our institution and taking an active role in creating the innovative future of higher education</a:t>
            </a: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13</a:t>
            </a:fld>
            <a:endParaRPr lang="en-US"/>
          </a:p>
        </p:txBody>
      </p:sp>
    </p:spTree>
    <p:extLst>
      <p:ext uri="{BB962C8B-B14F-4D97-AF65-F5344CB8AC3E}">
        <p14:creationId xmlns:p14="http://schemas.microsoft.com/office/powerpoint/2010/main" val="3122849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Assumption 3: A single scenario would probably fit very few institutions</a:t>
            </a:r>
            <a:r>
              <a:rPr lang="en-US" sz="1200" kern="1200" dirty="0">
                <a:solidFill>
                  <a:schemeClr val="tx1"/>
                </a:solidFill>
                <a:effectLst/>
                <a:latin typeface="+mn-lt"/>
                <a:ea typeface="+mn-ea"/>
                <a:cs typeface="+mn-cs"/>
              </a:rPr>
              <a:t>. Leaders might, for example, adopt one scenario to guide financial health and another to guide education and academic work. So we needed to give our survey respondents a lot of flexibility in picking the issues.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14</a:t>
            </a:fld>
            <a:endParaRPr lang="en-US"/>
          </a:p>
        </p:txBody>
      </p:sp>
    </p:spTree>
    <p:extLst>
      <p:ext uri="{BB962C8B-B14F-4D97-AF65-F5344CB8AC3E}">
        <p14:creationId xmlns:p14="http://schemas.microsoft.com/office/powerpoint/2010/main" val="2543082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here’s what we did. First our IT Issues panel prioritized  nineteen potential Top IT Issues for 2021. That’s the same as every year,  when they pick about 15-20 issues for members to vote on. </a:t>
            </a:r>
          </a:p>
          <a:p>
            <a:r>
              <a:rPr lang="en-US" sz="1200" kern="1200" dirty="0">
                <a:solidFill>
                  <a:schemeClr val="tx1"/>
                </a:solidFill>
                <a:effectLst/>
                <a:latin typeface="+mn-lt"/>
                <a:ea typeface="+mn-ea"/>
                <a:cs typeface="+mn-cs"/>
              </a:rPr>
              <a:t>What was different about this year was that the panelists created three versions of each issue, one for each scenario. </a:t>
            </a:r>
          </a:p>
          <a:p>
            <a:r>
              <a:rPr lang="en-US" sz="1200" kern="1200" dirty="0">
                <a:solidFill>
                  <a:schemeClr val="tx1"/>
                </a:solidFill>
                <a:effectLst/>
                <a:latin typeface="+mn-lt"/>
                <a:ea typeface="+mn-ea"/>
                <a:cs typeface="+mn-cs"/>
              </a:rPr>
              <a:t>So then our survey asked IT leaders to first pick their preferred scenario-based version of each of the nineteen potential issues, and then prioritize the nineteen issue versions they had picked. We used the survey results to find the Top 5 IT Issues for each of the three scenarios.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52ABE9E-E5F2-DA4E-AF6B-22BF8866C0C8}" type="slidenum">
              <a:rPr lang="en-US" smtClean="0"/>
              <a:t>15</a:t>
            </a:fld>
            <a:endParaRPr lang="en-US"/>
          </a:p>
        </p:txBody>
      </p:sp>
    </p:spTree>
    <p:extLst>
      <p:ext uri="{BB962C8B-B14F-4D97-AF65-F5344CB8AC3E}">
        <p14:creationId xmlns:p14="http://schemas.microsoft.com/office/powerpoint/2010/main" val="1884184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And here they are.  As you scan this table, look at all the overlap between </a:t>
            </a:r>
            <a:r>
              <a:rPr lang="en-US" sz="1200" kern="1200" dirty="0">
                <a:solidFill>
                  <a:schemeClr val="tx1"/>
                </a:solidFill>
                <a:effectLst/>
                <a:latin typeface="+mn-lt"/>
                <a:ea typeface="+mn-ea"/>
                <a:cs typeface="+mn-cs"/>
              </a:rPr>
              <a:t>the Restore and Evolve issues.  They have four issues in common. </a:t>
            </a:r>
          </a:p>
          <a:p>
            <a:r>
              <a:rPr lang="en-US" sz="1200" kern="1200" dirty="0">
                <a:solidFill>
                  <a:schemeClr val="tx1"/>
                </a:solidFill>
                <a:effectLst/>
                <a:latin typeface="+mn-lt"/>
                <a:ea typeface="+mn-ea"/>
                <a:cs typeface="+mn-cs"/>
              </a:rPr>
              <a:t>Of course, details under each common issue are very different. When we walk through each issue, you’ll be able to see those differences more clearly.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look at the issues in Transform. They really stand on their own, don’t they? And collectively they cover a strategic approach to using technology to transform the institution.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16</a:t>
            </a:fld>
            <a:endParaRPr lang="en-US"/>
          </a:p>
        </p:txBody>
      </p:sp>
    </p:spTree>
    <p:extLst>
      <p:ext uri="{BB962C8B-B14F-4D97-AF65-F5344CB8AC3E}">
        <p14:creationId xmlns:p14="http://schemas.microsoft.com/office/powerpoint/2010/main" val="2501984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will be left and what will we face on the other side of COVID, and what role will technology play in higher education’s recovery? </a:t>
            </a:r>
          </a:p>
          <a:p>
            <a:r>
              <a:rPr lang="en-US" sz="1200" kern="1200" dirty="0">
                <a:solidFill>
                  <a:schemeClr val="tx1"/>
                </a:solidFill>
                <a:effectLst/>
                <a:latin typeface="+mn-lt"/>
                <a:ea typeface="+mn-ea"/>
                <a:cs typeface="+mn-cs"/>
              </a:rPr>
              <a:t>Put yourself, for the next few minutes, in the post-pandemic future and reflect with the IT Issues panel on what it might bring.</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17</a:t>
            </a:fld>
            <a:endParaRPr lang="en-US"/>
          </a:p>
        </p:txBody>
      </p:sp>
    </p:spTree>
    <p:extLst>
      <p:ext uri="{BB962C8B-B14F-4D97-AF65-F5344CB8AC3E}">
        <p14:creationId xmlns:p14="http://schemas.microsoft.com/office/powerpoint/2010/main" val="4044463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we don’t have a ton of time today, and I think it’ll get a little tedious if I try to walk through all 15 issues. The Restore issues are focused on getting back to where we were before the pandemic</a:t>
            </a:r>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18</a:t>
            </a:fld>
            <a:endParaRPr lang="en-US"/>
          </a:p>
        </p:txBody>
      </p:sp>
    </p:spTree>
    <p:extLst>
      <p:ext uri="{BB962C8B-B14F-4D97-AF65-F5344CB8AC3E}">
        <p14:creationId xmlns:p14="http://schemas.microsoft.com/office/powerpoint/2010/main" val="237503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So we’ll just breeze through them today. You can always read the IT Issues article for the details.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Restore theme is a story of institutional survival. The biggest focus in restore was on the institution’s pre-pandemic financial health. </a:t>
            </a:r>
          </a:p>
          <a:p>
            <a:r>
              <a:rPr lang="en-US" sz="1200" kern="1200" dirty="0">
                <a:solidFill>
                  <a:schemeClr val="tx1"/>
                </a:solidFill>
                <a:effectLst/>
                <a:latin typeface="+mn-lt"/>
                <a:ea typeface="+mn-ea"/>
                <a:cs typeface="+mn-cs"/>
              </a:rPr>
              <a:t>Look at the issues under Restore -- two finance-related issues – cost management and financial health – and you’ll see soon that even the information security issue is qualified by the need to be “budget conscious.”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institutions at greatest financial risk may also be those whose students are struggling the most. Institutions choosing the Restore version of issues were also focused on helping their students gain access to institutional resources and learning anywhere, anytime. </a:t>
            </a:r>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19</a:t>
            </a:fld>
            <a:endParaRPr lang="en-US"/>
          </a:p>
        </p:txBody>
      </p:sp>
    </p:spTree>
    <p:extLst>
      <p:ext uri="{BB962C8B-B14F-4D97-AF65-F5344CB8AC3E}">
        <p14:creationId xmlns:p14="http://schemas.microsoft.com/office/powerpoint/2010/main" val="1335284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use </a:t>
            </a:r>
            <a:r>
              <a:rPr lang="en-US" dirty="0">
                <a:hlinkClick r:id="rId3"/>
              </a:rPr>
              <a:t>the video clip </a:t>
            </a:r>
            <a:r>
              <a:rPr lang="en-US" dirty="0"/>
              <a:t>for this one</a:t>
            </a:r>
          </a:p>
          <a:p>
            <a:r>
              <a:rPr lang="en-US" dirty="0"/>
              <a:t>Start @5:07</a:t>
            </a:r>
          </a:p>
          <a:p>
            <a:r>
              <a:rPr lang="en-US" dirty="0"/>
              <a:t>End @ 5:52</a:t>
            </a:r>
          </a:p>
        </p:txBody>
      </p:sp>
      <p:sp>
        <p:nvSpPr>
          <p:cNvPr id="4" name="Slide Number Placeholder 3"/>
          <p:cNvSpPr>
            <a:spLocks noGrp="1"/>
          </p:cNvSpPr>
          <p:nvPr>
            <p:ph type="sldNum" sz="quarter" idx="5"/>
          </p:nvPr>
        </p:nvSpPr>
        <p:spPr/>
        <p:txBody>
          <a:bodyPr/>
          <a:lstStyle/>
          <a:p>
            <a:fld id="{352ABE9E-E5F2-DA4E-AF6B-22BF8866C0C8}" type="slidenum">
              <a:rPr lang="en-US" smtClean="0"/>
              <a:t>20</a:t>
            </a:fld>
            <a:endParaRPr lang="en-US"/>
          </a:p>
        </p:txBody>
      </p:sp>
    </p:spTree>
    <p:extLst>
      <p:ext uri="{BB962C8B-B14F-4D97-AF65-F5344CB8AC3E}">
        <p14:creationId xmlns:p14="http://schemas.microsoft.com/office/powerpoint/2010/main" val="3696619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about what we’ve been through in 2020</a:t>
            </a:r>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3</a:t>
            </a:fld>
            <a:endParaRPr lang="en-US"/>
          </a:p>
        </p:txBody>
      </p:sp>
    </p:spTree>
    <p:extLst>
      <p:ext uri="{BB962C8B-B14F-4D97-AF65-F5344CB8AC3E}">
        <p14:creationId xmlns:p14="http://schemas.microsoft.com/office/powerpoint/2010/main" val="267439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use </a:t>
            </a:r>
            <a:r>
              <a:rPr lang="en-US" dirty="0">
                <a:hlinkClick r:id="rId3"/>
              </a:rPr>
              <a:t>the video clip </a:t>
            </a:r>
            <a:r>
              <a:rPr lang="en-US" dirty="0"/>
              <a:t>for this one</a:t>
            </a:r>
          </a:p>
          <a:p>
            <a:r>
              <a:rPr lang="en-US" dirty="0"/>
              <a:t>Start @5:07</a:t>
            </a:r>
          </a:p>
          <a:p>
            <a:r>
              <a:rPr lang="en-US" dirty="0"/>
              <a:t>End @ 5:52</a:t>
            </a:r>
          </a:p>
        </p:txBody>
      </p:sp>
      <p:sp>
        <p:nvSpPr>
          <p:cNvPr id="4" name="Slide Number Placeholder 3"/>
          <p:cNvSpPr>
            <a:spLocks noGrp="1"/>
          </p:cNvSpPr>
          <p:nvPr>
            <p:ph type="sldNum" sz="quarter" idx="5"/>
          </p:nvPr>
        </p:nvSpPr>
        <p:spPr/>
        <p:txBody>
          <a:bodyPr/>
          <a:lstStyle/>
          <a:p>
            <a:fld id="{352ABE9E-E5F2-DA4E-AF6B-22BF8866C0C8}" type="slidenum">
              <a:rPr lang="en-US" smtClean="0"/>
              <a:t>21</a:t>
            </a:fld>
            <a:endParaRPr lang="en-US"/>
          </a:p>
        </p:txBody>
      </p:sp>
    </p:spTree>
    <p:extLst>
      <p:ext uri="{BB962C8B-B14F-4D97-AF65-F5344CB8AC3E}">
        <p14:creationId xmlns:p14="http://schemas.microsoft.com/office/powerpoint/2010/main" val="4162757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use </a:t>
            </a:r>
            <a:r>
              <a:rPr lang="en-US" dirty="0">
                <a:hlinkClick r:id="rId3"/>
              </a:rPr>
              <a:t>the video clip </a:t>
            </a:r>
            <a:r>
              <a:rPr lang="en-US" dirty="0"/>
              <a:t>for this one</a:t>
            </a:r>
          </a:p>
          <a:p>
            <a:r>
              <a:rPr lang="en-US" dirty="0"/>
              <a:t>Start @3:36</a:t>
            </a:r>
          </a:p>
          <a:p>
            <a:r>
              <a:rPr lang="en-US" dirty="0"/>
              <a:t>Stop @4:29</a:t>
            </a:r>
          </a:p>
        </p:txBody>
      </p:sp>
      <p:sp>
        <p:nvSpPr>
          <p:cNvPr id="4" name="Slide Number Placeholder 3"/>
          <p:cNvSpPr>
            <a:spLocks noGrp="1"/>
          </p:cNvSpPr>
          <p:nvPr>
            <p:ph type="sldNum" sz="quarter" idx="5"/>
          </p:nvPr>
        </p:nvSpPr>
        <p:spPr/>
        <p:txBody>
          <a:bodyPr/>
          <a:lstStyle/>
          <a:p>
            <a:fld id="{352ABE9E-E5F2-DA4E-AF6B-22BF8866C0C8}" type="slidenum">
              <a:rPr lang="en-US" smtClean="0"/>
              <a:t>22</a:t>
            </a:fld>
            <a:endParaRPr lang="en-US"/>
          </a:p>
        </p:txBody>
      </p:sp>
    </p:spTree>
    <p:extLst>
      <p:ext uri="{BB962C8B-B14F-4D97-AF65-F5344CB8AC3E}">
        <p14:creationId xmlns:p14="http://schemas.microsoft.com/office/powerpoint/2010/main" val="3611010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use </a:t>
            </a:r>
            <a:r>
              <a:rPr lang="en-US" dirty="0">
                <a:hlinkClick r:id="rId3"/>
              </a:rPr>
              <a:t>the video clip </a:t>
            </a:r>
            <a:r>
              <a:rPr lang="en-US" dirty="0"/>
              <a:t>for this one</a:t>
            </a:r>
          </a:p>
          <a:p>
            <a:r>
              <a:rPr lang="en-US" dirty="0"/>
              <a:t>Start @ 6:43</a:t>
            </a:r>
          </a:p>
          <a:p>
            <a:r>
              <a:rPr lang="en-US" dirty="0"/>
              <a:t>Ends @ 7:29</a:t>
            </a:r>
          </a:p>
        </p:txBody>
      </p:sp>
      <p:sp>
        <p:nvSpPr>
          <p:cNvPr id="4" name="Slide Number Placeholder 3"/>
          <p:cNvSpPr>
            <a:spLocks noGrp="1"/>
          </p:cNvSpPr>
          <p:nvPr>
            <p:ph type="sldNum" sz="quarter" idx="5"/>
          </p:nvPr>
        </p:nvSpPr>
        <p:spPr/>
        <p:txBody>
          <a:bodyPr/>
          <a:lstStyle/>
          <a:p>
            <a:fld id="{352ABE9E-E5F2-DA4E-AF6B-22BF8866C0C8}" type="slidenum">
              <a:rPr lang="en-US" smtClean="0"/>
              <a:t>23</a:t>
            </a:fld>
            <a:endParaRPr lang="en-US"/>
          </a:p>
        </p:txBody>
      </p:sp>
    </p:spTree>
    <p:extLst>
      <p:ext uri="{BB962C8B-B14F-4D97-AF65-F5344CB8AC3E}">
        <p14:creationId xmlns:p14="http://schemas.microsoft.com/office/powerpoint/2010/main" val="3316308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use </a:t>
            </a:r>
            <a:r>
              <a:rPr lang="en-US" dirty="0">
                <a:hlinkClick r:id="rId3"/>
              </a:rPr>
              <a:t>the video clip </a:t>
            </a:r>
            <a:r>
              <a:rPr lang="en-US" dirty="0"/>
              <a:t>for this one</a:t>
            </a:r>
          </a:p>
          <a:p>
            <a:r>
              <a:rPr lang="en-US" dirty="0"/>
              <a:t>Start @ 6:43</a:t>
            </a:r>
          </a:p>
          <a:p>
            <a:r>
              <a:rPr lang="en-US" dirty="0"/>
              <a:t>Ends @ 7:29</a:t>
            </a:r>
          </a:p>
        </p:txBody>
      </p:sp>
      <p:sp>
        <p:nvSpPr>
          <p:cNvPr id="4" name="Slide Number Placeholder 3"/>
          <p:cNvSpPr>
            <a:spLocks noGrp="1"/>
          </p:cNvSpPr>
          <p:nvPr>
            <p:ph type="sldNum" sz="quarter" idx="5"/>
          </p:nvPr>
        </p:nvSpPr>
        <p:spPr/>
        <p:txBody>
          <a:bodyPr/>
          <a:lstStyle/>
          <a:p>
            <a:fld id="{352ABE9E-E5F2-DA4E-AF6B-22BF8866C0C8}" type="slidenum">
              <a:rPr lang="en-US" smtClean="0"/>
              <a:t>24</a:t>
            </a:fld>
            <a:endParaRPr lang="en-US"/>
          </a:p>
        </p:txBody>
      </p:sp>
    </p:spTree>
    <p:extLst>
      <p:ext uri="{BB962C8B-B14F-4D97-AF65-F5344CB8AC3E}">
        <p14:creationId xmlns:p14="http://schemas.microsoft.com/office/powerpoint/2010/main" val="3021893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Evolve scenario now, and spend a little more time with these issues</a:t>
            </a:r>
          </a:p>
        </p:txBody>
      </p:sp>
      <p:sp>
        <p:nvSpPr>
          <p:cNvPr id="4" name="Slide Number Placeholder 3"/>
          <p:cNvSpPr>
            <a:spLocks noGrp="1"/>
          </p:cNvSpPr>
          <p:nvPr>
            <p:ph type="sldNum" sz="quarter" idx="5"/>
          </p:nvPr>
        </p:nvSpPr>
        <p:spPr/>
        <p:txBody>
          <a:bodyPr/>
          <a:lstStyle/>
          <a:p>
            <a:fld id="{352ABE9E-E5F2-DA4E-AF6B-22BF8866C0C8}" type="slidenum">
              <a:rPr lang="en-US" smtClean="0"/>
              <a:t>25</a:t>
            </a:fld>
            <a:endParaRPr lang="en-US"/>
          </a:p>
        </p:txBody>
      </p:sp>
    </p:spTree>
    <p:extLst>
      <p:ext uri="{BB962C8B-B14F-4D97-AF65-F5344CB8AC3E}">
        <p14:creationId xmlns:p14="http://schemas.microsoft.com/office/powerpoint/2010/main" val="4071600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set of Evolve issues describe a student-centric institution that is managing its primary risks. These are institutions that will choose to incorporate the impact and lessons of the pandemic into their culture and vision.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Three of the Top Five Evolve issues emphasize the student experience. This type of institution is adapting to students’ needs instead of expecting students to adapt to the institution. Three pillars of student experience are represented – attaining academic and career goals, equity and access, and best practices in technology-enabled teaching and learning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two remaining Evolve issues focus on managing two pervasive institutional risks: information security and financial health. Information security concerns subsided a bit in the early weeks of the pandemic, but began to intensify in the latter months of 2020. This is a risk that can’t be overcome or neglected. </a:t>
            </a:r>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26</a:t>
            </a:fld>
            <a:endParaRPr lang="en-US"/>
          </a:p>
        </p:txBody>
      </p:sp>
    </p:spTree>
    <p:extLst>
      <p:ext uri="{BB962C8B-B14F-4D97-AF65-F5344CB8AC3E}">
        <p14:creationId xmlns:p14="http://schemas.microsoft.com/office/powerpoint/2010/main" val="247712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Institutions’ student success focus has evolved during the pandemic.  There’s more emphasis on how important </a:t>
            </a:r>
            <a:r>
              <a:rPr lang="en-US" sz="1200" b="1" kern="1200" dirty="0">
                <a:solidFill>
                  <a:schemeClr val="tx1"/>
                </a:solidFill>
                <a:effectLst/>
                <a:latin typeface="+mn-lt"/>
                <a:ea typeface="+mn-ea"/>
                <a:cs typeface="+mn-cs"/>
              </a:rPr>
              <a:t>digital infrastructure</a:t>
            </a:r>
            <a:r>
              <a:rPr lang="en-US" sz="1200" kern="1200" dirty="0">
                <a:solidFill>
                  <a:schemeClr val="tx1"/>
                </a:solidFill>
                <a:effectLst/>
                <a:latin typeface="+mn-lt"/>
                <a:ea typeface="+mn-ea"/>
                <a:cs typeface="+mn-cs"/>
              </a:rPr>
              <a:t> is. Students are using technology more and in more ways now. And advisors ramped up use of online video advising, chat, and other technology solutions to reach students when face-to-face contact wasn’t possible.</a:t>
            </a:r>
          </a:p>
          <a:p>
            <a:r>
              <a:rPr lang="en-US" sz="1200" kern="1200" dirty="0">
                <a:solidFill>
                  <a:schemeClr val="tx1"/>
                </a:solidFill>
                <a:effectLst/>
                <a:latin typeface="+mn-lt"/>
                <a:ea typeface="+mn-ea"/>
                <a:cs typeface="+mn-cs"/>
              </a:rPr>
              <a:t>All that is producing new and more data about students, and THAT offers new opportunities to understand students’ progress and give them feedback and support.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Just remember that using more data about students will increase privacy challenges!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2021, many students will be in worse condition to continue their education, let alone thrive. Those who were worst off before the pandemic will have suffered the most. Even though institutions will have fewer resources, students will need them more than ever before. </a:t>
            </a:r>
          </a:p>
        </p:txBody>
      </p:sp>
      <p:sp>
        <p:nvSpPr>
          <p:cNvPr id="4" name="Slide Number Placeholder 3"/>
          <p:cNvSpPr>
            <a:spLocks noGrp="1"/>
          </p:cNvSpPr>
          <p:nvPr>
            <p:ph type="sldNum" sz="quarter" idx="5"/>
          </p:nvPr>
        </p:nvSpPr>
        <p:spPr/>
        <p:txBody>
          <a:bodyPr/>
          <a:lstStyle/>
          <a:p>
            <a:fld id="{352ABE9E-E5F2-DA4E-AF6B-22BF8866C0C8}" type="slidenum">
              <a:rPr lang="en-US" smtClean="0"/>
              <a:t>27</a:t>
            </a:fld>
            <a:endParaRPr lang="en-US"/>
          </a:p>
        </p:txBody>
      </p:sp>
    </p:spTree>
    <p:extLst>
      <p:ext uri="{BB962C8B-B14F-4D97-AF65-F5344CB8AC3E}">
        <p14:creationId xmlns:p14="http://schemas.microsoft.com/office/powerpoint/2010/main" val="2597640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many ways, the pandemic has just accelerated the change that was already underway. All of the challenges, and also the heavy reliance on technology.  Some institutions were already planning a strong move to online advising and student services and they are now embracing it much faster than planned. A prolonged pandemic will just continue the accelerated pace of change. </a:t>
            </a:r>
          </a:p>
        </p:txBody>
      </p:sp>
      <p:sp>
        <p:nvSpPr>
          <p:cNvPr id="4" name="Slide Number Placeholder 3"/>
          <p:cNvSpPr>
            <a:spLocks noGrp="1"/>
          </p:cNvSpPr>
          <p:nvPr>
            <p:ph type="sldNum" sz="quarter" idx="5"/>
          </p:nvPr>
        </p:nvSpPr>
        <p:spPr/>
        <p:txBody>
          <a:bodyPr/>
          <a:lstStyle/>
          <a:p>
            <a:fld id="{352ABE9E-E5F2-DA4E-AF6B-22BF8866C0C8}" type="slidenum">
              <a:rPr lang="en-US" smtClean="0"/>
              <a:t>28</a:t>
            </a:fld>
            <a:endParaRPr lang="en-US"/>
          </a:p>
        </p:txBody>
      </p:sp>
    </p:spTree>
    <p:extLst>
      <p:ext uri="{BB962C8B-B14F-4D97-AF65-F5344CB8AC3E}">
        <p14:creationId xmlns:p14="http://schemas.microsoft.com/office/powerpoint/2010/main" val="1425678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use </a:t>
            </a:r>
            <a:r>
              <a:rPr lang="en-US" dirty="0">
                <a:hlinkClick r:id="rId3"/>
              </a:rPr>
              <a:t>the video clip </a:t>
            </a:r>
            <a:r>
              <a:rPr lang="en-US" dirty="0"/>
              <a:t>for this one</a:t>
            </a:r>
          </a:p>
          <a:p>
            <a:r>
              <a:rPr lang="en-US" dirty="0"/>
              <a:t>Start @ 6:43</a:t>
            </a:r>
          </a:p>
          <a:p>
            <a:r>
              <a:rPr lang="en-US" dirty="0"/>
              <a:t>Ends @ 7:29</a:t>
            </a:r>
          </a:p>
        </p:txBody>
      </p:sp>
      <p:sp>
        <p:nvSpPr>
          <p:cNvPr id="4" name="Slide Number Placeholder 3"/>
          <p:cNvSpPr>
            <a:spLocks noGrp="1"/>
          </p:cNvSpPr>
          <p:nvPr>
            <p:ph type="sldNum" sz="quarter" idx="5"/>
          </p:nvPr>
        </p:nvSpPr>
        <p:spPr/>
        <p:txBody>
          <a:bodyPr/>
          <a:lstStyle/>
          <a:p>
            <a:fld id="{352ABE9E-E5F2-DA4E-AF6B-22BF8866C0C8}" type="slidenum">
              <a:rPr lang="en-US" smtClean="0"/>
              <a:t>29</a:t>
            </a:fld>
            <a:endParaRPr lang="en-US"/>
          </a:p>
        </p:txBody>
      </p:sp>
    </p:spTree>
    <p:extLst>
      <p:ext uri="{BB962C8B-B14F-4D97-AF65-F5344CB8AC3E}">
        <p14:creationId xmlns:p14="http://schemas.microsoft.com/office/powerpoint/2010/main" val="2278489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Institutional leaders have evolved from treating student success as a student responsibility to treating it as an institutional responsibility. A similar shift is now happening with equitable access to education.  Rather than assuming that students have access, leaders are recognizing that it is the institution’s job to provide that access.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pandemic has shown just how deep the digital divide is, and how many people are on the wrong side of it. Equitable access to education means equitable access to a baseline level of technology and connectivity.  This may be a time when many stakeholders across our ecosystem partner to address them.</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52ABE9E-E5F2-DA4E-AF6B-22BF8866C0C8}" type="slidenum">
              <a:rPr lang="en-US" smtClean="0"/>
              <a:t>30</a:t>
            </a:fld>
            <a:endParaRPr lang="en-US"/>
          </a:p>
        </p:txBody>
      </p:sp>
    </p:spTree>
    <p:extLst>
      <p:ext uri="{BB962C8B-B14F-4D97-AF65-F5344CB8AC3E}">
        <p14:creationId xmlns:p14="http://schemas.microsoft.com/office/powerpoint/2010/main" val="242978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hear to talk about 2021</a:t>
            </a:r>
          </a:p>
        </p:txBody>
      </p:sp>
      <p:sp>
        <p:nvSpPr>
          <p:cNvPr id="4" name="Slide Number Placeholder 3"/>
          <p:cNvSpPr>
            <a:spLocks noGrp="1"/>
          </p:cNvSpPr>
          <p:nvPr>
            <p:ph type="sldNum" sz="quarter" idx="5"/>
          </p:nvPr>
        </p:nvSpPr>
        <p:spPr/>
        <p:txBody>
          <a:bodyPr/>
          <a:lstStyle/>
          <a:p>
            <a:fld id="{352ABE9E-E5F2-DA4E-AF6B-22BF8866C0C8}" type="slidenum">
              <a:rPr lang="en-US" smtClean="0"/>
              <a:t>4</a:t>
            </a:fld>
            <a:endParaRPr lang="en-US"/>
          </a:p>
        </p:txBody>
      </p:sp>
    </p:spTree>
    <p:extLst>
      <p:ext uri="{BB962C8B-B14F-4D97-AF65-F5344CB8AC3E}">
        <p14:creationId xmlns:p14="http://schemas.microsoft.com/office/powerpoint/2010/main" val="1558931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prolonged pandemic will motivate institutions to instill more permanent solutions. Students’ digital equity needs will need to be understood and accommodated based on their circumstances and their educational goals. Students in degree programs that require laboratory access or other learning environments that aren’t possible to simulate digitally will need different accommodations. </a:t>
            </a:r>
          </a:p>
        </p:txBody>
      </p:sp>
      <p:sp>
        <p:nvSpPr>
          <p:cNvPr id="4" name="Slide Number Placeholder 3"/>
          <p:cNvSpPr>
            <a:spLocks noGrp="1"/>
          </p:cNvSpPr>
          <p:nvPr>
            <p:ph type="sldNum" sz="quarter" idx="5"/>
          </p:nvPr>
        </p:nvSpPr>
        <p:spPr/>
        <p:txBody>
          <a:bodyPr/>
          <a:lstStyle/>
          <a:p>
            <a:fld id="{352ABE9E-E5F2-DA4E-AF6B-22BF8866C0C8}" type="slidenum">
              <a:rPr lang="en-US" smtClean="0"/>
              <a:t>31</a:t>
            </a:fld>
            <a:endParaRPr lang="en-US"/>
          </a:p>
        </p:txBody>
      </p:sp>
    </p:spTree>
    <p:extLst>
      <p:ext uri="{BB962C8B-B14F-4D97-AF65-F5344CB8AC3E}">
        <p14:creationId xmlns:p14="http://schemas.microsoft.com/office/powerpoint/2010/main" val="1617823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use </a:t>
            </a:r>
            <a:r>
              <a:rPr lang="en-US" dirty="0">
                <a:hlinkClick r:id="rId3"/>
              </a:rPr>
              <a:t>the video clip </a:t>
            </a:r>
            <a:r>
              <a:rPr lang="en-US" dirty="0"/>
              <a:t>for this one</a:t>
            </a:r>
          </a:p>
          <a:p>
            <a:r>
              <a:rPr lang="en-US" dirty="0"/>
              <a:t>Start @ 15:35 (maybe start with the “make lemonade out of lemons” @16:50 and go from there)</a:t>
            </a:r>
          </a:p>
          <a:p>
            <a:r>
              <a:rPr lang="en-US" dirty="0"/>
              <a:t>End @ 17:18</a:t>
            </a:r>
          </a:p>
        </p:txBody>
      </p:sp>
      <p:sp>
        <p:nvSpPr>
          <p:cNvPr id="4" name="Slide Number Placeholder 3"/>
          <p:cNvSpPr>
            <a:spLocks noGrp="1"/>
          </p:cNvSpPr>
          <p:nvPr>
            <p:ph type="sldNum" sz="quarter" idx="5"/>
          </p:nvPr>
        </p:nvSpPr>
        <p:spPr/>
        <p:txBody>
          <a:bodyPr/>
          <a:lstStyle/>
          <a:p>
            <a:fld id="{352ABE9E-E5F2-DA4E-AF6B-22BF8866C0C8}" type="slidenum">
              <a:rPr lang="en-US" smtClean="0"/>
              <a:t>32</a:t>
            </a:fld>
            <a:endParaRPr lang="en-US"/>
          </a:p>
        </p:txBody>
      </p:sp>
    </p:spTree>
    <p:extLst>
      <p:ext uri="{BB962C8B-B14F-4D97-AF65-F5344CB8AC3E}">
        <p14:creationId xmlns:p14="http://schemas.microsoft.com/office/powerpoint/2010/main" val="1604027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pandemic has forced faculty, instructional technologists, librarians, and others to interrogate every aspect of teaching and learning to identify what matters most. They will be ready to help build the 2020+ era of higher education.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Institutions need to reconceive learning experiences to leverage the strengths and minimize the weaknesses of digital and physical and blend them to maximize learning.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change will not happen on its own. Faculty will need continued help transitioning their courses to meet their students’ expectations. And learning environments will need to adapt too. The pandemic fostered new and deeper collaborations among instructional technologies, digital pedagogy experts, librarians, faculty, and others. They will help institutions evolve and adapt to the new normal.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52ABE9E-E5F2-DA4E-AF6B-22BF8866C0C8}" type="slidenum">
              <a:rPr lang="en-US" smtClean="0"/>
              <a:t>33</a:t>
            </a:fld>
            <a:endParaRPr lang="en-US"/>
          </a:p>
        </p:txBody>
      </p:sp>
    </p:spTree>
    <p:extLst>
      <p:ext uri="{BB962C8B-B14F-4D97-AF65-F5344CB8AC3E}">
        <p14:creationId xmlns:p14="http://schemas.microsoft.com/office/powerpoint/2010/main" val="1919853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Accommodations to the pandemic may simply begin to feel like business as usual, but with much more severely-constrained resources.  Academic leaders will carefully analyze which courses and academic programs will reward the effort to move online, which warrant the risks and overhead of remaining face-to-face, and which can no longer be continued at all. </a:t>
            </a:r>
          </a:p>
        </p:txBody>
      </p:sp>
      <p:sp>
        <p:nvSpPr>
          <p:cNvPr id="4" name="Slide Number Placeholder 3"/>
          <p:cNvSpPr>
            <a:spLocks noGrp="1"/>
          </p:cNvSpPr>
          <p:nvPr>
            <p:ph type="sldNum" sz="quarter" idx="5"/>
          </p:nvPr>
        </p:nvSpPr>
        <p:spPr/>
        <p:txBody>
          <a:bodyPr/>
          <a:lstStyle/>
          <a:p>
            <a:fld id="{352ABE9E-E5F2-DA4E-AF6B-22BF8866C0C8}" type="slidenum">
              <a:rPr lang="en-US" smtClean="0"/>
              <a:t>34</a:t>
            </a:fld>
            <a:endParaRPr lang="en-US"/>
          </a:p>
        </p:txBody>
      </p:sp>
    </p:spTree>
    <p:extLst>
      <p:ext uri="{BB962C8B-B14F-4D97-AF65-F5344CB8AC3E}">
        <p14:creationId xmlns:p14="http://schemas.microsoft.com/office/powerpoint/2010/main" val="11706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use </a:t>
            </a:r>
            <a:r>
              <a:rPr lang="en-US" dirty="0">
                <a:hlinkClick r:id="rId3"/>
              </a:rPr>
              <a:t>the video clip </a:t>
            </a:r>
            <a:r>
              <a:rPr lang="en-US" dirty="0"/>
              <a:t>for this one</a:t>
            </a:r>
          </a:p>
          <a:p>
            <a:r>
              <a:rPr lang="en-US" dirty="0"/>
              <a:t>Start @ 34:20</a:t>
            </a:r>
          </a:p>
          <a:p>
            <a:r>
              <a:rPr lang="en-US" dirty="0"/>
              <a:t>End @ 35:34</a:t>
            </a:r>
          </a:p>
        </p:txBody>
      </p:sp>
      <p:sp>
        <p:nvSpPr>
          <p:cNvPr id="4" name="Slide Number Placeholder 3"/>
          <p:cNvSpPr>
            <a:spLocks noGrp="1"/>
          </p:cNvSpPr>
          <p:nvPr>
            <p:ph type="sldNum" sz="quarter" idx="5"/>
          </p:nvPr>
        </p:nvSpPr>
        <p:spPr/>
        <p:txBody>
          <a:bodyPr/>
          <a:lstStyle/>
          <a:p>
            <a:fld id="{352ABE9E-E5F2-DA4E-AF6B-22BF8866C0C8}" type="slidenum">
              <a:rPr lang="en-US" smtClean="0"/>
              <a:t>35</a:t>
            </a:fld>
            <a:endParaRPr lang="en-US"/>
          </a:p>
        </p:txBody>
      </p:sp>
    </p:spTree>
    <p:extLst>
      <p:ext uri="{BB962C8B-B14F-4D97-AF65-F5344CB8AC3E}">
        <p14:creationId xmlns:p14="http://schemas.microsoft.com/office/powerpoint/2010/main" val="2316983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toothpaste is out of the tube. Faculty and staff will expect to continue to be able to work from home and other off-campus locations.  To evolve to the new normal, institutions should consider adding infrastructure and services to support secure collaboration and learning tools and to keep track of all the places data may be stored, transmitted or used.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Many institutions still lack a full-time dedicated information security lead, or CISO. This really has to change. A CISO provides more than just additional staffing; they bring the expertise and focus needed to develop and implement a security </a:t>
            </a:r>
            <a:r>
              <a:rPr lang="en-US" sz="1200" i="1" kern="1200" dirty="0">
                <a:solidFill>
                  <a:schemeClr val="tx1"/>
                </a:solidFill>
                <a:effectLst/>
                <a:latin typeface="+mn-lt"/>
                <a:ea typeface="+mn-ea"/>
                <a:cs typeface="+mn-cs"/>
              </a:rPr>
              <a:t>strategy</a:t>
            </a:r>
            <a:r>
              <a:rPr lang="en-US" sz="1200" kern="1200" dirty="0">
                <a:solidFill>
                  <a:schemeClr val="tx1"/>
                </a:solidFill>
                <a:effectLst/>
                <a:latin typeface="+mn-lt"/>
                <a:ea typeface="+mn-ea"/>
                <a:cs typeface="+mn-cs"/>
              </a:rPr>
              <a:t> that is risk-based and proactive.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52ABE9E-E5F2-DA4E-AF6B-22BF8866C0C8}" type="slidenum">
              <a:rPr lang="en-US" smtClean="0"/>
              <a:t>36</a:t>
            </a:fld>
            <a:endParaRPr lang="en-US"/>
          </a:p>
        </p:txBody>
      </p:sp>
    </p:spTree>
    <p:extLst>
      <p:ext uri="{BB962C8B-B14F-4D97-AF65-F5344CB8AC3E}">
        <p14:creationId xmlns:p14="http://schemas.microsoft.com/office/powerpoint/2010/main" val="923557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And If the pandemic is not resolved in 2021, </a:t>
            </a:r>
            <a:r>
              <a:rPr lang="en-US" sz="1200" kern="1200" dirty="0">
                <a:solidFill>
                  <a:schemeClr val="tx1"/>
                </a:solidFill>
                <a:effectLst/>
                <a:latin typeface="+mn-lt"/>
                <a:ea typeface="+mn-ea"/>
                <a:cs typeface="+mn-cs"/>
              </a:rPr>
              <a:t>Information security will need to support off-campus uses of data in a more comprehensive and permanent way.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52ABE9E-E5F2-DA4E-AF6B-22BF8866C0C8}" type="slidenum">
              <a:rPr lang="en-US" smtClean="0"/>
              <a:t>37</a:t>
            </a:fld>
            <a:endParaRPr lang="en-US"/>
          </a:p>
        </p:txBody>
      </p:sp>
    </p:spTree>
    <p:extLst>
      <p:ext uri="{BB962C8B-B14F-4D97-AF65-F5344CB8AC3E}">
        <p14:creationId xmlns:p14="http://schemas.microsoft.com/office/powerpoint/2010/main" val="2530753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use </a:t>
            </a:r>
            <a:r>
              <a:rPr lang="en-US" dirty="0">
                <a:hlinkClick r:id="rId3"/>
              </a:rPr>
              <a:t>the video clip </a:t>
            </a:r>
            <a:r>
              <a:rPr lang="en-US" dirty="0"/>
              <a:t>for this one (excellent video res, but lots of “ums” and some kid noise in the background)</a:t>
            </a:r>
          </a:p>
          <a:p>
            <a:r>
              <a:rPr lang="en-US" dirty="0"/>
              <a:t>Start @ 21:00</a:t>
            </a:r>
          </a:p>
          <a:p>
            <a:r>
              <a:rPr lang="en-US" dirty="0"/>
              <a:t>End @ 22:25</a:t>
            </a:r>
          </a:p>
        </p:txBody>
      </p:sp>
      <p:sp>
        <p:nvSpPr>
          <p:cNvPr id="4" name="Slide Number Placeholder 3"/>
          <p:cNvSpPr>
            <a:spLocks noGrp="1"/>
          </p:cNvSpPr>
          <p:nvPr>
            <p:ph type="sldNum" sz="quarter" idx="5"/>
          </p:nvPr>
        </p:nvSpPr>
        <p:spPr/>
        <p:txBody>
          <a:bodyPr/>
          <a:lstStyle/>
          <a:p>
            <a:fld id="{352ABE9E-E5F2-DA4E-AF6B-22BF8866C0C8}" type="slidenum">
              <a:rPr lang="en-US" smtClean="0"/>
              <a:t>38</a:t>
            </a:fld>
            <a:endParaRPr lang="en-US"/>
          </a:p>
        </p:txBody>
      </p:sp>
    </p:spTree>
    <p:extLst>
      <p:ext uri="{BB962C8B-B14F-4D97-AF65-F5344CB8AC3E}">
        <p14:creationId xmlns:p14="http://schemas.microsoft.com/office/powerpoint/2010/main" val="1636110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Leaders will need a lot of financial creativity to meet the demand for technology in 2021. IT leaders at some institutions are already collaborating. That might be with alumni relations or on specific research initiatives to fund the development and delivery of new services and capabilities. Grants, support from technology solution providers and other companies, and partnerships with local communities and employers are all potential sources of funds and income. </a:t>
            </a:r>
          </a:p>
          <a:p>
            <a:r>
              <a:rPr lang="en-US" sz="1200" kern="1200" dirty="0">
                <a:solidFill>
                  <a:schemeClr val="tx1"/>
                </a:solidFill>
                <a:effectLst/>
                <a:latin typeface="+mn-lt"/>
                <a:ea typeface="+mn-ea"/>
                <a:cs typeface="+mn-cs"/>
              </a:rPr>
              <a:t>Of course everyone will be competing at the same time for the same partnership and funding opportunities. The competition will be even more intense now. The opportunities may be there, but in limited supply.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52ABE9E-E5F2-DA4E-AF6B-22BF8866C0C8}" type="slidenum">
              <a:rPr lang="en-US" smtClean="0"/>
              <a:t>39</a:t>
            </a:fld>
            <a:endParaRPr lang="en-US"/>
          </a:p>
        </p:txBody>
      </p:sp>
    </p:spTree>
    <p:extLst>
      <p:ext uri="{BB962C8B-B14F-4D97-AF65-F5344CB8AC3E}">
        <p14:creationId xmlns:p14="http://schemas.microsoft.com/office/powerpoint/2010/main" val="708745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If the pandemic continues through 2021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Institutions’ and students’ financial problems will deepen, perhaps beyond recovery. On a hopeful note, maybe community colleges and other local institutions that have a long track record of involvement and support of their local city or region will find them stepping up to play an active role in advocating and raising funds for their survival.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52ABE9E-E5F2-DA4E-AF6B-22BF8866C0C8}" type="slidenum">
              <a:rPr lang="en-US" smtClean="0"/>
              <a:t>40</a:t>
            </a:fld>
            <a:endParaRPr lang="en-US"/>
          </a:p>
        </p:txBody>
      </p:sp>
    </p:spTree>
    <p:extLst>
      <p:ext uri="{BB962C8B-B14F-4D97-AF65-F5344CB8AC3E}">
        <p14:creationId xmlns:p14="http://schemas.microsoft.com/office/powerpoint/2010/main" val="2584886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what that might look like for all of us</a:t>
            </a:r>
          </a:p>
        </p:txBody>
      </p:sp>
      <p:sp>
        <p:nvSpPr>
          <p:cNvPr id="4" name="Slide Number Placeholder 3"/>
          <p:cNvSpPr>
            <a:spLocks noGrp="1"/>
          </p:cNvSpPr>
          <p:nvPr>
            <p:ph type="sldNum" sz="quarter" idx="5"/>
          </p:nvPr>
        </p:nvSpPr>
        <p:spPr/>
        <p:txBody>
          <a:bodyPr/>
          <a:lstStyle/>
          <a:p>
            <a:fld id="{352ABE9E-E5F2-DA4E-AF6B-22BF8866C0C8}" type="slidenum">
              <a:rPr lang="en-US" smtClean="0"/>
              <a:t>5</a:t>
            </a:fld>
            <a:endParaRPr lang="en-US"/>
          </a:p>
        </p:txBody>
      </p:sp>
    </p:spTree>
    <p:extLst>
      <p:ext uri="{BB962C8B-B14F-4D97-AF65-F5344CB8AC3E}">
        <p14:creationId xmlns:p14="http://schemas.microsoft.com/office/powerpoint/2010/main" val="23717650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use </a:t>
            </a:r>
            <a:r>
              <a:rPr lang="en-US" dirty="0">
                <a:hlinkClick r:id="rId3"/>
              </a:rPr>
              <a:t>the video clip </a:t>
            </a:r>
            <a:r>
              <a:rPr lang="en-US" dirty="0"/>
              <a:t>for this one</a:t>
            </a:r>
          </a:p>
          <a:p>
            <a:r>
              <a:rPr lang="en-US" dirty="0"/>
              <a:t>Start @ 22:25</a:t>
            </a:r>
          </a:p>
          <a:p>
            <a:r>
              <a:rPr lang="en-US" dirty="0"/>
              <a:t>End @ 23:10</a:t>
            </a:r>
          </a:p>
        </p:txBody>
      </p:sp>
      <p:sp>
        <p:nvSpPr>
          <p:cNvPr id="4" name="Slide Number Placeholder 3"/>
          <p:cNvSpPr>
            <a:spLocks noGrp="1"/>
          </p:cNvSpPr>
          <p:nvPr>
            <p:ph type="sldNum" sz="quarter" idx="5"/>
          </p:nvPr>
        </p:nvSpPr>
        <p:spPr/>
        <p:txBody>
          <a:bodyPr/>
          <a:lstStyle/>
          <a:p>
            <a:fld id="{352ABE9E-E5F2-DA4E-AF6B-22BF8866C0C8}" type="slidenum">
              <a:rPr lang="en-US" smtClean="0"/>
              <a:t>41</a:t>
            </a:fld>
            <a:endParaRPr lang="en-US"/>
          </a:p>
        </p:txBody>
      </p:sp>
    </p:spTree>
    <p:extLst>
      <p:ext uri="{BB962C8B-B14F-4D97-AF65-F5344CB8AC3E}">
        <p14:creationId xmlns:p14="http://schemas.microsoft.com/office/powerpoint/2010/main" val="1078835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on to the Transform scenario. </a:t>
            </a:r>
            <a:r>
              <a:rPr lang="en-US" sz="1200" kern="1200" dirty="0">
                <a:solidFill>
                  <a:schemeClr val="tx1"/>
                </a:solidFill>
                <a:effectLst/>
                <a:latin typeface="+mn-lt"/>
                <a:ea typeface="+mn-ea"/>
                <a:cs typeface="+mn-cs"/>
              </a:rPr>
              <a:t>Some institutions plan to use the pandemic to launch or accelerate an institutional transformation agenda. The world around them has changed, and so must they. </a:t>
            </a:r>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42</a:t>
            </a:fld>
            <a:endParaRPr lang="en-US"/>
          </a:p>
        </p:txBody>
      </p:sp>
    </p:spTree>
    <p:extLst>
      <p:ext uri="{BB962C8B-B14F-4D97-AF65-F5344CB8AC3E}">
        <p14:creationId xmlns:p14="http://schemas.microsoft.com/office/powerpoint/2010/main" val="3948590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Institutions focused on these issues are starting with culture.  Technology issues are heavily represented in the Transform theme but always in the context of technology’s role and relationship with institutional priorities and ambitions.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Students and their importance to the institution appear as an enrollment and recruitment issue in the Transform scenario. As one panelist said, “This issue is at the heart of what defines an institution and its ability to deliver on its mission.” Institutions taking a transformative approach to enrollment and recruitment plan to make advanced uses of technologies and analytics to recruit students and to help them succeed.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Transform scenario is not without its financial issue, cost management. Institutions with transformational ambitions plan to make cost management a core objective of digital transformation. </a:t>
            </a:r>
          </a:p>
        </p:txBody>
      </p:sp>
      <p:sp>
        <p:nvSpPr>
          <p:cNvPr id="4" name="Slide Number Placeholder 3"/>
          <p:cNvSpPr>
            <a:spLocks noGrp="1"/>
          </p:cNvSpPr>
          <p:nvPr>
            <p:ph type="sldNum" sz="quarter" idx="5"/>
          </p:nvPr>
        </p:nvSpPr>
        <p:spPr/>
        <p:txBody>
          <a:bodyPr/>
          <a:lstStyle/>
          <a:p>
            <a:fld id="{352ABE9E-E5F2-DA4E-AF6B-22BF8866C0C8}" type="slidenum">
              <a:rPr lang="en-US" smtClean="0"/>
              <a:t>43</a:t>
            </a:fld>
            <a:endParaRPr lang="en-US"/>
          </a:p>
        </p:txBody>
      </p:sp>
    </p:spTree>
    <p:extLst>
      <p:ext uri="{BB962C8B-B14F-4D97-AF65-F5344CB8AC3E}">
        <p14:creationId xmlns:p14="http://schemas.microsoft.com/office/powerpoint/2010/main" val="921957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COVID is an accelerator. It jolted institutional leaders out of their ideation and slow, marginal innovations into rapid and ongoing transformation. Resistance was futile or quickly overcome because the lives and the future of institutions was at stake. The COVID culture has been a culture of transformation, future-thinking, and agility. It has primed institutions to continue in that mode, although hopefully much less frantically.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Institutions don’t do the hard work of innovation, people do. Transformation, agility, and future-thinking will be up to people, and those people will begin 2021 exhausted and strung out by 2020. That’s not the greatest mindset to take on transformative change. </a:t>
            </a:r>
          </a:p>
        </p:txBody>
      </p:sp>
      <p:sp>
        <p:nvSpPr>
          <p:cNvPr id="4" name="Slide Number Placeholder 3"/>
          <p:cNvSpPr>
            <a:spLocks noGrp="1"/>
          </p:cNvSpPr>
          <p:nvPr>
            <p:ph type="sldNum" sz="quarter" idx="5"/>
          </p:nvPr>
        </p:nvSpPr>
        <p:spPr/>
        <p:txBody>
          <a:bodyPr/>
          <a:lstStyle/>
          <a:p>
            <a:fld id="{352ABE9E-E5F2-DA4E-AF6B-22BF8866C0C8}" type="slidenum">
              <a:rPr lang="en-US" smtClean="0"/>
              <a:t>44</a:t>
            </a:fld>
            <a:endParaRPr lang="en-US"/>
          </a:p>
        </p:txBody>
      </p:sp>
    </p:spTree>
    <p:extLst>
      <p:ext uri="{BB962C8B-B14F-4D97-AF65-F5344CB8AC3E}">
        <p14:creationId xmlns:p14="http://schemas.microsoft.com/office/powerpoint/2010/main" val="40166811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the pandemic continues institutional leaders will have no choice but to accelerate transformations they’ve got underway, because economic pressures will become even more intense.  And students will need more help than ever before to enroll, stay enrolled, and successfully complete their degrees. Institutions may restructure their credential offerings, in collaboration with accreditation organizations, to provide more flexible, lower cost credential opportunities. </a:t>
            </a:r>
          </a:p>
        </p:txBody>
      </p:sp>
      <p:sp>
        <p:nvSpPr>
          <p:cNvPr id="4" name="Slide Number Placeholder 3"/>
          <p:cNvSpPr>
            <a:spLocks noGrp="1"/>
          </p:cNvSpPr>
          <p:nvPr>
            <p:ph type="sldNum" sz="quarter" idx="5"/>
          </p:nvPr>
        </p:nvSpPr>
        <p:spPr/>
        <p:txBody>
          <a:bodyPr/>
          <a:lstStyle/>
          <a:p>
            <a:fld id="{352ABE9E-E5F2-DA4E-AF6B-22BF8866C0C8}" type="slidenum">
              <a:rPr lang="en-US" smtClean="0"/>
              <a:t>45</a:t>
            </a:fld>
            <a:endParaRPr lang="en-US"/>
          </a:p>
        </p:txBody>
      </p:sp>
    </p:spTree>
    <p:extLst>
      <p:ext uri="{BB962C8B-B14F-4D97-AF65-F5344CB8AC3E}">
        <p14:creationId xmlns:p14="http://schemas.microsoft.com/office/powerpoint/2010/main" val="30345709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use </a:t>
            </a:r>
            <a:r>
              <a:rPr lang="en-US" dirty="0">
                <a:hlinkClick r:id="rId3"/>
              </a:rPr>
              <a:t>the video clip </a:t>
            </a:r>
            <a:r>
              <a:rPr lang="en-US" dirty="0"/>
              <a:t>for this one</a:t>
            </a:r>
          </a:p>
          <a:p>
            <a:r>
              <a:rPr lang="en-US" dirty="0"/>
              <a:t>Start: 12:10</a:t>
            </a:r>
          </a:p>
          <a:p>
            <a:r>
              <a:rPr lang="en-US" dirty="0"/>
              <a:t>End: 13:03</a:t>
            </a:r>
          </a:p>
        </p:txBody>
      </p:sp>
      <p:sp>
        <p:nvSpPr>
          <p:cNvPr id="4" name="Slide Number Placeholder 3"/>
          <p:cNvSpPr>
            <a:spLocks noGrp="1"/>
          </p:cNvSpPr>
          <p:nvPr>
            <p:ph type="sldNum" sz="quarter" idx="5"/>
          </p:nvPr>
        </p:nvSpPr>
        <p:spPr/>
        <p:txBody>
          <a:bodyPr/>
          <a:lstStyle/>
          <a:p>
            <a:fld id="{352ABE9E-E5F2-DA4E-AF6B-22BF8866C0C8}" type="slidenum">
              <a:rPr lang="en-US" smtClean="0"/>
              <a:t>46</a:t>
            </a:fld>
            <a:endParaRPr lang="en-US"/>
          </a:p>
        </p:txBody>
      </p:sp>
    </p:spTree>
    <p:extLst>
      <p:ext uri="{BB962C8B-B14F-4D97-AF65-F5344CB8AC3E}">
        <p14:creationId xmlns:p14="http://schemas.microsoft.com/office/powerpoint/2010/main" val="27891511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pandemic put colleges and universities on the path of digital transformation, a path that for many was unthinkable at the beginning of 2020.  One of the biggest and perhaps most lasting changes from the pandemic has been to elevate the role of IT as a strategic partner, and, in many ways, a strategy </a:t>
            </a:r>
            <a:r>
              <a:rPr lang="en-US" sz="1200" i="1" kern="1200" dirty="0">
                <a:solidFill>
                  <a:schemeClr val="tx1"/>
                </a:solidFill>
                <a:effectLst/>
                <a:latin typeface="+mn-lt"/>
                <a:ea typeface="+mn-ea"/>
                <a:cs typeface="+mn-cs"/>
              </a:rPr>
              <a:t>driver</a:t>
            </a:r>
            <a:r>
              <a:rPr lang="en-US" sz="1200" kern="1200" dirty="0">
                <a:solidFill>
                  <a:schemeClr val="tx1"/>
                </a:solidFill>
                <a:effectLst/>
                <a:latin typeface="+mn-lt"/>
                <a:ea typeface="+mn-ea"/>
                <a:cs typeface="+mn-cs"/>
              </a:rPr>
              <a:t>.  IT leaders need to retain that role in 2021 and beyond to help institutions transform teaching, learning, research, administration, and their business models. That kind of change is what’s needed for higher education to remain a public good and yet survive.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the pace won’t slow in 2021, and leaders will have many decisions to make, and make quickly. Deciding which pandemic-induced innovations to continue may be controversial. Leaders will have to set forth a strong vision and rationale for transformation, and make sure they have strong change management in place. </a:t>
            </a:r>
          </a:p>
        </p:txBody>
      </p:sp>
      <p:sp>
        <p:nvSpPr>
          <p:cNvPr id="4" name="Slide Number Placeholder 3"/>
          <p:cNvSpPr>
            <a:spLocks noGrp="1"/>
          </p:cNvSpPr>
          <p:nvPr>
            <p:ph type="sldNum" sz="quarter" idx="5"/>
          </p:nvPr>
        </p:nvSpPr>
        <p:spPr/>
        <p:txBody>
          <a:bodyPr/>
          <a:lstStyle/>
          <a:p>
            <a:fld id="{352ABE9E-E5F2-DA4E-AF6B-22BF8866C0C8}" type="slidenum">
              <a:rPr lang="en-US" smtClean="0"/>
              <a:t>47</a:t>
            </a:fld>
            <a:endParaRPr lang="en-US"/>
          </a:p>
        </p:txBody>
      </p:sp>
    </p:spTree>
    <p:extLst>
      <p:ext uri="{BB962C8B-B14F-4D97-AF65-F5344CB8AC3E}">
        <p14:creationId xmlns:p14="http://schemas.microsoft.com/office/powerpoint/2010/main" val="32044063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And if the pandemic is not resolved in 2021, the </a:t>
            </a:r>
            <a:r>
              <a:rPr lang="en-US" sz="1200" kern="1200" dirty="0">
                <a:solidFill>
                  <a:schemeClr val="tx1"/>
                </a:solidFill>
                <a:effectLst/>
                <a:latin typeface="+mn-lt"/>
                <a:ea typeface="+mn-ea"/>
                <a:cs typeface="+mn-cs"/>
              </a:rPr>
              <a:t>technology, process, and policy choices and changes made in 2020 that were provisional and stop-gap will need to be adapted and improved for long-term use, if that didn’t already happen in the latter parts of 2020. </a:t>
            </a:r>
          </a:p>
        </p:txBody>
      </p:sp>
      <p:sp>
        <p:nvSpPr>
          <p:cNvPr id="4" name="Slide Number Placeholder 3"/>
          <p:cNvSpPr>
            <a:spLocks noGrp="1"/>
          </p:cNvSpPr>
          <p:nvPr>
            <p:ph type="sldNum" sz="quarter" idx="5"/>
          </p:nvPr>
        </p:nvSpPr>
        <p:spPr/>
        <p:txBody>
          <a:bodyPr/>
          <a:lstStyle/>
          <a:p>
            <a:fld id="{352ABE9E-E5F2-DA4E-AF6B-22BF8866C0C8}" type="slidenum">
              <a:rPr lang="en-US" smtClean="0"/>
              <a:t>48</a:t>
            </a:fld>
            <a:endParaRPr lang="en-US"/>
          </a:p>
        </p:txBody>
      </p:sp>
    </p:spTree>
    <p:extLst>
      <p:ext uri="{BB962C8B-B14F-4D97-AF65-F5344CB8AC3E}">
        <p14:creationId xmlns:p14="http://schemas.microsoft.com/office/powerpoint/2010/main" val="32454590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use </a:t>
            </a:r>
            <a:r>
              <a:rPr lang="en-US" dirty="0">
                <a:hlinkClick r:id="rId3"/>
              </a:rPr>
              <a:t>the video clip </a:t>
            </a:r>
            <a:r>
              <a:rPr lang="en-US" dirty="0"/>
              <a:t>for this one</a:t>
            </a:r>
          </a:p>
          <a:p>
            <a:r>
              <a:rPr lang="en-US" dirty="0"/>
              <a:t>Start: 5:43</a:t>
            </a:r>
          </a:p>
          <a:p>
            <a:r>
              <a:rPr lang="en-US" dirty="0"/>
              <a:t>End: 6:48</a:t>
            </a:r>
          </a:p>
        </p:txBody>
      </p:sp>
      <p:sp>
        <p:nvSpPr>
          <p:cNvPr id="4" name="Slide Number Placeholder 3"/>
          <p:cNvSpPr>
            <a:spLocks noGrp="1"/>
          </p:cNvSpPr>
          <p:nvPr>
            <p:ph type="sldNum" sz="quarter" idx="5"/>
          </p:nvPr>
        </p:nvSpPr>
        <p:spPr/>
        <p:txBody>
          <a:bodyPr/>
          <a:lstStyle/>
          <a:p>
            <a:fld id="{352ABE9E-E5F2-DA4E-AF6B-22BF8866C0C8}" type="slidenum">
              <a:rPr lang="en-US" smtClean="0"/>
              <a:t>49</a:t>
            </a:fld>
            <a:endParaRPr lang="en-US"/>
          </a:p>
        </p:txBody>
      </p:sp>
    </p:spTree>
    <p:extLst>
      <p:ext uri="{BB962C8B-B14F-4D97-AF65-F5344CB8AC3E}">
        <p14:creationId xmlns:p14="http://schemas.microsoft.com/office/powerpoint/2010/main" val="3326427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Enterprise architecture can be limited to architecting technology solutions, but as an IT organization’s Enterprise architecture practice matures, CIOs will use it to align IT with strategic business outcomes and make the IT spend more effective for the institution. This is the level of Enterprise architecture that institutional leaders focused on transformative change will aspire to.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Institutions whose EA depended on campus-based access had to develop architectures that enabled people to do work from anywhere. A work from anywhere organization provides a new opportunity for diversity and inclusion in the faculty, staff, and student populations. That is new and that will last.</a:t>
            </a:r>
          </a:p>
        </p:txBody>
      </p:sp>
      <p:sp>
        <p:nvSpPr>
          <p:cNvPr id="4" name="Slide Number Placeholder 3"/>
          <p:cNvSpPr>
            <a:spLocks noGrp="1"/>
          </p:cNvSpPr>
          <p:nvPr>
            <p:ph type="sldNum" sz="quarter" idx="5"/>
          </p:nvPr>
        </p:nvSpPr>
        <p:spPr/>
        <p:txBody>
          <a:bodyPr/>
          <a:lstStyle/>
          <a:p>
            <a:fld id="{352ABE9E-E5F2-DA4E-AF6B-22BF8866C0C8}" type="slidenum">
              <a:rPr lang="en-US" smtClean="0"/>
              <a:t>50</a:t>
            </a:fld>
            <a:endParaRPr lang="en-US"/>
          </a:p>
        </p:txBody>
      </p:sp>
    </p:spTree>
    <p:extLst>
      <p:ext uri="{BB962C8B-B14F-4D97-AF65-F5344CB8AC3E}">
        <p14:creationId xmlns:p14="http://schemas.microsoft.com/office/powerpoint/2010/main" val="10524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6</a:t>
            </a:fld>
            <a:endParaRPr lang="en-US"/>
          </a:p>
        </p:txBody>
      </p:sp>
    </p:spTree>
    <p:extLst>
      <p:ext uri="{BB962C8B-B14F-4D97-AF65-F5344CB8AC3E}">
        <p14:creationId xmlns:p14="http://schemas.microsoft.com/office/powerpoint/2010/main" val="3253477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If the pandemic continues in 2021, </a:t>
            </a:r>
            <a:r>
              <a:rPr lang="en-US" sz="1200" kern="1200" dirty="0">
                <a:solidFill>
                  <a:schemeClr val="tx1"/>
                </a:solidFill>
                <a:effectLst/>
                <a:latin typeface="+mn-lt"/>
                <a:ea typeface="+mn-ea"/>
                <a:cs typeface="+mn-cs"/>
              </a:rPr>
              <a:t>reliance on IT capabilities and staff will continue. Institutions should try to avoid directly cutting IT budgets to afford additional investments to support remote or hybrid operations. IT budget managers will need to shift IT spending to areas that need it most and away from services and initiatives that can be retired or paused. </a:t>
            </a:r>
          </a:p>
        </p:txBody>
      </p:sp>
      <p:sp>
        <p:nvSpPr>
          <p:cNvPr id="4" name="Slide Number Placeholder 3"/>
          <p:cNvSpPr>
            <a:spLocks noGrp="1"/>
          </p:cNvSpPr>
          <p:nvPr>
            <p:ph type="sldNum" sz="quarter" idx="5"/>
          </p:nvPr>
        </p:nvSpPr>
        <p:spPr/>
        <p:txBody>
          <a:bodyPr/>
          <a:lstStyle/>
          <a:p>
            <a:fld id="{352ABE9E-E5F2-DA4E-AF6B-22BF8866C0C8}" type="slidenum">
              <a:rPr lang="en-US" smtClean="0"/>
              <a:t>51</a:t>
            </a:fld>
            <a:endParaRPr lang="en-US"/>
          </a:p>
        </p:txBody>
      </p:sp>
    </p:spTree>
    <p:extLst>
      <p:ext uri="{BB962C8B-B14F-4D97-AF65-F5344CB8AC3E}">
        <p14:creationId xmlns:p14="http://schemas.microsoft.com/office/powerpoint/2010/main" val="11677285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use </a:t>
            </a:r>
            <a:r>
              <a:rPr lang="en-US" dirty="0">
                <a:hlinkClick r:id="rId3"/>
              </a:rPr>
              <a:t>the video clip </a:t>
            </a:r>
            <a:r>
              <a:rPr lang="en-US" dirty="0"/>
              <a:t>for this one</a:t>
            </a:r>
          </a:p>
          <a:p>
            <a:r>
              <a:rPr lang="en-US" dirty="0"/>
              <a:t>Start: 15:20</a:t>
            </a:r>
          </a:p>
          <a:p>
            <a:r>
              <a:rPr lang="en-US" dirty="0"/>
              <a:t>End: 15:58</a:t>
            </a:r>
          </a:p>
        </p:txBody>
      </p:sp>
      <p:sp>
        <p:nvSpPr>
          <p:cNvPr id="4" name="Slide Number Placeholder 3"/>
          <p:cNvSpPr>
            <a:spLocks noGrp="1"/>
          </p:cNvSpPr>
          <p:nvPr>
            <p:ph type="sldNum" sz="quarter" idx="5"/>
          </p:nvPr>
        </p:nvSpPr>
        <p:spPr/>
        <p:txBody>
          <a:bodyPr/>
          <a:lstStyle/>
          <a:p>
            <a:fld id="{352ABE9E-E5F2-DA4E-AF6B-22BF8866C0C8}" type="slidenum">
              <a:rPr lang="en-US" smtClean="0"/>
              <a:t>52</a:t>
            </a:fld>
            <a:endParaRPr lang="en-US"/>
          </a:p>
        </p:txBody>
      </p:sp>
    </p:spTree>
    <p:extLst>
      <p:ext uri="{BB962C8B-B14F-4D97-AF65-F5344CB8AC3E}">
        <p14:creationId xmlns:p14="http://schemas.microsoft.com/office/powerpoint/2010/main" val="8486512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Enrollment and recruitment practices and strategies are in a lot of flux now. A lot of what has happened over the past 10-15 years had a bit of a kitchen sink approach.  Most institutions have used new technologies in all kinds of ways including analytics tools and techniques, targeted social media, and a richer online experience for applicants who can’t get to campus.  </a:t>
            </a:r>
          </a:p>
          <a:p>
            <a:r>
              <a:rPr lang="en-US" sz="1200" kern="1200" dirty="0">
                <a:solidFill>
                  <a:schemeClr val="tx1"/>
                </a:solidFill>
                <a:effectLst/>
                <a:latin typeface="+mn-lt"/>
                <a:ea typeface="+mn-ea"/>
                <a:cs typeface="+mn-cs"/>
              </a:rPr>
              <a:t>At this particular moment sophisticated and evolved recruitment strategies supported by technology couldn’t be more important.  And institutions that have gone the ‘kitchen sink’ route need to hone in on where to invest and focus.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Students and more often their families, are looking for metrics that point to the probability of their students’ long-term personal success from attending a particular institution.  Most institutions have not yet figured out how best to seamlessly demonstrate success after college as part of their recruitment strategy beyond pointing to some charts and tables.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352ABE9E-E5F2-DA4E-AF6B-22BF8866C0C8}" type="slidenum">
              <a:rPr lang="en-US" smtClean="0"/>
              <a:t>53</a:t>
            </a:fld>
            <a:endParaRPr lang="en-US"/>
          </a:p>
        </p:txBody>
      </p:sp>
    </p:spTree>
    <p:extLst>
      <p:ext uri="{BB962C8B-B14F-4D97-AF65-F5344CB8AC3E}">
        <p14:creationId xmlns:p14="http://schemas.microsoft.com/office/powerpoint/2010/main" val="19000010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If the pandemic continues, </a:t>
            </a:r>
            <a:r>
              <a:rPr lang="en-US" sz="1200" kern="1200" dirty="0">
                <a:solidFill>
                  <a:schemeClr val="tx1"/>
                </a:solidFill>
                <a:effectLst/>
                <a:latin typeface="+mn-lt"/>
                <a:ea typeface="+mn-ea"/>
                <a:cs typeface="+mn-cs"/>
              </a:rPr>
              <a:t>institutions will need to break through the campus visit barrier to successful recruiting. They will have to get creative about using technology to replicate the intimacy of a campus visit. Direct translation will probably be less successful than a reimagining of the social and emotional recruitment journey that capitalizes on digital strengths. </a:t>
            </a:r>
          </a:p>
          <a:p>
            <a:r>
              <a:rPr lang="en-US" sz="1200" kern="1200" dirty="0">
                <a:solidFill>
                  <a:schemeClr val="tx1"/>
                </a:solidFill>
                <a:effectLst/>
                <a:latin typeface="+mn-lt"/>
                <a:ea typeface="+mn-ea"/>
                <a:cs typeface="+mn-cs"/>
              </a:rPr>
              <a:t>Online-only institutions know how to do this. It will be time for all institutions to master it.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52ABE9E-E5F2-DA4E-AF6B-22BF8866C0C8}" type="slidenum">
              <a:rPr lang="en-US" smtClean="0"/>
              <a:t>54</a:t>
            </a:fld>
            <a:endParaRPr lang="en-US"/>
          </a:p>
        </p:txBody>
      </p:sp>
    </p:spTree>
    <p:extLst>
      <p:ext uri="{BB962C8B-B14F-4D97-AF65-F5344CB8AC3E}">
        <p14:creationId xmlns:p14="http://schemas.microsoft.com/office/powerpoint/2010/main" val="4774572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video for this one.)</a:t>
            </a:r>
          </a:p>
        </p:txBody>
      </p:sp>
      <p:sp>
        <p:nvSpPr>
          <p:cNvPr id="4" name="Slide Number Placeholder 3"/>
          <p:cNvSpPr>
            <a:spLocks noGrp="1"/>
          </p:cNvSpPr>
          <p:nvPr>
            <p:ph type="sldNum" sz="quarter" idx="5"/>
          </p:nvPr>
        </p:nvSpPr>
        <p:spPr/>
        <p:txBody>
          <a:bodyPr/>
          <a:lstStyle/>
          <a:p>
            <a:fld id="{352ABE9E-E5F2-DA4E-AF6B-22BF8866C0C8}" type="slidenum">
              <a:rPr lang="en-US" smtClean="0"/>
              <a:t>55</a:t>
            </a:fld>
            <a:endParaRPr lang="en-US"/>
          </a:p>
        </p:txBody>
      </p:sp>
    </p:spTree>
    <p:extLst>
      <p:ext uri="{BB962C8B-B14F-4D97-AF65-F5344CB8AC3E}">
        <p14:creationId xmlns:p14="http://schemas.microsoft.com/office/powerpoint/2010/main" val="31066537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Institutions embracing digital transformation to guide cost management are working to increase agility and reduce redundancy. They are hoping to reduce the time it takes to change solutions and introduce services from years to months or even sometimes weeks. Effective techniques include reducing customizations, selecting one solution that is good enough for most instead of several that are ideal for all, and standardizing on one set of solutions to provide a streamlined user experience, as well as a more maintainable architecture.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pandemic has helped institutional leaders recognize the ways in which technology can directly benefit their work. They’re more aware now of the ongoing investments an effective digital infrastructure needs. Leadership commitment to digital transformation is essential, because it’s not a one-and-done. It’s a series of initiatives, and higher education is still very early in its journey.</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352ABE9E-E5F2-DA4E-AF6B-22BF8866C0C8}" type="slidenum">
              <a:rPr lang="en-US" smtClean="0"/>
              <a:t>56</a:t>
            </a:fld>
            <a:endParaRPr lang="en-US"/>
          </a:p>
        </p:txBody>
      </p:sp>
    </p:spTree>
    <p:extLst>
      <p:ext uri="{BB962C8B-B14F-4D97-AF65-F5344CB8AC3E}">
        <p14:creationId xmlns:p14="http://schemas.microsoft.com/office/powerpoint/2010/main" val="17751692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And if the pandemic is not resolved in 2021? </a:t>
            </a:r>
            <a:r>
              <a:rPr lang="en-US" sz="1200" kern="1200" dirty="0">
                <a:solidFill>
                  <a:schemeClr val="tx1"/>
                </a:solidFill>
                <a:effectLst/>
                <a:latin typeface="+mn-lt"/>
                <a:ea typeface="+mn-ea"/>
                <a:cs typeface="+mn-cs"/>
              </a:rPr>
              <a:t>IT leaders have been provisioning students, faculty, and staff for remote learning and work. There’s no clear funding source or strategy, especially for institutions that haven’t prioritized among in-person, hybrid, and fully online modes. This is not sustainable at current or inevitably reduced funding levels. </a:t>
            </a:r>
          </a:p>
        </p:txBody>
      </p:sp>
      <p:sp>
        <p:nvSpPr>
          <p:cNvPr id="4" name="Slide Number Placeholder 3"/>
          <p:cNvSpPr>
            <a:spLocks noGrp="1"/>
          </p:cNvSpPr>
          <p:nvPr>
            <p:ph type="sldNum" sz="quarter" idx="5"/>
          </p:nvPr>
        </p:nvSpPr>
        <p:spPr/>
        <p:txBody>
          <a:bodyPr/>
          <a:lstStyle/>
          <a:p>
            <a:fld id="{352ABE9E-E5F2-DA4E-AF6B-22BF8866C0C8}" type="slidenum">
              <a:rPr lang="en-US" smtClean="0"/>
              <a:t>57</a:t>
            </a:fld>
            <a:endParaRPr lang="en-US"/>
          </a:p>
        </p:txBody>
      </p:sp>
    </p:spTree>
    <p:extLst>
      <p:ext uri="{BB962C8B-B14F-4D97-AF65-F5344CB8AC3E}">
        <p14:creationId xmlns:p14="http://schemas.microsoft.com/office/powerpoint/2010/main" val="24036600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use </a:t>
            </a:r>
            <a:r>
              <a:rPr lang="en-US" dirty="0">
                <a:hlinkClick r:id="rId3"/>
              </a:rPr>
              <a:t>the video clip </a:t>
            </a:r>
            <a:r>
              <a:rPr lang="en-US" dirty="0"/>
              <a:t>for this one</a:t>
            </a:r>
          </a:p>
          <a:p>
            <a:endParaRPr lang="en-US" dirty="0"/>
          </a:p>
          <a:p>
            <a:r>
              <a:rPr lang="en-US" dirty="0"/>
              <a:t>Start @ 29:20</a:t>
            </a:r>
          </a:p>
          <a:p>
            <a:r>
              <a:rPr lang="en-US" dirty="0"/>
              <a:t>End @ 30:39</a:t>
            </a:r>
          </a:p>
        </p:txBody>
      </p:sp>
      <p:sp>
        <p:nvSpPr>
          <p:cNvPr id="4" name="Slide Number Placeholder 3"/>
          <p:cNvSpPr>
            <a:spLocks noGrp="1"/>
          </p:cNvSpPr>
          <p:nvPr>
            <p:ph type="sldNum" sz="quarter" idx="5"/>
          </p:nvPr>
        </p:nvSpPr>
        <p:spPr/>
        <p:txBody>
          <a:bodyPr/>
          <a:lstStyle/>
          <a:p>
            <a:fld id="{352ABE9E-E5F2-DA4E-AF6B-22BF8866C0C8}" type="slidenum">
              <a:rPr lang="en-US" smtClean="0"/>
              <a:t>58</a:t>
            </a:fld>
            <a:endParaRPr lang="en-US"/>
          </a:p>
        </p:txBody>
      </p:sp>
    </p:spTree>
    <p:extLst>
      <p:ext uri="{BB962C8B-B14F-4D97-AF65-F5344CB8AC3E}">
        <p14:creationId xmlns:p14="http://schemas.microsoft.com/office/powerpoint/2010/main" val="11838585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 few thoughts to help you prepare for 2021 and how the EDUCAUSE IT Issues might help.</a:t>
            </a:r>
          </a:p>
        </p:txBody>
      </p:sp>
      <p:sp>
        <p:nvSpPr>
          <p:cNvPr id="4" name="Slide Number Placeholder 3"/>
          <p:cNvSpPr>
            <a:spLocks noGrp="1"/>
          </p:cNvSpPr>
          <p:nvPr>
            <p:ph type="sldNum" sz="quarter" idx="5"/>
          </p:nvPr>
        </p:nvSpPr>
        <p:spPr/>
        <p:txBody>
          <a:bodyPr/>
          <a:lstStyle/>
          <a:p>
            <a:fld id="{352ABE9E-E5F2-DA4E-AF6B-22BF8866C0C8}" type="slidenum">
              <a:rPr lang="en-US" smtClean="0"/>
              <a:t>60</a:t>
            </a:fld>
            <a:endParaRPr lang="en-US"/>
          </a:p>
        </p:txBody>
      </p:sp>
    </p:spTree>
    <p:extLst>
      <p:ext uri="{BB962C8B-B14F-4D97-AF65-F5344CB8AC3E}">
        <p14:creationId xmlns:p14="http://schemas.microsoft.com/office/powerpoint/2010/main" val="1217566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IMAGE SOURCE: https://</a:t>
            </a:r>
            <a:r>
              <a:rPr lang="en-US" sz="1200" kern="1200" dirty="0" err="1">
                <a:solidFill>
                  <a:schemeClr val="tx1"/>
                </a:solidFill>
                <a:effectLst/>
                <a:latin typeface="+mn-lt"/>
                <a:ea typeface="+mn-ea"/>
                <a:cs typeface="+mn-cs"/>
              </a:rPr>
              <a:t>dev.to</a:t>
            </a:r>
            <a:r>
              <a:rPr lang="en-US" sz="1200" kern="1200" dirty="0">
                <a:solidFill>
                  <a:schemeClr val="tx1"/>
                </a:solidFill>
                <a:effectLst/>
                <a:latin typeface="+mn-lt"/>
                <a:ea typeface="+mn-ea"/>
                <a:cs typeface="+mn-cs"/>
              </a:rPr>
              <a:t>/hamza/coding-in-binary-code--a-thing--5bck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Binary thinking is the fallacy that any question has one of only two possible answers. If the pandemic has taught us anything in 2020, it’s the perils of binary thinking. The pandemic presented a risk that needed nuanced management. Not every location was a hot spot. Few institutions were either completely shut down or 100 percent open and operating normally. Regardless of the decisions made at the institutional level, individual students, faculty, and staff had to make individual decisions about where to learn or teach or work based on their own personal set of risks and circumstances.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pandemic has demonstrated the usefulness of online learning, not as the alternative to classroom learning, but as a modality to infuse into pedagogy. The </a:t>
            </a:r>
            <a:r>
              <a:rPr lang="en-US" sz="1200" kern="1200" dirty="0" err="1">
                <a:solidFill>
                  <a:schemeClr val="tx1"/>
                </a:solidFill>
                <a:effectLst/>
                <a:latin typeface="+mn-lt"/>
                <a:ea typeface="+mn-ea"/>
                <a:cs typeface="+mn-cs"/>
              </a:rPr>
              <a:t>hy</a:t>
            </a:r>
            <a:r>
              <a:rPr lang="en-US" sz="1200" kern="1200" dirty="0">
                <a:solidFill>
                  <a:schemeClr val="tx1"/>
                </a:solidFill>
                <a:effectLst/>
                <a:latin typeface="+mn-lt"/>
                <a:ea typeface="+mn-ea"/>
                <a:cs typeface="+mn-cs"/>
              </a:rPr>
              <a:t>-flex option is popular these days because it gives both instructors and students a lot of flexibility about when to learn and how to learn, class by class instead of course by course or program by program. Hy-flex will certainly be succeeded by something even richer and better. XR technologies and artificial intelligence are just two examples of maturing innovations that will provide options that making today’s digital learning and teaching options seem as primitive as overhead projectors or chalkboards. Binary thinking suggests that the application of technology to teaching and learning is good or bad, effective or ineffective. That kind of mindset ignores reality and leads to poor choices.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Work location also needs to become a non-binary issue. Staff want a kind of </a:t>
            </a:r>
            <a:r>
              <a:rPr lang="en-US" sz="1200" kern="1200" dirty="0" err="1">
                <a:solidFill>
                  <a:schemeClr val="tx1"/>
                </a:solidFill>
                <a:effectLst/>
                <a:latin typeface="+mn-lt"/>
                <a:ea typeface="+mn-ea"/>
                <a:cs typeface="+mn-cs"/>
              </a:rPr>
              <a:t>hy</a:t>
            </a:r>
            <a:r>
              <a:rPr lang="en-US" sz="1200" kern="1200" dirty="0">
                <a:solidFill>
                  <a:schemeClr val="tx1"/>
                </a:solidFill>
                <a:effectLst/>
                <a:latin typeface="+mn-lt"/>
                <a:ea typeface="+mn-ea"/>
                <a:cs typeface="+mn-cs"/>
              </a:rPr>
              <a:t>-flex working environment. Managers and HR leaders need to consider how to structure such working conditions in ways that increase both staff engagement and productivity and maybe even reduce expenses.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61</a:t>
            </a:fld>
            <a:endParaRPr lang="en-US"/>
          </a:p>
        </p:txBody>
      </p:sp>
    </p:spTree>
    <p:extLst>
      <p:ext uri="{BB962C8B-B14F-4D97-AF65-F5344CB8AC3E}">
        <p14:creationId xmlns:p14="http://schemas.microsoft.com/office/powerpoint/2010/main" val="6499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Well, the first thing to remember is that the pandemic actually WILL end. Teaching a class or living in a dormitory will cease to be a life-or-death decision, face masks will induce nostalgia (or PTSD), and March will be a month of madness once again.</a:t>
            </a:r>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7</a:t>
            </a:fld>
            <a:endParaRPr lang="en-US"/>
          </a:p>
        </p:txBody>
      </p:sp>
    </p:spTree>
    <p:extLst>
      <p:ext uri="{BB962C8B-B14F-4D97-AF65-F5344CB8AC3E}">
        <p14:creationId xmlns:p14="http://schemas.microsoft.com/office/powerpoint/2010/main" val="10661028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Don’t forget our third assumption: Very few institutions will see themselves within a single scenario. Our scenarios describe archetypal approaches to pandemic recovery. You will most probably find your institution across two or all three of the scenarios.  Consider the issues that best describe the approach you think your institution might most likely take to shape its post-pandemic future, and then ask how the future might turn out differently if your institution took one of the other approaches.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correlation analysis, we found patterns in how respondents chose issues within and across scenarios. For example, people who rated the Restore version of cost management particularly highly (or lowly) for their institution were significantly more likely to also rate the Evolve version of equitable access to education highly (or lowly). There was a great deal of cross-over between Restore and Evolve issues. We found the least crossover between the Restore and Transform themes and within issues in the Evolve theme. </a:t>
            </a:r>
          </a:p>
          <a:p>
            <a:endParaRPr lang="en-US" dirty="0"/>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62</a:t>
            </a:fld>
            <a:endParaRPr lang="en-US"/>
          </a:p>
        </p:txBody>
      </p:sp>
    </p:spTree>
    <p:extLst>
      <p:ext uri="{BB962C8B-B14F-4D97-AF65-F5344CB8AC3E}">
        <p14:creationId xmlns:p14="http://schemas.microsoft.com/office/powerpoint/2010/main" val="24971093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Don’t forget our third assumption: Very few institutions will see themselves within just one of the scenarios. Our scenarios describe archetypal approaches to pandemic recovery. You’ll most probably find your institution across two or all three of the scenarios. This diagram shows the patterns in how respondents chose issues within and across scenarios. </a:t>
            </a:r>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63</a:t>
            </a:fld>
            <a:endParaRPr lang="en-US"/>
          </a:p>
        </p:txBody>
      </p:sp>
    </p:spTree>
    <p:extLst>
      <p:ext uri="{BB962C8B-B14F-4D97-AF65-F5344CB8AC3E}">
        <p14:creationId xmlns:p14="http://schemas.microsoft.com/office/powerpoint/2010/main" val="6806741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people who rated the Restore version of cost management particularly highly (or lowly) for their institution were significantly more likely to also rate the Evolve version of equitable access to education highly (or lowly). There was a lot of cross-over between Restore and Evolve issues. And we found the least crossover between the Restore and Transform themes and within issues in the Evolve theme.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Consider each version of all the issues, and what combinations of issues and scenarios might work best. Find the issues that best describe the approach you think your institution might most likely take to shape its post-pandemic future, and then ask how things might turn out differently if your institution took one of the other approaches. </a:t>
            </a:r>
          </a:p>
          <a:p>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64</a:t>
            </a:fld>
            <a:endParaRPr lang="en-US"/>
          </a:p>
        </p:txBody>
      </p:sp>
    </p:spTree>
    <p:extLst>
      <p:ext uri="{BB962C8B-B14F-4D97-AF65-F5344CB8AC3E}">
        <p14:creationId xmlns:p14="http://schemas.microsoft.com/office/powerpoint/2010/main" val="37316393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as we close, I want to mention two themes that came up again and again in the panel’s conversations. The first is diversity, equity, and inclusion.  Two issues hint at it – Affordability and Digital Equity in Restore, and Equitable Access to Education in Evolve. But the panelists also felt the diversity, equity and inclusion, or DEI, is so important that it transcends all the themes. Ensuring equity of access and outcomes for higher education, having a workforce that is diverse in many, many ways and that can reflect the diversity of our students and faculty and citizens, and fostering inclusion so no one feels marginalized or maltreated. We need to keep these basic human rights in mind and in deed as we lead and manage technology professionals and as we work with and support students, staff, faculty, and the community we work and live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theme is burn-out. We all feel it, and there’s no sign that things will slow down or ease up. Let’s listen to our final panelist perspective from Dave </a:t>
            </a:r>
            <a:r>
              <a:rPr lang="en-US" dirty="0" err="1"/>
              <a:t>Seidl</a:t>
            </a:r>
            <a:r>
              <a:rPr lang="en-US" dirty="0"/>
              <a:t>.</a:t>
            </a:r>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65</a:t>
            </a:fld>
            <a:endParaRPr lang="en-US"/>
          </a:p>
        </p:txBody>
      </p:sp>
    </p:spTree>
    <p:extLst>
      <p:ext uri="{BB962C8B-B14F-4D97-AF65-F5344CB8AC3E}">
        <p14:creationId xmlns:p14="http://schemas.microsoft.com/office/powerpoint/2010/main" val="2214383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use </a:t>
            </a:r>
            <a:r>
              <a:rPr lang="en-US" dirty="0">
                <a:hlinkClick r:id="rId3"/>
              </a:rPr>
              <a:t>the video clip </a:t>
            </a:r>
            <a:r>
              <a:rPr lang="en-US" dirty="0"/>
              <a:t>for this one</a:t>
            </a:r>
          </a:p>
          <a:p>
            <a:r>
              <a:rPr lang="en-US" dirty="0"/>
              <a:t>Start @ 27:52</a:t>
            </a:r>
          </a:p>
          <a:p>
            <a:r>
              <a:rPr lang="en-US" dirty="0"/>
              <a:t>End @ 28:52</a:t>
            </a:r>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66</a:t>
            </a:fld>
            <a:endParaRPr lang="en-US"/>
          </a:p>
        </p:txBody>
      </p:sp>
    </p:spTree>
    <p:extLst>
      <p:ext uri="{BB962C8B-B14F-4D97-AF65-F5344CB8AC3E}">
        <p14:creationId xmlns:p14="http://schemas.microsoft.com/office/powerpoint/2010/main" val="1095127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Nothing that happened during 2020 was particularly novel or surprisingly. It has been a year when many trends and risks accelerated. COVID has vaulted us several years ahead in digital transformation, adoption of online learning, working from home, need to replace business models, public scrutiny of the costs and value of higher education, and cultivation of agility in decision-making. Racial injustice, our current political polarization, and the unfair and uneven impact of the pandemic on people of different ethnicities and means have forced broader and deeper awareness of the many inequities in our world, particularly within the United States. None of these facts were hidden or are new. But higher education’s leaders can no longer shirk their accountability. It is not for us alone to address these challenges, but neither can we afford any longer to lean back and let others do the hard thinking and work. Instead of shrugging and saying, “what are </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do,” ask yourself, what are </a:t>
            </a:r>
            <a:r>
              <a:rPr lang="en-US" sz="1200" u="sng"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rPr>
              <a:t> going to do? Answer the question and start moving forward. </a:t>
            </a:r>
          </a:p>
          <a:p>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67</a:t>
            </a:fld>
            <a:endParaRPr lang="en-US"/>
          </a:p>
        </p:txBody>
      </p:sp>
    </p:spTree>
    <p:extLst>
      <p:ext uri="{BB962C8B-B14F-4D97-AF65-F5344CB8AC3E}">
        <p14:creationId xmlns:p14="http://schemas.microsoft.com/office/powerpoint/2010/main" val="12688854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Have your we people post the slides PDF and create a </a:t>
            </a:r>
            <a:r>
              <a:rPr lang="en-US" sz="1800" b="1" i="1" dirty="0"/>
              <a:t>SHORT</a:t>
            </a:r>
            <a:r>
              <a:rPr lang="en-US" sz="1800" dirty="0"/>
              <a:t> URL people can easily write down.</a:t>
            </a:r>
          </a:p>
          <a:p>
            <a:endParaRPr lang="en-US" sz="1800" dirty="0"/>
          </a:p>
        </p:txBody>
      </p:sp>
      <p:sp>
        <p:nvSpPr>
          <p:cNvPr id="4" name="Slide Number Placeholder 3"/>
          <p:cNvSpPr>
            <a:spLocks noGrp="1"/>
          </p:cNvSpPr>
          <p:nvPr>
            <p:ph type="sldNum" sz="quarter" idx="5"/>
          </p:nvPr>
        </p:nvSpPr>
        <p:spPr/>
        <p:txBody>
          <a:bodyPr/>
          <a:lstStyle/>
          <a:p>
            <a:fld id="{352ABE9E-E5F2-DA4E-AF6B-22BF8866C0C8}" type="slidenum">
              <a:rPr lang="en-US" smtClean="0"/>
              <a:t>68</a:t>
            </a:fld>
            <a:endParaRPr lang="en-US"/>
          </a:p>
        </p:txBody>
      </p:sp>
    </p:spTree>
    <p:extLst>
      <p:ext uri="{BB962C8B-B14F-4D97-AF65-F5344CB8AC3E}">
        <p14:creationId xmlns:p14="http://schemas.microsoft.com/office/powerpoint/2010/main" val="3158056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will be left and what will we face on the other side of COVID?</a:t>
            </a:r>
          </a:p>
          <a:p>
            <a:pPr marL="171450" indent="-171450">
              <a:buFont typeface="Arial" panose="020B0604020202020204" pitchFamily="34" charset="0"/>
              <a:buChar char="•"/>
            </a:pPr>
            <a:r>
              <a:rPr lang="en-US" dirty="0"/>
              <a:t>What role will technology play in higher education’s recovery? </a:t>
            </a:r>
          </a:p>
          <a:p>
            <a:pPr marL="171450" indent="-171450">
              <a:buFont typeface="Arial" panose="020B0604020202020204" pitchFamily="34" charset="0"/>
              <a:buChar char="•"/>
            </a:pPr>
            <a:r>
              <a:rPr lang="en-US" dirty="0"/>
              <a:t>Will the pandemic prove to be higher education’s extinction event?</a:t>
            </a:r>
          </a:p>
          <a:p>
            <a:pPr marL="171450" indent="-171450">
              <a:buFont typeface="Arial" panose="020B0604020202020204" pitchFamily="34" charset="0"/>
              <a:buChar char="•"/>
            </a:pPr>
            <a:r>
              <a:rPr lang="en-US" dirty="0"/>
              <a:t>Will our ecosystem emerge stronger and fitter for the future? </a:t>
            </a:r>
          </a:p>
          <a:p>
            <a:pPr marL="171450" indent="-171450">
              <a:buFont typeface="Arial" panose="020B0604020202020204" pitchFamily="34" charset="0"/>
              <a:buChar char="•"/>
            </a:pPr>
            <a:r>
              <a:rPr lang="en-US" dirty="0"/>
              <a:t>Might both be true?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the questions the 2020-21 EDUCAUSE IT Issues panel has explored in anticipation of 2021. </a:t>
            </a:r>
          </a:p>
          <a:p>
            <a:endParaRPr lang="en-US" dirty="0"/>
          </a:p>
          <a:p>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8</a:t>
            </a:fld>
            <a:endParaRPr lang="en-US"/>
          </a:p>
        </p:txBody>
      </p:sp>
    </p:spTree>
    <p:extLst>
      <p:ext uri="{BB962C8B-B14F-4D97-AF65-F5344CB8AC3E}">
        <p14:creationId xmlns:p14="http://schemas.microsoft.com/office/powerpoint/2010/main" val="2817606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Throughout the pandemic, we have all learned a different way to plan. We’ve learned the futility of making long term plans to mitigate a disease whose symptoms, diagnosis, treatments, and prognosis are all poorly understood and complex. We’ve also learned about how useful scenarios can be when we’ve got to plan in the face of enormous uncertainty. Scenarios help us anticipate alternative potential futures that we can plan for, so we are prepared not only for what we might hope or dread, but also for what actually happens. </a:t>
            </a:r>
          </a:p>
        </p:txBody>
      </p:sp>
      <p:sp>
        <p:nvSpPr>
          <p:cNvPr id="4" name="Slide Number Placeholder 3"/>
          <p:cNvSpPr>
            <a:spLocks noGrp="1"/>
          </p:cNvSpPr>
          <p:nvPr>
            <p:ph type="sldNum" sz="quarter" idx="5"/>
          </p:nvPr>
        </p:nvSpPr>
        <p:spPr/>
        <p:txBody>
          <a:bodyPr/>
          <a:lstStyle/>
          <a:p>
            <a:fld id="{352ABE9E-E5F2-DA4E-AF6B-22BF8866C0C8}" type="slidenum">
              <a:rPr lang="en-US" smtClean="0"/>
              <a:t>9</a:t>
            </a:fld>
            <a:endParaRPr lang="en-US"/>
          </a:p>
        </p:txBody>
      </p:sp>
    </p:spTree>
    <p:extLst>
      <p:ext uri="{BB962C8B-B14F-4D97-AF65-F5344CB8AC3E}">
        <p14:creationId xmlns:p14="http://schemas.microsoft.com/office/powerpoint/2010/main" val="4215396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year, EDUCAUSE took a different approach to the IT Issues project. You will find no Top 10 IT Issues for 2021. Our planning horizons are so short now! So we thought a single list of Top Issues was too constraining. Instead, we took our cues from you, and used a scenario approach to consider three different potential ways institutions might emerge from the pandemic. This year we offer </a:t>
            </a:r>
            <a:r>
              <a:rPr lang="en-US" sz="1200" i="1" kern="1200" dirty="0">
                <a:solidFill>
                  <a:schemeClr val="tx1"/>
                </a:solidFill>
                <a:effectLst/>
                <a:latin typeface="+mn-lt"/>
                <a:ea typeface="+mn-ea"/>
                <a:cs typeface="+mn-cs"/>
              </a:rPr>
              <a:t>three </a:t>
            </a:r>
            <a:r>
              <a:rPr lang="en-US" sz="1200" kern="1200" dirty="0">
                <a:solidFill>
                  <a:schemeClr val="tx1"/>
                </a:solidFill>
                <a:effectLst/>
                <a:latin typeface="+mn-lt"/>
                <a:ea typeface="+mn-ea"/>
                <a:cs typeface="+mn-cs"/>
              </a:rPr>
              <a:t>Top Issues lists instead of one, and examine the Top 5 issues within each of three scenarios. </a:t>
            </a:r>
            <a:endParaRPr lang="en-US" dirty="0"/>
          </a:p>
        </p:txBody>
      </p:sp>
      <p:sp>
        <p:nvSpPr>
          <p:cNvPr id="4" name="Slide Number Placeholder 3"/>
          <p:cNvSpPr>
            <a:spLocks noGrp="1"/>
          </p:cNvSpPr>
          <p:nvPr>
            <p:ph type="sldNum" sz="quarter" idx="5"/>
          </p:nvPr>
        </p:nvSpPr>
        <p:spPr/>
        <p:txBody>
          <a:bodyPr/>
          <a:lstStyle/>
          <a:p>
            <a:fld id="{352ABE9E-E5F2-DA4E-AF6B-22BF8866C0C8}" type="slidenum">
              <a:rPr lang="en-US" smtClean="0"/>
              <a:t>10</a:t>
            </a:fld>
            <a:endParaRPr lang="en-US"/>
          </a:p>
        </p:txBody>
      </p:sp>
    </p:spTree>
    <p:extLst>
      <p:ext uri="{BB962C8B-B14F-4D97-AF65-F5344CB8AC3E}">
        <p14:creationId xmlns:p14="http://schemas.microsoft.com/office/powerpoint/2010/main" val="2670130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00899-4BB4-2E48-94C1-CC04577FB0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2A0597-DD93-2348-B124-B4EED434A0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EC34BD-706E-4644-A3AD-A7DE8F463523}"/>
              </a:ext>
            </a:extLst>
          </p:cNvPr>
          <p:cNvSpPr>
            <a:spLocks noGrp="1"/>
          </p:cNvSpPr>
          <p:nvPr>
            <p:ph type="dt" sz="half" idx="10"/>
          </p:nvPr>
        </p:nvSpPr>
        <p:spPr/>
        <p:txBody>
          <a:bodyPr/>
          <a:lstStyle/>
          <a:p>
            <a:fld id="{8A3885C2-062B-7C4C-9D58-1F56A5067F4F}" type="datetimeFigureOut">
              <a:rPr lang="en-US" smtClean="0"/>
              <a:t>10/16/20</a:t>
            </a:fld>
            <a:endParaRPr lang="en-US"/>
          </a:p>
        </p:txBody>
      </p:sp>
      <p:sp>
        <p:nvSpPr>
          <p:cNvPr id="5" name="Footer Placeholder 4">
            <a:extLst>
              <a:ext uri="{FF2B5EF4-FFF2-40B4-BE49-F238E27FC236}">
                <a16:creationId xmlns:a16="http://schemas.microsoft.com/office/drawing/2014/main" id="{45306926-C756-AA47-BC28-8ACD7639D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8ADB3-E15B-9441-8A12-F6FE084B5BF9}"/>
              </a:ext>
            </a:extLst>
          </p:cNvPr>
          <p:cNvSpPr>
            <a:spLocks noGrp="1"/>
          </p:cNvSpPr>
          <p:nvPr>
            <p:ph type="sldNum" sz="quarter" idx="12"/>
          </p:nvPr>
        </p:nvSpPr>
        <p:spPr/>
        <p:txBody>
          <a:bodyPr/>
          <a:lstStyle/>
          <a:p>
            <a:fld id="{65716BC2-2570-7346-98C7-C9AF8CA2CAC7}" type="slidenum">
              <a:rPr lang="en-US" smtClean="0"/>
              <a:t>‹#›</a:t>
            </a:fld>
            <a:endParaRPr lang="en-US"/>
          </a:p>
        </p:txBody>
      </p:sp>
    </p:spTree>
    <p:extLst>
      <p:ext uri="{BB962C8B-B14F-4D97-AF65-F5344CB8AC3E}">
        <p14:creationId xmlns:p14="http://schemas.microsoft.com/office/powerpoint/2010/main" val="3036435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173C7-94EF-BB4B-9B2D-F99D96E2CE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926473-22B3-2B49-B838-5D2A418CD3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93F53-9A25-0245-90DC-906F6751C2F6}"/>
              </a:ext>
            </a:extLst>
          </p:cNvPr>
          <p:cNvSpPr>
            <a:spLocks noGrp="1"/>
          </p:cNvSpPr>
          <p:nvPr>
            <p:ph type="dt" sz="half" idx="10"/>
          </p:nvPr>
        </p:nvSpPr>
        <p:spPr/>
        <p:txBody>
          <a:bodyPr/>
          <a:lstStyle/>
          <a:p>
            <a:fld id="{8A3885C2-062B-7C4C-9D58-1F56A5067F4F}" type="datetimeFigureOut">
              <a:rPr lang="en-US" smtClean="0"/>
              <a:t>10/16/20</a:t>
            </a:fld>
            <a:endParaRPr lang="en-US"/>
          </a:p>
        </p:txBody>
      </p:sp>
      <p:sp>
        <p:nvSpPr>
          <p:cNvPr id="5" name="Footer Placeholder 4">
            <a:extLst>
              <a:ext uri="{FF2B5EF4-FFF2-40B4-BE49-F238E27FC236}">
                <a16:creationId xmlns:a16="http://schemas.microsoft.com/office/drawing/2014/main" id="{07652D87-1F42-1147-805D-0781E15854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7141D-79C6-E148-9DAA-190B53EEFC87}"/>
              </a:ext>
            </a:extLst>
          </p:cNvPr>
          <p:cNvSpPr>
            <a:spLocks noGrp="1"/>
          </p:cNvSpPr>
          <p:nvPr>
            <p:ph type="sldNum" sz="quarter" idx="12"/>
          </p:nvPr>
        </p:nvSpPr>
        <p:spPr/>
        <p:txBody>
          <a:bodyPr/>
          <a:lstStyle/>
          <a:p>
            <a:fld id="{65716BC2-2570-7346-98C7-C9AF8CA2CAC7}" type="slidenum">
              <a:rPr lang="en-US" smtClean="0"/>
              <a:t>‹#›</a:t>
            </a:fld>
            <a:endParaRPr lang="en-US"/>
          </a:p>
        </p:txBody>
      </p:sp>
    </p:spTree>
    <p:extLst>
      <p:ext uri="{BB962C8B-B14F-4D97-AF65-F5344CB8AC3E}">
        <p14:creationId xmlns:p14="http://schemas.microsoft.com/office/powerpoint/2010/main" val="4060036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37C62F-9776-4547-86FB-A44E2F7C3B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466F3E-7EDA-0444-8440-4E16914AE1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85C32-DEBB-5F42-8C07-442531096614}"/>
              </a:ext>
            </a:extLst>
          </p:cNvPr>
          <p:cNvSpPr>
            <a:spLocks noGrp="1"/>
          </p:cNvSpPr>
          <p:nvPr>
            <p:ph type="dt" sz="half" idx="10"/>
          </p:nvPr>
        </p:nvSpPr>
        <p:spPr/>
        <p:txBody>
          <a:bodyPr/>
          <a:lstStyle/>
          <a:p>
            <a:fld id="{8A3885C2-062B-7C4C-9D58-1F56A5067F4F}" type="datetimeFigureOut">
              <a:rPr lang="en-US" smtClean="0"/>
              <a:t>10/16/20</a:t>
            </a:fld>
            <a:endParaRPr lang="en-US"/>
          </a:p>
        </p:txBody>
      </p:sp>
      <p:sp>
        <p:nvSpPr>
          <p:cNvPr id="5" name="Footer Placeholder 4">
            <a:extLst>
              <a:ext uri="{FF2B5EF4-FFF2-40B4-BE49-F238E27FC236}">
                <a16:creationId xmlns:a16="http://schemas.microsoft.com/office/drawing/2014/main" id="{83E29648-3B6C-6145-839A-C075B11EF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43227-D2A9-2C46-90AA-CBF2705CC16E}"/>
              </a:ext>
            </a:extLst>
          </p:cNvPr>
          <p:cNvSpPr>
            <a:spLocks noGrp="1"/>
          </p:cNvSpPr>
          <p:nvPr>
            <p:ph type="sldNum" sz="quarter" idx="12"/>
          </p:nvPr>
        </p:nvSpPr>
        <p:spPr/>
        <p:txBody>
          <a:bodyPr/>
          <a:lstStyle/>
          <a:p>
            <a:fld id="{65716BC2-2570-7346-98C7-C9AF8CA2CAC7}" type="slidenum">
              <a:rPr lang="en-US" smtClean="0"/>
              <a:t>‹#›</a:t>
            </a:fld>
            <a:endParaRPr lang="en-US"/>
          </a:p>
        </p:txBody>
      </p:sp>
    </p:spTree>
    <p:extLst>
      <p:ext uri="{BB962C8B-B14F-4D97-AF65-F5344CB8AC3E}">
        <p14:creationId xmlns:p14="http://schemas.microsoft.com/office/powerpoint/2010/main" val="3503939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2927-4384-2742-9B9E-CF843B1BB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9CD362-37BC-104B-BFFF-10FF2702C5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D81D2-7A12-EE4D-A9B4-15FE910BD907}"/>
              </a:ext>
            </a:extLst>
          </p:cNvPr>
          <p:cNvSpPr>
            <a:spLocks noGrp="1"/>
          </p:cNvSpPr>
          <p:nvPr>
            <p:ph type="dt" sz="half" idx="10"/>
          </p:nvPr>
        </p:nvSpPr>
        <p:spPr/>
        <p:txBody>
          <a:bodyPr/>
          <a:lstStyle/>
          <a:p>
            <a:fld id="{8A3885C2-062B-7C4C-9D58-1F56A5067F4F}" type="datetimeFigureOut">
              <a:rPr lang="en-US" smtClean="0"/>
              <a:t>10/16/20</a:t>
            </a:fld>
            <a:endParaRPr lang="en-US"/>
          </a:p>
        </p:txBody>
      </p:sp>
      <p:sp>
        <p:nvSpPr>
          <p:cNvPr id="5" name="Footer Placeholder 4">
            <a:extLst>
              <a:ext uri="{FF2B5EF4-FFF2-40B4-BE49-F238E27FC236}">
                <a16:creationId xmlns:a16="http://schemas.microsoft.com/office/drawing/2014/main" id="{5141103C-8E37-9740-ADE7-58E654AC6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52ADDE-E280-E54C-AB68-114C67C5EF98}"/>
              </a:ext>
            </a:extLst>
          </p:cNvPr>
          <p:cNvSpPr>
            <a:spLocks noGrp="1"/>
          </p:cNvSpPr>
          <p:nvPr>
            <p:ph type="sldNum" sz="quarter" idx="12"/>
          </p:nvPr>
        </p:nvSpPr>
        <p:spPr/>
        <p:txBody>
          <a:bodyPr/>
          <a:lstStyle/>
          <a:p>
            <a:fld id="{65716BC2-2570-7346-98C7-C9AF8CA2CAC7}" type="slidenum">
              <a:rPr lang="en-US" smtClean="0"/>
              <a:t>‹#›</a:t>
            </a:fld>
            <a:endParaRPr lang="en-US"/>
          </a:p>
        </p:txBody>
      </p:sp>
    </p:spTree>
    <p:extLst>
      <p:ext uri="{BB962C8B-B14F-4D97-AF65-F5344CB8AC3E}">
        <p14:creationId xmlns:p14="http://schemas.microsoft.com/office/powerpoint/2010/main" val="3733521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420F1-A655-6744-9486-05105F5E26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AC1DC2-BFC7-BB48-A66B-2E6745585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2040D7-89BE-8543-B709-A07B2EC67BC9}"/>
              </a:ext>
            </a:extLst>
          </p:cNvPr>
          <p:cNvSpPr>
            <a:spLocks noGrp="1"/>
          </p:cNvSpPr>
          <p:nvPr>
            <p:ph type="dt" sz="half" idx="10"/>
          </p:nvPr>
        </p:nvSpPr>
        <p:spPr/>
        <p:txBody>
          <a:bodyPr/>
          <a:lstStyle/>
          <a:p>
            <a:fld id="{8A3885C2-062B-7C4C-9D58-1F56A5067F4F}" type="datetimeFigureOut">
              <a:rPr lang="en-US" smtClean="0"/>
              <a:t>10/16/20</a:t>
            </a:fld>
            <a:endParaRPr lang="en-US"/>
          </a:p>
        </p:txBody>
      </p:sp>
      <p:sp>
        <p:nvSpPr>
          <p:cNvPr id="5" name="Footer Placeholder 4">
            <a:extLst>
              <a:ext uri="{FF2B5EF4-FFF2-40B4-BE49-F238E27FC236}">
                <a16:creationId xmlns:a16="http://schemas.microsoft.com/office/drawing/2014/main" id="{C4D2714C-259B-E743-B01B-F755EC5C4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4119C7-4541-AC4F-92AE-29EBCDA1230C}"/>
              </a:ext>
            </a:extLst>
          </p:cNvPr>
          <p:cNvSpPr>
            <a:spLocks noGrp="1"/>
          </p:cNvSpPr>
          <p:nvPr>
            <p:ph type="sldNum" sz="quarter" idx="12"/>
          </p:nvPr>
        </p:nvSpPr>
        <p:spPr/>
        <p:txBody>
          <a:bodyPr/>
          <a:lstStyle/>
          <a:p>
            <a:fld id="{65716BC2-2570-7346-98C7-C9AF8CA2CAC7}" type="slidenum">
              <a:rPr lang="en-US" smtClean="0"/>
              <a:t>‹#›</a:t>
            </a:fld>
            <a:endParaRPr lang="en-US"/>
          </a:p>
        </p:txBody>
      </p:sp>
    </p:spTree>
    <p:extLst>
      <p:ext uri="{BB962C8B-B14F-4D97-AF65-F5344CB8AC3E}">
        <p14:creationId xmlns:p14="http://schemas.microsoft.com/office/powerpoint/2010/main" val="3750215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42B4-15AD-4A4E-AFB4-F0092465AF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89527E-DA0E-2B40-8DEA-14E66FC42D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5E0EF2-2733-764F-A8D6-1D1324EB03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2F7203-AEDE-8F4F-9862-598A094143CC}"/>
              </a:ext>
            </a:extLst>
          </p:cNvPr>
          <p:cNvSpPr>
            <a:spLocks noGrp="1"/>
          </p:cNvSpPr>
          <p:nvPr>
            <p:ph type="dt" sz="half" idx="10"/>
          </p:nvPr>
        </p:nvSpPr>
        <p:spPr/>
        <p:txBody>
          <a:bodyPr/>
          <a:lstStyle/>
          <a:p>
            <a:fld id="{8A3885C2-062B-7C4C-9D58-1F56A5067F4F}" type="datetimeFigureOut">
              <a:rPr lang="en-US" smtClean="0"/>
              <a:t>10/16/20</a:t>
            </a:fld>
            <a:endParaRPr lang="en-US"/>
          </a:p>
        </p:txBody>
      </p:sp>
      <p:sp>
        <p:nvSpPr>
          <p:cNvPr id="6" name="Footer Placeholder 5">
            <a:extLst>
              <a:ext uri="{FF2B5EF4-FFF2-40B4-BE49-F238E27FC236}">
                <a16:creationId xmlns:a16="http://schemas.microsoft.com/office/drawing/2014/main" id="{3ABC74BC-0114-2F4E-A60C-0430218A98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4A5B5-F1E4-8743-9A1D-2F7EABCF2134}"/>
              </a:ext>
            </a:extLst>
          </p:cNvPr>
          <p:cNvSpPr>
            <a:spLocks noGrp="1"/>
          </p:cNvSpPr>
          <p:nvPr>
            <p:ph type="sldNum" sz="quarter" idx="12"/>
          </p:nvPr>
        </p:nvSpPr>
        <p:spPr/>
        <p:txBody>
          <a:bodyPr/>
          <a:lstStyle/>
          <a:p>
            <a:fld id="{65716BC2-2570-7346-98C7-C9AF8CA2CAC7}" type="slidenum">
              <a:rPr lang="en-US" smtClean="0"/>
              <a:t>‹#›</a:t>
            </a:fld>
            <a:endParaRPr lang="en-US"/>
          </a:p>
        </p:txBody>
      </p:sp>
    </p:spTree>
    <p:extLst>
      <p:ext uri="{BB962C8B-B14F-4D97-AF65-F5344CB8AC3E}">
        <p14:creationId xmlns:p14="http://schemas.microsoft.com/office/powerpoint/2010/main" val="1794673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34E89-1839-4B4A-BAF6-1726C10F99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A6D24D-2315-1449-85BC-A2A8D1849E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F66A4F-A8EA-FF41-9596-9A4EF2D0BC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1C4C7F-74A6-7E43-87F2-3F5755E7A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90197A-9989-1949-987A-A6342EFABB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2291C-8565-CF47-87B6-A178278B77BC}"/>
              </a:ext>
            </a:extLst>
          </p:cNvPr>
          <p:cNvSpPr>
            <a:spLocks noGrp="1"/>
          </p:cNvSpPr>
          <p:nvPr>
            <p:ph type="dt" sz="half" idx="10"/>
          </p:nvPr>
        </p:nvSpPr>
        <p:spPr/>
        <p:txBody>
          <a:bodyPr/>
          <a:lstStyle/>
          <a:p>
            <a:fld id="{8A3885C2-062B-7C4C-9D58-1F56A5067F4F}" type="datetimeFigureOut">
              <a:rPr lang="en-US" smtClean="0"/>
              <a:t>10/16/20</a:t>
            </a:fld>
            <a:endParaRPr lang="en-US"/>
          </a:p>
        </p:txBody>
      </p:sp>
      <p:sp>
        <p:nvSpPr>
          <p:cNvPr id="8" name="Footer Placeholder 7">
            <a:extLst>
              <a:ext uri="{FF2B5EF4-FFF2-40B4-BE49-F238E27FC236}">
                <a16:creationId xmlns:a16="http://schemas.microsoft.com/office/drawing/2014/main" id="{E89D0A77-99CF-4644-9EE8-E7221AC15D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A6D918-93D6-AF46-8EAC-91D60A14E1CD}"/>
              </a:ext>
            </a:extLst>
          </p:cNvPr>
          <p:cNvSpPr>
            <a:spLocks noGrp="1"/>
          </p:cNvSpPr>
          <p:nvPr>
            <p:ph type="sldNum" sz="quarter" idx="12"/>
          </p:nvPr>
        </p:nvSpPr>
        <p:spPr/>
        <p:txBody>
          <a:bodyPr/>
          <a:lstStyle/>
          <a:p>
            <a:fld id="{65716BC2-2570-7346-98C7-C9AF8CA2CAC7}" type="slidenum">
              <a:rPr lang="en-US" smtClean="0"/>
              <a:t>‹#›</a:t>
            </a:fld>
            <a:endParaRPr lang="en-US"/>
          </a:p>
        </p:txBody>
      </p:sp>
    </p:spTree>
    <p:extLst>
      <p:ext uri="{BB962C8B-B14F-4D97-AF65-F5344CB8AC3E}">
        <p14:creationId xmlns:p14="http://schemas.microsoft.com/office/powerpoint/2010/main" val="1541642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72DFB-5D48-5A45-996C-2A5C2980BD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7062E5-4190-5A43-A8C5-B3B1C34E98C6}"/>
              </a:ext>
            </a:extLst>
          </p:cNvPr>
          <p:cNvSpPr>
            <a:spLocks noGrp="1"/>
          </p:cNvSpPr>
          <p:nvPr>
            <p:ph type="dt" sz="half" idx="10"/>
          </p:nvPr>
        </p:nvSpPr>
        <p:spPr/>
        <p:txBody>
          <a:bodyPr/>
          <a:lstStyle/>
          <a:p>
            <a:fld id="{8A3885C2-062B-7C4C-9D58-1F56A5067F4F}" type="datetimeFigureOut">
              <a:rPr lang="en-US" smtClean="0"/>
              <a:t>10/16/20</a:t>
            </a:fld>
            <a:endParaRPr lang="en-US"/>
          </a:p>
        </p:txBody>
      </p:sp>
      <p:sp>
        <p:nvSpPr>
          <p:cNvPr id="4" name="Footer Placeholder 3">
            <a:extLst>
              <a:ext uri="{FF2B5EF4-FFF2-40B4-BE49-F238E27FC236}">
                <a16:creationId xmlns:a16="http://schemas.microsoft.com/office/drawing/2014/main" id="{E2840C26-F9E6-2443-A9AD-38937BDEA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FFB4B6-CFEA-B048-9C04-B5E252F45D36}"/>
              </a:ext>
            </a:extLst>
          </p:cNvPr>
          <p:cNvSpPr>
            <a:spLocks noGrp="1"/>
          </p:cNvSpPr>
          <p:nvPr>
            <p:ph type="sldNum" sz="quarter" idx="12"/>
          </p:nvPr>
        </p:nvSpPr>
        <p:spPr/>
        <p:txBody>
          <a:bodyPr/>
          <a:lstStyle/>
          <a:p>
            <a:fld id="{65716BC2-2570-7346-98C7-C9AF8CA2CAC7}" type="slidenum">
              <a:rPr lang="en-US" smtClean="0"/>
              <a:t>‹#›</a:t>
            </a:fld>
            <a:endParaRPr lang="en-US"/>
          </a:p>
        </p:txBody>
      </p:sp>
    </p:spTree>
    <p:extLst>
      <p:ext uri="{BB962C8B-B14F-4D97-AF65-F5344CB8AC3E}">
        <p14:creationId xmlns:p14="http://schemas.microsoft.com/office/powerpoint/2010/main" val="1920523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97AA1-9C58-2347-8492-D1314B210A6C}"/>
              </a:ext>
            </a:extLst>
          </p:cNvPr>
          <p:cNvSpPr>
            <a:spLocks noGrp="1"/>
          </p:cNvSpPr>
          <p:nvPr>
            <p:ph type="dt" sz="half" idx="10"/>
          </p:nvPr>
        </p:nvSpPr>
        <p:spPr/>
        <p:txBody>
          <a:bodyPr/>
          <a:lstStyle/>
          <a:p>
            <a:fld id="{8A3885C2-062B-7C4C-9D58-1F56A5067F4F}" type="datetimeFigureOut">
              <a:rPr lang="en-US" smtClean="0"/>
              <a:t>10/16/20</a:t>
            </a:fld>
            <a:endParaRPr lang="en-US"/>
          </a:p>
        </p:txBody>
      </p:sp>
      <p:sp>
        <p:nvSpPr>
          <p:cNvPr id="3" name="Footer Placeholder 2">
            <a:extLst>
              <a:ext uri="{FF2B5EF4-FFF2-40B4-BE49-F238E27FC236}">
                <a16:creationId xmlns:a16="http://schemas.microsoft.com/office/drawing/2014/main" id="{43087539-FBBB-6B49-9276-7C298C49CC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F9BFC3-6C1B-0E49-9498-D89C92BEF8E3}"/>
              </a:ext>
            </a:extLst>
          </p:cNvPr>
          <p:cNvSpPr>
            <a:spLocks noGrp="1"/>
          </p:cNvSpPr>
          <p:nvPr>
            <p:ph type="sldNum" sz="quarter" idx="12"/>
          </p:nvPr>
        </p:nvSpPr>
        <p:spPr/>
        <p:txBody>
          <a:bodyPr/>
          <a:lstStyle/>
          <a:p>
            <a:fld id="{65716BC2-2570-7346-98C7-C9AF8CA2CAC7}" type="slidenum">
              <a:rPr lang="en-US" smtClean="0"/>
              <a:t>‹#›</a:t>
            </a:fld>
            <a:endParaRPr lang="en-US"/>
          </a:p>
        </p:txBody>
      </p:sp>
    </p:spTree>
    <p:extLst>
      <p:ext uri="{BB962C8B-B14F-4D97-AF65-F5344CB8AC3E}">
        <p14:creationId xmlns:p14="http://schemas.microsoft.com/office/powerpoint/2010/main" val="3950187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BEA88-59DA-284F-BA6F-4CB8AC870B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3503B0-A7EB-AC4A-9B9D-8ED2A35AB1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EE446-307C-1341-8934-404E00EC7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00DAA4-372D-384B-95C5-C25AD4965838}"/>
              </a:ext>
            </a:extLst>
          </p:cNvPr>
          <p:cNvSpPr>
            <a:spLocks noGrp="1"/>
          </p:cNvSpPr>
          <p:nvPr>
            <p:ph type="dt" sz="half" idx="10"/>
          </p:nvPr>
        </p:nvSpPr>
        <p:spPr/>
        <p:txBody>
          <a:bodyPr/>
          <a:lstStyle/>
          <a:p>
            <a:fld id="{8A3885C2-062B-7C4C-9D58-1F56A5067F4F}" type="datetimeFigureOut">
              <a:rPr lang="en-US" smtClean="0"/>
              <a:t>10/16/20</a:t>
            </a:fld>
            <a:endParaRPr lang="en-US"/>
          </a:p>
        </p:txBody>
      </p:sp>
      <p:sp>
        <p:nvSpPr>
          <p:cNvPr id="6" name="Footer Placeholder 5">
            <a:extLst>
              <a:ext uri="{FF2B5EF4-FFF2-40B4-BE49-F238E27FC236}">
                <a16:creationId xmlns:a16="http://schemas.microsoft.com/office/drawing/2014/main" id="{67CF26E1-6323-2149-B192-A7466588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E2A387-F4A3-154B-A2B4-776FD0AB526E}"/>
              </a:ext>
            </a:extLst>
          </p:cNvPr>
          <p:cNvSpPr>
            <a:spLocks noGrp="1"/>
          </p:cNvSpPr>
          <p:nvPr>
            <p:ph type="sldNum" sz="quarter" idx="12"/>
          </p:nvPr>
        </p:nvSpPr>
        <p:spPr/>
        <p:txBody>
          <a:bodyPr/>
          <a:lstStyle/>
          <a:p>
            <a:fld id="{65716BC2-2570-7346-98C7-C9AF8CA2CAC7}" type="slidenum">
              <a:rPr lang="en-US" smtClean="0"/>
              <a:t>‹#›</a:t>
            </a:fld>
            <a:endParaRPr lang="en-US"/>
          </a:p>
        </p:txBody>
      </p:sp>
    </p:spTree>
    <p:extLst>
      <p:ext uri="{BB962C8B-B14F-4D97-AF65-F5344CB8AC3E}">
        <p14:creationId xmlns:p14="http://schemas.microsoft.com/office/powerpoint/2010/main" val="1657086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D075-4E59-3D4F-8906-26FF06672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8BCA1A-091F-A142-9D05-34A474A64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0E079D-FB19-414B-9A9F-26376DE34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B91650-00BD-714E-A770-03560DCD56E9}"/>
              </a:ext>
            </a:extLst>
          </p:cNvPr>
          <p:cNvSpPr>
            <a:spLocks noGrp="1"/>
          </p:cNvSpPr>
          <p:nvPr>
            <p:ph type="dt" sz="half" idx="10"/>
          </p:nvPr>
        </p:nvSpPr>
        <p:spPr/>
        <p:txBody>
          <a:bodyPr/>
          <a:lstStyle/>
          <a:p>
            <a:fld id="{8A3885C2-062B-7C4C-9D58-1F56A5067F4F}" type="datetimeFigureOut">
              <a:rPr lang="en-US" smtClean="0"/>
              <a:t>10/16/20</a:t>
            </a:fld>
            <a:endParaRPr lang="en-US"/>
          </a:p>
        </p:txBody>
      </p:sp>
      <p:sp>
        <p:nvSpPr>
          <p:cNvPr id="6" name="Footer Placeholder 5">
            <a:extLst>
              <a:ext uri="{FF2B5EF4-FFF2-40B4-BE49-F238E27FC236}">
                <a16:creationId xmlns:a16="http://schemas.microsoft.com/office/drawing/2014/main" id="{957FE9CB-DD68-CE43-B9E0-877CBA202B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CB752D-05CE-9743-913C-CDD6A4F4D39C}"/>
              </a:ext>
            </a:extLst>
          </p:cNvPr>
          <p:cNvSpPr>
            <a:spLocks noGrp="1"/>
          </p:cNvSpPr>
          <p:nvPr>
            <p:ph type="sldNum" sz="quarter" idx="12"/>
          </p:nvPr>
        </p:nvSpPr>
        <p:spPr/>
        <p:txBody>
          <a:bodyPr/>
          <a:lstStyle/>
          <a:p>
            <a:fld id="{65716BC2-2570-7346-98C7-C9AF8CA2CAC7}" type="slidenum">
              <a:rPr lang="en-US" smtClean="0"/>
              <a:t>‹#›</a:t>
            </a:fld>
            <a:endParaRPr lang="en-US"/>
          </a:p>
        </p:txBody>
      </p:sp>
    </p:spTree>
    <p:extLst>
      <p:ext uri="{BB962C8B-B14F-4D97-AF65-F5344CB8AC3E}">
        <p14:creationId xmlns:p14="http://schemas.microsoft.com/office/powerpoint/2010/main" val="423953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2D370-95F6-2241-A28A-D55E491990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A3CE26-F875-7C4D-8AF5-DA040E986D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4D2788-DD79-1D40-8B4C-89D18A39BC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885C2-062B-7C4C-9D58-1F56A5067F4F}" type="datetimeFigureOut">
              <a:rPr lang="en-US" smtClean="0"/>
              <a:t>10/16/20</a:t>
            </a:fld>
            <a:endParaRPr lang="en-US"/>
          </a:p>
        </p:txBody>
      </p:sp>
      <p:sp>
        <p:nvSpPr>
          <p:cNvPr id="5" name="Footer Placeholder 4">
            <a:extLst>
              <a:ext uri="{FF2B5EF4-FFF2-40B4-BE49-F238E27FC236}">
                <a16:creationId xmlns:a16="http://schemas.microsoft.com/office/drawing/2014/main" id="{D521C3E2-06A2-554D-9994-63C802569B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E089B0-D102-084C-B112-5AC57EE4BC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16BC2-2570-7346-98C7-C9AF8CA2CAC7}" type="slidenum">
              <a:rPr lang="en-US" smtClean="0"/>
              <a:t>‹#›</a:t>
            </a:fld>
            <a:endParaRPr lang="en-US"/>
          </a:p>
        </p:txBody>
      </p:sp>
    </p:spTree>
    <p:extLst>
      <p:ext uri="{BB962C8B-B14F-4D97-AF65-F5344CB8AC3E}">
        <p14:creationId xmlns:p14="http://schemas.microsoft.com/office/powerpoint/2010/main" val="2986761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5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6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8.tiff"/></Relationships>
</file>

<file path=ppt/slides/_rels/slide6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hyperlink" Target="mailto:sgrajek@educause.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table, person, person&#10;&#10;Description automatically generated">
            <a:extLst>
              <a:ext uri="{FF2B5EF4-FFF2-40B4-BE49-F238E27FC236}">
                <a16:creationId xmlns:a16="http://schemas.microsoft.com/office/drawing/2014/main" id="{EDA822DF-092C-1248-8C1F-C5C3E608020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33485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E9C8DFF8-D5FD-A84C-B9E0-1EC0FF32469E}"/>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FDD3DC7D-F2B2-784C-8077-DAD42EC52B33}"/>
              </a:ext>
            </a:extLst>
          </p:cNvPr>
          <p:cNvSpPr txBox="1">
            <a:spLocks/>
          </p:cNvSpPr>
          <p:nvPr/>
        </p:nvSpPr>
        <p:spPr>
          <a:xfrm>
            <a:off x="4708446" y="237535"/>
            <a:ext cx="765721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mn-lt"/>
              </a:rPr>
              <a:t>A new approach for 2021</a:t>
            </a:r>
          </a:p>
        </p:txBody>
      </p:sp>
    </p:spTree>
    <p:extLst>
      <p:ext uri="{BB962C8B-B14F-4D97-AF65-F5344CB8AC3E}">
        <p14:creationId xmlns:p14="http://schemas.microsoft.com/office/powerpoint/2010/main" val="3365789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700F872E-F741-1240-80D1-C2DDA1A4B75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9E70A8-39C3-D44E-9853-4AFCC5A3EAEF}"/>
              </a:ext>
            </a:extLst>
          </p:cNvPr>
          <p:cNvSpPr>
            <a:spLocks noGrp="1"/>
          </p:cNvSpPr>
          <p:nvPr>
            <p:ph type="title"/>
          </p:nvPr>
        </p:nvSpPr>
        <p:spPr>
          <a:xfrm>
            <a:off x="731869" y="506994"/>
            <a:ext cx="4836011" cy="1874811"/>
          </a:xfrm>
        </p:spPr>
        <p:txBody>
          <a:bodyPr>
            <a:normAutofit/>
          </a:bodyPr>
          <a:lstStyle/>
          <a:p>
            <a:r>
              <a:rPr lang="en-US" dirty="0">
                <a:latin typeface="+mn-lt"/>
              </a:rPr>
              <a:t>Assumptions for the </a:t>
            </a:r>
            <a:br>
              <a:rPr lang="en-US" dirty="0">
                <a:latin typeface="+mn-lt"/>
              </a:rPr>
            </a:br>
            <a:r>
              <a:rPr lang="en-US" dirty="0">
                <a:latin typeface="+mn-lt"/>
              </a:rPr>
              <a:t>2021 Top Issues</a:t>
            </a:r>
          </a:p>
        </p:txBody>
      </p:sp>
      <p:sp>
        <p:nvSpPr>
          <p:cNvPr id="3" name="Content Placeholder 2">
            <a:extLst>
              <a:ext uri="{FF2B5EF4-FFF2-40B4-BE49-F238E27FC236}">
                <a16:creationId xmlns:a16="http://schemas.microsoft.com/office/drawing/2014/main" id="{734CC2D3-E6CA-C44A-A01B-256E4A2ED208}"/>
              </a:ext>
            </a:extLst>
          </p:cNvPr>
          <p:cNvSpPr>
            <a:spLocks noGrp="1"/>
          </p:cNvSpPr>
          <p:nvPr>
            <p:ph idx="1"/>
          </p:nvPr>
        </p:nvSpPr>
        <p:spPr>
          <a:xfrm>
            <a:off x="731870" y="2832654"/>
            <a:ext cx="6200553" cy="4351338"/>
          </a:xfrm>
        </p:spPr>
        <p:txBody>
          <a:bodyPr>
            <a:normAutofit/>
          </a:bodyPr>
          <a:lstStyle/>
          <a:p>
            <a:pPr marL="514350" indent="-514350">
              <a:buFont typeface="+mj-lt"/>
              <a:buAutoNum type="arabicPeriod"/>
            </a:pPr>
            <a:r>
              <a:rPr lang="en-US" sz="3200" dirty="0"/>
              <a:t>The Pandemic will begin to resolve some time in 2021</a:t>
            </a:r>
          </a:p>
          <a:p>
            <a:pPr marL="514350" indent="-514350">
              <a:buFont typeface="+mj-lt"/>
              <a:buAutoNum type="arabicPeriod"/>
            </a:pPr>
            <a:endParaRPr lang="en-US" sz="3200" dirty="0"/>
          </a:p>
        </p:txBody>
      </p:sp>
      <p:pic>
        <p:nvPicPr>
          <p:cNvPr id="5" name="Picture 4" descr="Text, letter&#10;&#10;Description automatically generated">
            <a:extLst>
              <a:ext uri="{FF2B5EF4-FFF2-40B4-BE49-F238E27FC236}">
                <a16:creationId xmlns:a16="http://schemas.microsoft.com/office/drawing/2014/main" id="{66A8C3DA-C09F-6B41-AE58-42DE42CF35AD}"/>
              </a:ext>
            </a:extLst>
          </p:cNvPr>
          <p:cNvPicPr>
            <a:picLocks noChangeAspect="1"/>
          </p:cNvPicPr>
          <p:nvPr/>
        </p:nvPicPr>
        <p:blipFill>
          <a:blip r:embed="rId4"/>
          <a:stretch>
            <a:fillRect/>
          </a:stretch>
        </p:blipFill>
        <p:spPr>
          <a:xfrm>
            <a:off x="927226" y="3985214"/>
            <a:ext cx="3719726" cy="2302687"/>
          </a:xfrm>
          <a:prstGeom prst="rect">
            <a:avLst/>
          </a:prstGeom>
        </p:spPr>
      </p:pic>
    </p:spTree>
    <p:extLst>
      <p:ext uri="{BB962C8B-B14F-4D97-AF65-F5344CB8AC3E}">
        <p14:creationId xmlns:p14="http://schemas.microsoft.com/office/powerpoint/2010/main" val="1649677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AD9504B-F5C9-124C-82CF-EC9CACF9A885}"/>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9E70A8-39C3-D44E-9853-4AFCC5A3EAEF}"/>
              </a:ext>
            </a:extLst>
          </p:cNvPr>
          <p:cNvSpPr>
            <a:spLocks noGrp="1"/>
          </p:cNvSpPr>
          <p:nvPr>
            <p:ph type="title"/>
          </p:nvPr>
        </p:nvSpPr>
        <p:spPr>
          <a:xfrm>
            <a:off x="731870" y="1056242"/>
            <a:ext cx="10515600" cy="1325563"/>
          </a:xfrm>
        </p:spPr>
        <p:txBody>
          <a:bodyPr/>
          <a:lstStyle/>
          <a:p>
            <a:r>
              <a:rPr lang="en-US" dirty="0">
                <a:latin typeface="+mn-lt"/>
              </a:rPr>
              <a:t>Assumptions for the </a:t>
            </a:r>
            <a:br>
              <a:rPr lang="en-US" dirty="0">
                <a:latin typeface="+mn-lt"/>
              </a:rPr>
            </a:br>
            <a:r>
              <a:rPr lang="en-US" dirty="0">
                <a:latin typeface="+mn-lt"/>
              </a:rPr>
              <a:t>2021 Top Issues</a:t>
            </a:r>
          </a:p>
        </p:txBody>
      </p:sp>
      <p:sp>
        <p:nvSpPr>
          <p:cNvPr id="3" name="Content Placeholder 2">
            <a:extLst>
              <a:ext uri="{FF2B5EF4-FFF2-40B4-BE49-F238E27FC236}">
                <a16:creationId xmlns:a16="http://schemas.microsoft.com/office/drawing/2014/main" id="{734CC2D3-E6CA-C44A-A01B-256E4A2ED208}"/>
              </a:ext>
            </a:extLst>
          </p:cNvPr>
          <p:cNvSpPr>
            <a:spLocks noGrp="1"/>
          </p:cNvSpPr>
          <p:nvPr>
            <p:ph idx="1"/>
          </p:nvPr>
        </p:nvSpPr>
        <p:spPr>
          <a:xfrm>
            <a:off x="731870" y="2832654"/>
            <a:ext cx="6200553" cy="4351338"/>
          </a:xfrm>
        </p:spPr>
        <p:txBody>
          <a:bodyPr>
            <a:normAutofit/>
          </a:bodyPr>
          <a:lstStyle/>
          <a:p>
            <a:pPr marL="514350" indent="-514350">
              <a:buFont typeface="+mj-lt"/>
              <a:buAutoNum type="arabicPeriod"/>
            </a:pPr>
            <a:r>
              <a:rPr lang="en-US" sz="3200" dirty="0"/>
              <a:t>The Pandemic will begin to resolve some time in 2021</a:t>
            </a:r>
          </a:p>
          <a:p>
            <a:pPr marL="514350" indent="-514350">
              <a:spcBef>
                <a:spcPts val="1500"/>
              </a:spcBef>
              <a:buFont typeface="+mj-lt"/>
              <a:buAutoNum type="arabicPeriod"/>
            </a:pPr>
            <a:r>
              <a:rPr lang="en-US" sz="3200" dirty="0"/>
              <a:t>Our scenarios should be high-level views of possible recovery visions</a:t>
            </a:r>
          </a:p>
          <a:p>
            <a:pPr marL="0" indent="0">
              <a:buNone/>
            </a:pPr>
            <a:endParaRPr lang="en-US" sz="3200" b="1" dirty="0"/>
          </a:p>
          <a:p>
            <a:pPr marL="514350" indent="-514350">
              <a:buFont typeface="+mj-lt"/>
              <a:buAutoNum type="arabicPeriod"/>
            </a:pPr>
            <a:endParaRPr lang="en-US" sz="3200" dirty="0"/>
          </a:p>
        </p:txBody>
      </p:sp>
    </p:spTree>
    <p:extLst>
      <p:ext uri="{BB962C8B-B14F-4D97-AF65-F5344CB8AC3E}">
        <p14:creationId xmlns:p14="http://schemas.microsoft.com/office/powerpoint/2010/main" val="3500106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6E87327E-7BA4-5A46-A2F1-EF826F73BB6E}"/>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6FC169B4-68EF-B949-95BA-C5F594B0F44C}"/>
              </a:ext>
            </a:extLst>
          </p:cNvPr>
          <p:cNvSpPr txBox="1">
            <a:spLocks/>
          </p:cNvSpPr>
          <p:nvPr/>
        </p:nvSpPr>
        <p:spPr>
          <a:xfrm>
            <a:off x="356937" y="287593"/>
            <a:ext cx="10515600" cy="8501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The Scenarios</a:t>
            </a:r>
          </a:p>
        </p:txBody>
      </p:sp>
      <p:sp>
        <p:nvSpPr>
          <p:cNvPr id="5" name="Rectangle 4">
            <a:extLst>
              <a:ext uri="{FF2B5EF4-FFF2-40B4-BE49-F238E27FC236}">
                <a16:creationId xmlns:a16="http://schemas.microsoft.com/office/drawing/2014/main" id="{229EA1B6-C796-8F45-963A-6F72F2D57D74}"/>
              </a:ext>
            </a:extLst>
          </p:cNvPr>
          <p:cNvSpPr/>
          <p:nvPr/>
        </p:nvSpPr>
        <p:spPr>
          <a:xfrm>
            <a:off x="235739" y="5082162"/>
            <a:ext cx="3765749" cy="1063176"/>
          </a:xfrm>
          <a:prstGeom prst="rect">
            <a:avLst/>
          </a:prstGeom>
        </p:spPr>
        <p:txBody>
          <a:bodyPr wrap="square">
            <a:spAutoFit/>
          </a:bodyPr>
          <a:lstStyle/>
          <a:p>
            <a:pPr marR="0" lvl="0" algn="ctr">
              <a:lnSpc>
                <a:spcPct val="115000"/>
              </a:lnSpc>
              <a:spcBef>
                <a:spcPts val="0"/>
              </a:spcBef>
              <a:spcAft>
                <a:spcPts val="0"/>
              </a:spcAft>
            </a:pPr>
            <a:r>
              <a:rPr lang="en-US" sz="2000" b="1" dirty="0">
                <a:latin typeface="Calibri" panose="020F0502020204030204" pitchFamily="34" charset="0"/>
                <a:ea typeface="Times New Roman" panose="02020603050405020304" pitchFamily="18" charset="0"/>
              </a:rPr>
              <a:t>Restore: </a:t>
            </a:r>
          </a:p>
          <a:p>
            <a:pPr marR="0" lvl="0" algn="ctr">
              <a:lnSpc>
                <a:spcPct val="115000"/>
              </a:lnSpc>
              <a:spcBef>
                <a:spcPts val="0"/>
              </a:spcBef>
              <a:spcAft>
                <a:spcPts val="0"/>
              </a:spcAft>
            </a:pPr>
            <a:r>
              <a:rPr lang="en-US" i="1" dirty="0">
                <a:solidFill>
                  <a:srgbClr val="000000"/>
                </a:solidFill>
                <a:latin typeface="Calibri" panose="020F0502020204030204" pitchFamily="34" charset="0"/>
                <a:ea typeface="Calibri" panose="020F0502020204030204" pitchFamily="34" charset="0"/>
                <a:cs typeface="Calibri" panose="020F0502020204030204" pitchFamily="34" charset="0"/>
              </a:rPr>
              <a:t>Figuring out how to get back to where we were before the pandemic</a:t>
            </a:r>
            <a:endParaRPr lang="en-US" sz="20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5EF6E966-D7DB-0D4B-877A-22193FD4FFEA}"/>
              </a:ext>
            </a:extLst>
          </p:cNvPr>
          <p:cNvSpPr/>
          <p:nvPr/>
        </p:nvSpPr>
        <p:spPr>
          <a:xfrm>
            <a:off x="4210492" y="5082162"/>
            <a:ext cx="3765749" cy="744627"/>
          </a:xfrm>
          <a:prstGeom prst="rect">
            <a:avLst/>
          </a:prstGeom>
        </p:spPr>
        <p:txBody>
          <a:bodyPr wrap="square">
            <a:spAutoFit/>
          </a:bodyPr>
          <a:lstStyle/>
          <a:p>
            <a:pPr marR="0" lvl="0" algn="ctr">
              <a:lnSpc>
                <a:spcPct val="115000"/>
              </a:lnSpc>
              <a:spcBef>
                <a:spcPts val="0"/>
              </a:spcBef>
              <a:spcAft>
                <a:spcPts val="0"/>
              </a:spcAft>
            </a:pPr>
            <a:r>
              <a:rPr lang="en-US" sz="2000" b="1" dirty="0">
                <a:latin typeface="Calibri" panose="020F0502020204030204" pitchFamily="34" charset="0"/>
                <a:ea typeface="Times New Roman" panose="02020603050405020304" pitchFamily="18" charset="0"/>
              </a:rPr>
              <a:t>Evolve</a:t>
            </a:r>
          </a:p>
          <a:p>
            <a:pPr marR="0" lvl="0" algn="ctr">
              <a:lnSpc>
                <a:spcPct val="115000"/>
              </a:lnSpc>
              <a:spcBef>
                <a:spcPts val="0"/>
              </a:spcBef>
              <a:spcAft>
                <a:spcPts val="0"/>
              </a:spcAft>
            </a:pPr>
            <a:r>
              <a:rPr lang="en-US" i="1" dirty="0">
                <a:solidFill>
                  <a:srgbClr val="000000"/>
                </a:solidFill>
                <a:latin typeface="Calibri" panose="020F0502020204030204" pitchFamily="34" charset="0"/>
                <a:ea typeface="Calibri" panose="020F0502020204030204" pitchFamily="34" charset="0"/>
                <a:cs typeface="Calibri" panose="020F0502020204030204" pitchFamily="34" charset="0"/>
              </a:rPr>
              <a:t>Adapting to the new normal</a:t>
            </a:r>
            <a:endParaRPr lang="en-US" sz="2000" dirty="0">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ABB6ACFF-6D22-E54F-B4AE-DDEAEA7B1C02}"/>
              </a:ext>
            </a:extLst>
          </p:cNvPr>
          <p:cNvSpPr/>
          <p:nvPr/>
        </p:nvSpPr>
        <p:spPr>
          <a:xfrm>
            <a:off x="8185246" y="5082162"/>
            <a:ext cx="3765749" cy="1381725"/>
          </a:xfrm>
          <a:prstGeom prst="rect">
            <a:avLst/>
          </a:prstGeom>
        </p:spPr>
        <p:txBody>
          <a:bodyPr wrap="square">
            <a:spAutoFit/>
          </a:bodyPr>
          <a:lstStyle/>
          <a:p>
            <a:pPr marR="0" lvl="0" algn="ctr">
              <a:lnSpc>
                <a:spcPct val="115000"/>
              </a:lnSpc>
              <a:spcBef>
                <a:spcPts val="0"/>
              </a:spcBef>
              <a:spcAft>
                <a:spcPts val="0"/>
              </a:spcAft>
            </a:pPr>
            <a:r>
              <a:rPr lang="en-US" sz="2000" b="1" dirty="0">
                <a:latin typeface="Calibri" panose="020F0502020204030204" pitchFamily="34" charset="0"/>
                <a:ea typeface="Times New Roman" panose="02020603050405020304" pitchFamily="18" charset="0"/>
              </a:rPr>
              <a:t>Transform</a:t>
            </a:r>
            <a:br>
              <a:rPr lang="en-US" dirty="0">
                <a:latin typeface="Calibri" panose="020F0502020204030204" pitchFamily="34" charset="0"/>
                <a:ea typeface="Times New Roman" panose="02020603050405020304" pitchFamily="18" charset="0"/>
              </a:rPr>
            </a:br>
            <a:r>
              <a:rPr lang="en-US" i="1" dirty="0">
                <a:solidFill>
                  <a:srgbClr val="000000"/>
                </a:solidFill>
                <a:latin typeface="Calibri" panose="020F0502020204030204" pitchFamily="34" charset="0"/>
                <a:ea typeface="Calibri" panose="020F0502020204030204" pitchFamily="34" charset="0"/>
                <a:cs typeface="Calibri" panose="020F0502020204030204" pitchFamily="34" charset="0"/>
              </a:rPr>
              <a:t>Redefining our institution and taking</a:t>
            </a:r>
          </a:p>
          <a:p>
            <a:pPr marR="0" lvl="0" algn="ctr">
              <a:lnSpc>
                <a:spcPct val="115000"/>
              </a:lnSpc>
              <a:spcBef>
                <a:spcPts val="0"/>
              </a:spcBef>
              <a:spcAft>
                <a:spcPts val="0"/>
              </a:spcAft>
            </a:pPr>
            <a:r>
              <a:rPr lang="en-US" i="1" dirty="0">
                <a:solidFill>
                  <a:srgbClr val="000000"/>
                </a:solidFill>
                <a:latin typeface="Calibri" panose="020F0502020204030204" pitchFamily="34" charset="0"/>
                <a:ea typeface="Calibri" panose="020F0502020204030204" pitchFamily="34" charset="0"/>
                <a:cs typeface="Calibri" panose="020F0502020204030204" pitchFamily="34" charset="0"/>
              </a:rPr>
              <a:t>an active role in creating the innovative future of higher education</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8853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8943EE-D801-9248-8806-72760A339279}"/>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9E70A8-39C3-D44E-9853-4AFCC5A3EAEF}"/>
              </a:ext>
            </a:extLst>
          </p:cNvPr>
          <p:cNvSpPr>
            <a:spLocks noGrp="1"/>
          </p:cNvSpPr>
          <p:nvPr>
            <p:ph type="title"/>
          </p:nvPr>
        </p:nvSpPr>
        <p:spPr>
          <a:xfrm>
            <a:off x="838200" y="170007"/>
            <a:ext cx="10515600" cy="878884"/>
          </a:xfrm>
        </p:spPr>
        <p:txBody>
          <a:bodyPr/>
          <a:lstStyle/>
          <a:p>
            <a:r>
              <a:rPr lang="en-US" dirty="0">
                <a:latin typeface="+mn-lt"/>
              </a:rPr>
              <a:t>Assumptions for the 2021 Top Issues</a:t>
            </a:r>
          </a:p>
        </p:txBody>
      </p:sp>
      <p:sp>
        <p:nvSpPr>
          <p:cNvPr id="3" name="Content Placeholder 2">
            <a:extLst>
              <a:ext uri="{FF2B5EF4-FFF2-40B4-BE49-F238E27FC236}">
                <a16:creationId xmlns:a16="http://schemas.microsoft.com/office/drawing/2014/main" id="{734CC2D3-E6CA-C44A-A01B-256E4A2ED208}"/>
              </a:ext>
            </a:extLst>
          </p:cNvPr>
          <p:cNvSpPr>
            <a:spLocks noGrp="1"/>
          </p:cNvSpPr>
          <p:nvPr>
            <p:ph idx="1"/>
          </p:nvPr>
        </p:nvSpPr>
        <p:spPr>
          <a:xfrm>
            <a:off x="838200" y="1079810"/>
            <a:ext cx="10515600" cy="4351338"/>
          </a:xfrm>
        </p:spPr>
        <p:txBody>
          <a:bodyPr>
            <a:normAutofit/>
          </a:bodyPr>
          <a:lstStyle/>
          <a:p>
            <a:pPr marL="514350" indent="-514350">
              <a:lnSpc>
                <a:spcPct val="110000"/>
              </a:lnSpc>
              <a:buFont typeface="+mj-lt"/>
              <a:buAutoNum type="arabicPeriod" startAt="3"/>
            </a:pPr>
            <a:r>
              <a:rPr lang="en-US" sz="3200" b="1" i="1" dirty="0"/>
              <a:t>A single scenario would probably</a:t>
            </a:r>
            <a:br>
              <a:rPr lang="en-US" sz="3200" b="1" i="1" dirty="0"/>
            </a:br>
            <a:r>
              <a:rPr lang="en-US" sz="3200" b="1" i="1" dirty="0"/>
              <a:t>fit very few institutions</a:t>
            </a:r>
          </a:p>
          <a:p>
            <a:pPr marL="0" indent="0">
              <a:buNone/>
            </a:pPr>
            <a:endParaRPr lang="en-US" dirty="0"/>
          </a:p>
          <a:p>
            <a:pPr marL="514350" indent="-514350">
              <a:buFont typeface="+mj-lt"/>
              <a:buAutoNum type="arabicPeriod" startAt="3"/>
            </a:pPr>
            <a:endParaRPr lang="en-US" dirty="0"/>
          </a:p>
        </p:txBody>
      </p:sp>
    </p:spTree>
    <p:extLst>
      <p:ext uri="{BB962C8B-B14F-4D97-AF65-F5344CB8AC3E}">
        <p14:creationId xmlns:p14="http://schemas.microsoft.com/office/powerpoint/2010/main" val="775318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A5C512-78E3-EA4D-A072-FC9D1680EAE4}"/>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AA42B5-9F4A-594F-B0BA-42EED99C7C83}"/>
              </a:ext>
            </a:extLst>
          </p:cNvPr>
          <p:cNvSpPr>
            <a:spLocks noGrp="1"/>
          </p:cNvSpPr>
          <p:nvPr>
            <p:ph type="title"/>
          </p:nvPr>
        </p:nvSpPr>
        <p:spPr>
          <a:xfrm>
            <a:off x="636179" y="-11288"/>
            <a:ext cx="10515600" cy="1325563"/>
          </a:xfrm>
        </p:spPr>
        <p:txBody>
          <a:bodyPr/>
          <a:lstStyle/>
          <a:p>
            <a:r>
              <a:rPr lang="en-US" dirty="0">
                <a:latin typeface="+mn-lt"/>
              </a:rPr>
              <a:t>The Vote: 19 issues </a:t>
            </a:r>
            <a:r>
              <a:rPr lang="en-US" sz="3200" i="1" dirty="0">
                <a:latin typeface="+mn-lt"/>
              </a:rPr>
              <a:t>(same as always)</a:t>
            </a:r>
            <a:endParaRPr lang="en-US" i="1" dirty="0">
              <a:latin typeface="+mn-lt"/>
            </a:endParaRPr>
          </a:p>
        </p:txBody>
      </p:sp>
      <p:sp>
        <p:nvSpPr>
          <p:cNvPr id="3" name="Content Placeholder 2">
            <a:extLst>
              <a:ext uri="{FF2B5EF4-FFF2-40B4-BE49-F238E27FC236}">
                <a16:creationId xmlns:a16="http://schemas.microsoft.com/office/drawing/2014/main" id="{58EAC744-1C49-DD49-9A8A-65E4BE334BB8}"/>
              </a:ext>
            </a:extLst>
          </p:cNvPr>
          <p:cNvSpPr>
            <a:spLocks noGrp="1"/>
          </p:cNvSpPr>
          <p:nvPr>
            <p:ph idx="1"/>
          </p:nvPr>
        </p:nvSpPr>
        <p:spPr>
          <a:xfrm>
            <a:off x="763508" y="1116356"/>
            <a:ext cx="5119838" cy="5320724"/>
          </a:xfrm>
        </p:spPr>
        <p:txBody>
          <a:bodyPr>
            <a:normAutofit/>
          </a:bodyPr>
          <a:lstStyle/>
          <a:p>
            <a:r>
              <a:rPr lang="en-US" dirty="0"/>
              <a:t>Affordability and digital equity</a:t>
            </a:r>
          </a:p>
          <a:p>
            <a:r>
              <a:rPr lang="en-US" dirty="0"/>
              <a:t>Agility and change</a:t>
            </a:r>
          </a:p>
          <a:p>
            <a:r>
              <a:rPr lang="en-US" dirty="0"/>
              <a:t>Cost management</a:t>
            </a:r>
          </a:p>
          <a:p>
            <a:r>
              <a:rPr lang="en-US" dirty="0"/>
              <a:t>Data and analytics</a:t>
            </a:r>
          </a:p>
          <a:p>
            <a:r>
              <a:rPr lang="en-US" dirty="0"/>
              <a:t>Digital transformation</a:t>
            </a:r>
          </a:p>
          <a:p>
            <a:r>
              <a:rPr lang="en-US" dirty="0"/>
              <a:t>Enrollment and recruitment</a:t>
            </a:r>
          </a:p>
          <a:p>
            <a:r>
              <a:rPr lang="en-US" dirty="0"/>
              <a:t>Equitable access to education</a:t>
            </a:r>
          </a:p>
          <a:p>
            <a:r>
              <a:rPr lang="en-US" dirty="0"/>
              <a:t>Financial health</a:t>
            </a:r>
          </a:p>
          <a:p>
            <a:r>
              <a:rPr lang="en-US" dirty="0"/>
              <a:t>Holistic student experience</a:t>
            </a:r>
          </a:p>
          <a:p>
            <a:r>
              <a:rPr lang="en-US" dirty="0"/>
              <a:t>Information security</a:t>
            </a:r>
          </a:p>
        </p:txBody>
      </p:sp>
      <p:sp>
        <p:nvSpPr>
          <p:cNvPr id="4" name="Content Placeholder 2">
            <a:extLst>
              <a:ext uri="{FF2B5EF4-FFF2-40B4-BE49-F238E27FC236}">
                <a16:creationId xmlns:a16="http://schemas.microsoft.com/office/drawing/2014/main" id="{282EB278-9954-B449-B058-7B69FD5214B2}"/>
              </a:ext>
            </a:extLst>
          </p:cNvPr>
          <p:cNvSpPr txBox="1">
            <a:spLocks/>
          </p:cNvSpPr>
          <p:nvPr/>
        </p:nvSpPr>
        <p:spPr>
          <a:xfrm>
            <a:off x="6435983" y="1116798"/>
            <a:ext cx="5119838" cy="5320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Institutional culture</a:t>
            </a:r>
          </a:p>
          <a:p>
            <a:r>
              <a:rPr lang="en-US" dirty="0"/>
              <a:t>Institutional innovation</a:t>
            </a:r>
          </a:p>
          <a:p>
            <a:r>
              <a:rPr lang="en-US" dirty="0"/>
              <a:t>Online learning</a:t>
            </a:r>
          </a:p>
          <a:p>
            <a:r>
              <a:rPr lang="en-US" dirty="0"/>
              <a:t>Risk management</a:t>
            </a:r>
          </a:p>
          <a:p>
            <a:r>
              <a:rPr lang="en-US" dirty="0"/>
              <a:t>Student success</a:t>
            </a:r>
          </a:p>
          <a:p>
            <a:r>
              <a:rPr lang="en-US" dirty="0"/>
              <a:t>Technology alignment</a:t>
            </a:r>
          </a:p>
          <a:p>
            <a:r>
              <a:rPr lang="en-US" dirty="0"/>
              <a:t>Technology strategy</a:t>
            </a:r>
          </a:p>
          <a:p>
            <a:r>
              <a:rPr lang="en-US" dirty="0"/>
              <a:t>Technology-enabled curriculum</a:t>
            </a:r>
          </a:p>
          <a:p>
            <a:r>
              <a:rPr lang="en-US" dirty="0"/>
              <a:t>Work from anywhere</a:t>
            </a:r>
          </a:p>
        </p:txBody>
      </p:sp>
    </p:spTree>
    <p:extLst>
      <p:ext uri="{BB962C8B-B14F-4D97-AF65-F5344CB8AC3E}">
        <p14:creationId xmlns:p14="http://schemas.microsoft.com/office/powerpoint/2010/main" val="3469707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B8C9A1-9B31-0245-B94A-E68456B17D5C}"/>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475E727-E1A0-C14E-AC5B-F794C88BC7A4}"/>
              </a:ext>
            </a:extLst>
          </p:cNvPr>
          <p:cNvSpPr/>
          <p:nvPr/>
        </p:nvSpPr>
        <p:spPr>
          <a:xfrm>
            <a:off x="4086571" y="1796947"/>
            <a:ext cx="4105759" cy="584775"/>
          </a:xfrm>
          <a:prstGeom prst="rect">
            <a:avLst/>
          </a:prstGeom>
        </p:spPr>
        <p:txBody>
          <a:bodyPr wrap="square">
            <a:spAutoFit/>
          </a:bodyPr>
          <a:lstStyle/>
          <a:p>
            <a:r>
              <a:rPr lang="en-US" sz="1600" dirty="0"/>
              <a:t>Advancing student support services to help students attain academic and career goals</a:t>
            </a:r>
            <a:endParaRPr lang="en-US" sz="1600" dirty="0">
              <a:effectLst/>
            </a:endParaRPr>
          </a:p>
        </p:txBody>
      </p:sp>
      <p:sp>
        <p:nvSpPr>
          <p:cNvPr id="6" name="Rectangle 5">
            <a:extLst>
              <a:ext uri="{FF2B5EF4-FFF2-40B4-BE49-F238E27FC236}">
                <a16:creationId xmlns:a16="http://schemas.microsoft.com/office/drawing/2014/main" id="{F99D5553-D650-5B44-B2E3-BB9750014AD9}"/>
              </a:ext>
            </a:extLst>
          </p:cNvPr>
          <p:cNvSpPr/>
          <p:nvPr/>
        </p:nvSpPr>
        <p:spPr>
          <a:xfrm>
            <a:off x="3999672" y="3042645"/>
            <a:ext cx="4009120" cy="584775"/>
          </a:xfrm>
          <a:prstGeom prst="rect">
            <a:avLst/>
          </a:prstGeom>
        </p:spPr>
        <p:txBody>
          <a:bodyPr wrap="square">
            <a:spAutoFit/>
          </a:bodyPr>
          <a:lstStyle/>
          <a:p>
            <a:r>
              <a:rPr lang="en-US" sz="1600" dirty="0"/>
              <a:t>Providing technologies, support, and policies for diverse users</a:t>
            </a:r>
            <a:endParaRPr lang="en-US" sz="1600" dirty="0">
              <a:effectLst/>
            </a:endParaRPr>
          </a:p>
        </p:txBody>
      </p:sp>
      <p:sp>
        <p:nvSpPr>
          <p:cNvPr id="7" name="Rectangle 6">
            <a:extLst>
              <a:ext uri="{FF2B5EF4-FFF2-40B4-BE49-F238E27FC236}">
                <a16:creationId xmlns:a16="http://schemas.microsoft.com/office/drawing/2014/main" id="{0F9D34F7-F103-E14F-81DC-A0C4CB72E396}"/>
              </a:ext>
            </a:extLst>
          </p:cNvPr>
          <p:cNvSpPr/>
          <p:nvPr/>
        </p:nvSpPr>
        <p:spPr>
          <a:xfrm>
            <a:off x="4086572" y="4009878"/>
            <a:ext cx="4105758" cy="584775"/>
          </a:xfrm>
          <a:prstGeom prst="rect">
            <a:avLst/>
          </a:prstGeom>
        </p:spPr>
        <p:txBody>
          <a:bodyPr wrap="square">
            <a:spAutoFit/>
          </a:bodyPr>
          <a:lstStyle/>
          <a:p>
            <a:r>
              <a:rPr lang="en-US" sz="1600" dirty="0"/>
              <a:t>Progressing from emergency remote teaching to online learning</a:t>
            </a:r>
            <a:endParaRPr lang="en-US" sz="1600" dirty="0">
              <a:effectLst/>
            </a:endParaRPr>
          </a:p>
        </p:txBody>
      </p:sp>
      <p:sp>
        <p:nvSpPr>
          <p:cNvPr id="8" name="Rectangle 7">
            <a:extLst>
              <a:ext uri="{FF2B5EF4-FFF2-40B4-BE49-F238E27FC236}">
                <a16:creationId xmlns:a16="http://schemas.microsoft.com/office/drawing/2014/main" id="{9D972A02-ED0A-FD4F-975B-A08759BB4980}"/>
              </a:ext>
            </a:extLst>
          </p:cNvPr>
          <p:cNvSpPr/>
          <p:nvPr/>
        </p:nvSpPr>
        <p:spPr>
          <a:xfrm>
            <a:off x="4012786" y="5187795"/>
            <a:ext cx="4958816" cy="338554"/>
          </a:xfrm>
          <a:prstGeom prst="rect">
            <a:avLst/>
          </a:prstGeom>
        </p:spPr>
        <p:txBody>
          <a:bodyPr wrap="square">
            <a:spAutoFit/>
          </a:bodyPr>
          <a:lstStyle/>
          <a:p>
            <a:r>
              <a:rPr lang="en-US" sz="1600" dirty="0"/>
              <a:t>Developing a cybersecurity operations strategy</a:t>
            </a:r>
            <a:endParaRPr lang="en-US" sz="1600" dirty="0">
              <a:effectLst/>
            </a:endParaRPr>
          </a:p>
        </p:txBody>
      </p:sp>
      <p:sp>
        <p:nvSpPr>
          <p:cNvPr id="9" name="Rectangle 8">
            <a:extLst>
              <a:ext uri="{FF2B5EF4-FFF2-40B4-BE49-F238E27FC236}">
                <a16:creationId xmlns:a16="http://schemas.microsoft.com/office/drawing/2014/main" id="{F4F94E58-7DB5-794B-9A04-FE063C2B993E}"/>
              </a:ext>
            </a:extLst>
          </p:cNvPr>
          <p:cNvSpPr/>
          <p:nvPr/>
        </p:nvSpPr>
        <p:spPr>
          <a:xfrm>
            <a:off x="4130362" y="6225589"/>
            <a:ext cx="3590124" cy="338554"/>
          </a:xfrm>
          <a:prstGeom prst="rect">
            <a:avLst/>
          </a:prstGeom>
        </p:spPr>
        <p:txBody>
          <a:bodyPr wrap="square">
            <a:spAutoFit/>
          </a:bodyPr>
          <a:lstStyle/>
          <a:p>
            <a:r>
              <a:rPr lang="en-US" sz="1600" dirty="0"/>
              <a:t>Developing new funding sources</a:t>
            </a:r>
            <a:endParaRPr lang="en-US" sz="1600" dirty="0">
              <a:effectLst/>
            </a:endParaRPr>
          </a:p>
        </p:txBody>
      </p:sp>
      <p:sp>
        <p:nvSpPr>
          <p:cNvPr id="10" name="Rectangle 9">
            <a:extLst>
              <a:ext uri="{FF2B5EF4-FFF2-40B4-BE49-F238E27FC236}">
                <a16:creationId xmlns:a16="http://schemas.microsoft.com/office/drawing/2014/main" id="{6705BF85-C165-0945-ABAD-C636EB4D771F}"/>
              </a:ext>
            </a:extLst>
          </p:cNvPr>
          <p:cNvSpPr/>
          <p:nvPr/>
        </p:nvSpPr>
        <p:spPr>
          <a:xfrm>
            <a:off x="179215" y="1809025"/>
            <a:ext cx="4527255" cy="615553"/>
          </a:xfrm>
          <a:prstGeom prst="rect">
            <a:avLst/>
          </a:prstGeom>
        </p:spPr>
        <p:txBody>
          <a:bodyPr wrap="square">
            <a:spAutoFit/>
          </a:bodyPr>
          <a:lstStyle/>
          <a:p>
            <a:r>
              <a:rPr lang="en-US" sz="1700" dirty="0">
                <a:latin typeface="Calibri" panose="020F0502020204030204" pitchFamily="34" charset="0"/>
                <a:cs typeface="Calibri" panose="020F0502020204030204" pitchFamily="34" charset="0"/>
              </a:rPr>
              <a:t>Reducing institutional costs and increasing workforce efficiency</a:t>
            </a:r>
            <a:endParaRPr lang="en-US" sz="1700" dirty="0">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CB093293-1401-4A45-A5DF-928603EA9C90}"/>
              </a:ext>
            </a:extLst>
          </p:cNvPr>
          <p:cNvSpPr/>
          <p:nvPr/>
        </p:nvSpPr>
        <p:spPr>
          <a:xfrm>
            <a:off x="124722" y="2974864"/>
            <a:ext cx="4005640" cy="353943"/>
          </a:xfrm>
          <a:prstGeom prst="rect">
            <a:avLst/>
          </a:prstGeom>
        </p:spPr>
        <p:txBody>
          <a:bodyPr wrap="square">
            <a:spAutoFit/>
          </a:bodyPr>
          <a:lstStyle/>
          <a:p>
            <a:r>
              <a:rPr lang="en-US" sz="1700" dirty="0">
                <a:latin typeface="Calibri" panose="020F0502020204030204" pitchFamily="34" charset="0"/>
                <a:cs typeface="Calibri" panose="020F0502020204030204" pitchFamily="34" charset="0"/>
              </a:rPr>
              <a:t>Strengthening online and hybrid education</a:t>
            </a:r>
            <a:endParaRPr lang="en-US" sz="1700" dirty="0">
              <a:effectLst/>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98438893-5679-DE4C-958D-4E6F4773B071}"/>
              </a:ext>
            </a:extLst>
          </p:cNvPr>
          <p:cNvSpPr/>
          <p:nvPr/>
        </p:nvSpPr>
        <p:spPr>
          <a:xfrm>
            <a:off x="179215" y="4081455"/>
            <a:ext cx="4410714" cy="353943"/>
          </a:xfrm>
          <a:prstGeom prst="rect">
            <a:avLst/>
          </a:prstGeom>
        </p:spPr>
        <p:txBody>
          <a:bodyPr wrap="square">
            <a:spAutoFit/>
          </a:bodyPr>
          <a:lstStyle/>
          <a:p>
            <a:r>
              <a:rPr lang="en-US" sz="1700" dirty="0">
                <a:latin typeface="Calibri" panose="020F0502020204030204" pitchFamily="34" charset="0"/>
                <a:cs typeface="Calibri" panose="020F0502020204030204" pitchFamily="34" charset="0"/>
              </a:rPr>
              <a:t>Revising budget models and IT governance</a:t>
            </a:r>
            <a:endParaRPr lang="en-US" sz="1700" dirty="0">
              <a:effectLst/>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CEC08D11-FCFB-224D-82D9-76D8A34D7061}"/>
              </a:ext>
            </a:extLst>
          </p:cNvPr>
          <p:cNvSpPr/>
          <p:nvPr/>
        </p:nvSpPr>
        <p:spPr>
          <a:xfrm>
            <a:off x="179215" y="6225589"/>
            <a:ext cx="3820456" cy="353943"/>
          </a:xfrm>
          <a:prstGeom prst="rect">
            <a:avLst/>
          </a:prstGeom>
        </p:spPr>
        <p:txBody>
          <a:bodyPr wrap="square">
            <a:spAutoFit/>
          </a:bodyPr>
          <a:lstStyle/>
          <a:p>
            <a:r>
              <a:rPr lang="en-US" sz="1700" dirty="0">
                <a:latin typeface="Calibri" panose="020F0502020204030204" pitchFamily="34" charset="0"/>
                <a:cs typeface="Calibri" panose="020F0502020204030204" pitchFamily="34" charset="0"/>
              </a:rPr>
              <a:t>Providing information security leadership</a:t>
            </a:r>
            <a:endParaRPr lang="en-US" sz="1700" dirty="0">
              <a:effectLst/>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DA35D6DD-2571-2846-9349-24CABD205A92}"/>
              </a:ext>
            </a:extLst>
          </p:cNvPr>
          <p:cNvSpPr/>
          <p:nvPr/>
        </p:nvSpPr>
        <p:spPr>
          <a:xfrm>
            <a:off x="179215" y="4733760"/>
            <a:ext cx="4005641" cy="877163"/>
          </a:xfrm>
          <a:prstGeom prst="rect">
            <a:avLst/>
          </a:prstGeom>
        </p:spPr>
        <p:txBody>
          <a:bodyPr wrap="square">
            <a:spAutoFit/>
          </a:bodyPr>
          <a:lstStyle/>
          <a:p>
            <a:r>
              <a:rPr lang="en-US" sz="1700" dirty="0">
                <a:latin typeface="Calibri" panose="020F0502020204030204" pitchFamily="34" charset="0"/>
                <a:cs typeface="Calibri" panose="020F0502020204030204" pitchFamily="34" charset="0"/>
              </a:rPr>
              <a:t>Providing increased support for students’ technology needs and enabling technology availability</a:t>
            </a:r>
            <a:endParaRPr lang="en-US" sz="1700" dirty="0">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365ABBCA-35B3-1B4A-BA7A-F3F67C410D9A}"/>
              </a:ext>
            </a:extLst>
          </p:cNvPr>
          <p:cNvSpPr/>
          <p:nvPr/>
        </p:nvSpPr>
        <p:spPr>
          <a:xfrm>
            <a:off x="8339532" y="6225589"/>
            <a:ext cx="3590124" cy="338554"/>
          </a:xfrm>
          <a:prstGeom prst="rect">
            <a:avLst/>
          </a:prstGeom>
        </p:spPr>
        <p:txBody>
          <a:bodyPr wrap="square">
            <a:spAutoFit/>
          </a:bodyPr>
          <a:lstStyle/>
          <a:p>
            <a:r>
              <a:rPr lang="en-US" sz="1600" dirty="0">
                <a:effectLst/>
              </a:rPr>
              <a:t>Focusing on digital transformation</a:t>
            </a:r>
          </a:p>
        </p:txBody>
      </p:sp>
      <p:sp>
        <p:nvSpPr>
          <p:cNvPr id="16" name="Rectangle 15">
            <a:extLst>
              <a:ext uri="{FF2B5EF4-FFF2-40B4-BE49-F238E27FC236}">
                <a16:creationId xmlns:a16="http://schemas.microsoft.com/office/drawing/2014/main" id="{EA997DCF-332C-384A-A0A3-11012B3AD317}"/>
              </a:ext>
            </a:extLst>
          </p:cNvPr>
          <p:cNvSpPr/>
          <p:nvPr/>
        </p:nvSpPr>
        <p:spPr>
          <a:xfrm>
            <a:off x="8260724" y="2018954"/>
            <a:ext cx="4105758" cy="338554"/>
          </a:xfrm>
          <a:prstGeom prst="rect">
            <a:avLst/>
          </a:prstGeom>
        </p:spPr>
        <p:txBody>
          <a:bodyPr wrap="square">
            <a:spAutoFit/>
          </a:bodyPr>
          <a:lstStyle/>
          <a:p>
            <a:r>
              <a:rPr lang="en-US" sz="1600" dirty="0"/>
              <a:t>Contributing to a culture of transformation</a:t>
            </a:r>
            <a:endParaRPr lang="en-US" sz="1600" dirty="0">
              <a:effectLst/>
            </a:endParaRPr>
          </a:p>
        </p:txBody>
      </p:sp>
      <p:sp>
        <p:nvSpPr>
          <p:cNvPr id="17" name="Rectangle 16">
            <a:extLst>
              <a:ext uri="{FF2B5EF4-FFF2-40B4-BE49-F238E27FC236}">
                <a16:creationId xmlns:a16="http://schemas.microsoft.com/office/drawing/2014/main" id="{1512B74F-511C-894B-B10E-7E04BDDE2A44}"/>
              </a:ext>
            </a:extLst>
          </p:cNvPr>
          <p:cNvSpPr/>
          <p:nvPr/>
        </p:nvSpPr>
        <p:spPr>
          <a:xfrm>
            <a:off x="8260724" y="3080962"/>
            <a:ext cx="3747740" cy="338554"/>
          </a:xfrm>
          <a:prstGeom prst="rect">
            <a:avLst/>
          </a:prstGeom>
        </p:spPr>
        <p:txBody>
          <a:bodyPr wrap="square">
            <a:spAutoFit/>
          </a:bodyPr>
          <a:lstStyle/>
          <a:p>
            <a:r>
              <a:rPr lang="en-US" sz="1600" dirty="0"/>
              <a:t>Applying digital strategies and innovations</a:t>
            </a:r>
            <a:endParaRPr lang="en-US" sz="1600" dirty="0">
              <a:effectLst/>
            </a:endParaRPr>
          </a:p>
        </p:txBody>
      </p:sp>
      <p:sp>
        <p:nvSpPr>
          <p:cNvPr id="18" name="Rectangle 17">
            <a:extLst>
              <a:ext uri="{FF2B5EF4-FFF2-40B4-BE49-F238E27FC236}">
                <a16:creationId xmlns:a16="http://schemas.microsoft.com/office/drawing/2014/main" id="{7FEBF9A3-F2F2-F242-A757-6C89C6796FEF}"/>
              </a:ext>
            </a:extLst>
          </p:cNvPr>
          <p:cNvSpPr/>
          <p:nvPr/>
        </p:nvSpPr>
        <p:spPr>
          <a:xfrm>
            <a:off x="8260724" y="4005909"/>
            <a:ext cx="3590124" cy="584775"/>
          </a:xfrm>
          <a:prstGeom prst="rect">
            <a:avLst/>
          </a:prstGeom>
        </p:spPr>
        <p:txBody>
          <a:bodyPr wrap="square">
            <a:spAutoFit/>
          </a:bodyPr>
          <a:lstStyle/>
          <a:p>
            <a:r>
              <a:rPr lang="en-US" sz="1600" dirty="0"/>
              <a:t>Developing an enterprise architecture that keeps pace with strategic change</a:t>
            </a:r>
            <a:endParaRPr lang="en-US" sz="1600" dirty="0">
              <a:effectLst/>
            </a:endParaRPr>
          </a:p>
        </p:txBody>
      </p:sp>
      <p:sp>
        <p:nvSpPr>
          <p:cNvPr id="19" name="Rectangle 18">
            <a:extLst>
              <a:ext uri="{FF2B5EF4-FFF2-40B4-BE49-F238E27FC236}">
                <a16:creationId xmlns:a16="http://schemas.microsoft.com/office/drawing/2014/main" id="{2C5A7402-CDC7-9E47-B1AA-2A48B46E5F7F}"/>
              </a:ext>
            </a:extLst>
          </p:cNvPr>
          <p:cNvSpPr/>
          <p:nvPr/>
        </p:nvSpPr>
        <p:spPr>
          <a:xfrm>
            <a:off x="8260724" y="5172341"/>
            <a:ext cx="3590124" cy="584775"/>
          </a:xfrm>
          <a:prstGeom prst="rect">
            <a:avLst/>
          </a:prstGeom>
        </p:spPr>
        <p:txBody>
          <a:bodyPr wrap="square">
            <a:spAutoFit/>
          </a:bodyPr>
          <a:lstStyle/>
          <a:p>
            <a:r>
              <a:rPr lang="en-US" sz="1600" dirty="0"/>
              <a:t>Exploring and implementing creative holistic recruitment solutions</a:t>
            </a:r>
            <a:endParaRPr lang="en-US" sz="1600" dirty="0">
              <a:effectLst/>
            </a:endParaRPr>
          </a:p>
        </p:txBody>
      </p:sp>
    </p:spTree>
    <p:extLst>
      <p:ext uri="{BB962C8B-B14F-4D97-AF65-F5344CB8AC3E}">
        <p14:creationId xmlns:p14="http://schemas.microsoft.com/office/powerpoint/2010/main" val="1544166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A00B5F8-F984-AF46-B640-BA6FDFA4362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6C34E17-736D-6342-933C-402DBE848F26}"/>
              </a:ext>
            </a:extLst>
          </p:cNvPr>
          <p:cNvSpPr txBox="1">
            <a:spLocks/>
          </p:cNvSpPr>
          <p:nvPr/>
        </p:nvSpPr>
        <p:spPr>
          <a:xfrm>
            <a:off x="159627" y="259680"/>
            <a:ext cx="12192000" cy="8501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n-lt"/>
              </a:rPr>
              <a:t>Three Paths for Higher Education’s Emergence from the Pandemic</a:t>
            </a:r>
          </a:p>
        </p:txBody>
      </p:sp>
      <p:sp>
        <p:nvSpPr>
          <p:cNvPr id="5" name="Rectangle 4">
            <a:extLst>
              <a:ext uri="{FF2B5EF4-FFF2-40B4-BE49-F238E27FC236}">
                <a16:creationId xmlns:a16="http://schemas.microsoft.com/office/drawing/2014/main" id="{A4AADC8C-8E44-AA4C-BB2C-57C86A0EA72A}"/>
              </a:ext>
            </a:extLst>
          </p:cNvPr>
          <p:cNvSpPr/>
          <p:nvPr/>
        </p:nvSpPr>
        <p:spPr>
          <a:xfrm>
            <a:off x="440387" y="5997698"/>
            <a:ext cx="3406541" cy="692049"/>
          </a:xfrm>
          <a:prstGeom prst="rect">
            <a:avLst/>
          </a:prstGeom>
        </p:spPr>
        <p:txBody>
          <a:bodyPr wrap="square">
            <a:spAutoFit/>
          </a:bodyPr>
          <a:lstStyle/>
          <a:p>
            <a:pPr marR="0" lvl="0" algn="ctr">
              <a:lnSpc>
                <a:spcPct val="115000"/>
              </a:lnSpc>
              <a:spcBef>
                <a:spcPts val="0"/>
              </a:spcBef>
              <a:spcAft>
                <a:spcPts val="0"/>
              </a:spcAft>
            </a:pPr>
            <a:r>
              <a:rPr lang="en-US" sz="3600" b="1" dirty="0">
                <a:latin typeface="+mj-lt"/>
                <a:ea typeface="Times New Roman" panose="02020603050405020304" pitchFamily="18" charset="0"/>
              </a:rPr>
              <a:t>Restore</a:t>
            </a:r>
          </a:p>
        </p:txBody>
      </p:sp>
      <p:sp>
        <p:nvSpPr>
          <p:cNvPr id="6" name="Rectangle 5">
            <a:extLst>
              <a:ext uri="{FF2B5EF4-FFF2-40B4-BE49-F238E27FC236}">
                <a16:creationId xmlns:a16="http://schemas.microsoft.com/office/drawing/2014/main" id="{2A441AF6-8088-654F-A702-8A2BD3F70294}"/>
              </a:ext>
            </a:extLst>
          </p:cNvPr>
          <p:cNvSpPr/>
          <p:nvPr/>
        </p:nvSpPr>
        <p:spPr>
          <a:xfrm>
            <a:off x="4314900" y="5997698"/>
            <a:ext cx="3532028" cy="692049"/>
          </a:xfrm>
          <a:prstGeom prst="rect">
            <a:avLst/>
          </a:prstGeom>
        </p:spPr>
        <p:txBody>
          <a:bodyPr wrap="square">
            <a:spAutoFit/>
          </a:bodyPr>
          <a:lstStyle/>
          <a:p>
            <a:pPr marR="0" lvl="0" algn="ctr">
              <a:lnSpc>
                <a:spcPct val="115000"/>
              </a:lnSpc>
              <a:spcBef>
                <a:spcPts val="0"/>
              </a:spcBef>
              <a:spcAft>
                <a:spcPts val="0"/>
              </a:spcAft>
            </a:pPr>
            <a:r>
              <a:rPr lang="en-US" sz="3600" b="1" dirty="0">
                <a:latin typeface="+mj-lt"/>
                <a:ea typeface="Times New Roman" panose="02020603050405020304" pitchFamily="18" charset="0"/>
              </a:rPr>
              <a:t>Evolve</a:t>
            </a:r>
          </a:p>
        </p:txBody>
      </p:sp>
      <p:sp>
        <p:nvSpPr>
          <p:cNvPr id="7" name="Rectangle 6">
            <a:extLst>
              <a:ext uri="{FF2B5EF4-FFF2-40B4-BE49-F238E27FC236}">
                <a16:creationId xmlns:a16="http://schemas.microsoft.com/office/drawing/2014/main" id="{C5F5497D-D452-B544-AF43-E29A68E8DE8C}"/>
              </a:ext>
            </a:extLst>
          </p:cNvPr>
          <p:cNvSpPr/>
          <p:nvPr/>
        </p:nvSpPr>
        <p:spPr>
          <a:xfrm>
            <a:off x="8244090" y="5997698"/>
            <a:ext cx="3635811" cy="689099"/>
          </a:xfrm>
          <a:prstGeom prst="rect">
            <a:avLst/>
          </a:prstGeom>
        </p:spPr>
        <p:txBody>
          <a:bodyPr wrap="square">
            <a:spAutoFit/>
          </a:bodyPr>
          <a:lstStyle/>
          <a:p>
            <a:pPr marR="0" lvl="0" algn="ctr">
              <a:lnSpc>
                <a:spcPct val="115000"/>
              </a:lnSpc>
              <a:spcBef>
                <a:spcPts val="0"/>
              </a:spcBef>
              <a:spcAft>
                <a:spcPts val="0"/>
              </a:spcAft>
            </a:pPr>
            <a:r>
              <a:rPr lang="en-US" sz="3600" b="1" dirty="0">
                <a:latin typeface="+mj-lt"/>
                <a:ea typeface="Times New Roman" panose="02020603050405020304" pitchFamily="18" charset="0"/>
              </a:rPr>
              <a:t>Transform</a:t>
            </a:r>
            <a:endParaRPr lang="en-US" sz="3600" dirty="0">
              <a:effectLst/>
              <a:latin typeface="+mj-lt"/>
              <a:ea typeface="Times New Roman" panose="02020603050405020304" pitchFamily="18" charset="0"/>
            </a:endParaRPr>
          </a:p>
        </p:txBody>
      </p:sp>
    </p:spTree>
    <p:extLst>
      <p:ext uri="{BB962C8B-B14F-4D97-AF65-F5344CB8AC3E}">
        <p14:creationId xmlns:p14="http://schemas.microsoft.com/office/powerpoint/2010/main" val="2805592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device&#10;&#10;Description automatically generated">
            <a:extLst>
              <a:ext uri="{FF2B5EF4-FFF2-40B4-BE49-F238E27FC236}">
                <a16:creationId xmlns:a16="http://schemas.microsoft.com/office/drawing/2014/main" id="{8F79360A-92A2-7044-B182-B37BC2F46964}"/>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1DC9C24-0CE1-484F-AC20-FA96A024CE02}"/>
              </a:ext>
            </a:extLst>
          </p:cNvPr>
          <p:cNvSpPr txBox="1">
            <a:spLocks/>
          </p:cNvSpPr>
          <p:nvPr/>
        </p:nvSpPr>
        <p:spPr>
          <a:xfrm>
            <a:off x="587305" y="1709738"/>
            <a:ext cx="4399369" cy="2852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dirty="0">
                <a:latin typeface="+mn-lt"/>
              </a:rPr>
              <a:t>Restore</a:t>
            </a:r>
            <a:br>
              <a:rPr lang="en-US" dirty="0"/>
            </a:br>
            <a:r>
              <a:rPr lang="en-US" sz="3200" i="1" dirty="0"/>
              <a:t>What to do to get back to where we were before the pandemic</a:t>
            </a:r>
            <a:endParaRPr lang="en-US" sz="2700" dirty="0"/>
          </a:p>
        </p:txBody>
      </p:sp>
      <p:sp>
        <p:nvSpPr>
          <p:cNvPr id="5" name="Text Placeholder 4">
            <a:extLst>
              <a:ext uri="{FF2B5EF4-FFF2-40B4-BE49-F238E27FC236}">
                <a16:creationId xmlns:a16="http://schemas.microsoft.com/office/drawing/2014/main" id="{A3D692C5-6668-1947-94F0-15AC5FEE83F8}"/>
              </a:ext>
            </a:extLst>
          </p:cNvPr>
          <p:cNvSpPr txBox="1">
            <a:spLocks/>
          </p:cNvSpPr>
          <p:nvPr/>
        </p:nvSpPr>
        <p:spPr>
          <a:xfrm>
            <a:off x="587305" y="676682"/>
            <a:ext cx="5125828" cy="15001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solidFill>
                  <a:schemeClr val="tx1">
                    <a:lumMod val="50000"/>
                    <a:lumOff val="50000"/>
                  </a:schemeClr>
                </a:solidFill>
              </a:rPr>
              <a:t>The Top IT Issues</a:t>
            </a:r>
          </a:p>
        </p:txBody>
      </p:sp>
    </p:spTree>
    <p:extLst>
      <p:ext uri="{BB962C8B-B14F-4D97-AF65-F5344CB8AC3E}">
        <p14:creationId xmlns:p14="http://schemas.microsoft.com/office/powerpoint/2010/main" val="2348859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28B652-7331-7E4F-B097-0F00614C806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9244079-A967-CE44-B8BF-BD4D90A58A2B}"/>
              </a:ext>
            </a:extLst>
          </p:cNvPr>
          <p:cNvSpPr>
            <a:spLocks noGrp="1"/>
          </p:cNvSpPr>
          <p:nvPr>
            <p:ph type="title"/>
          </p:nvPr>
        </p:nvSpPr>
        <p:spPr>
          <a:xfrm>
            <a:off x="601451" y="0"/>
            <a:ext cx="6551428" cy="874669"/>
          </a:xfrm>
        </p:spPr>
        <p:txBody>
          <a:bodyPr/>
          <a:lstStyle/>
          <a:p>
            <a:r>
              <a:rPr lang="en-US" dirty="0">
                <a:latin typeface="+mn-lt"/>
              </a:rPr>
              <a:t>Restore: Extinction Event?</a:t>
            </a:r>
          </a:p>
        </p:txBody>
      </p:sp>
      <p:graphicFrame>
        <p:nvGraphicFramePr>
          <p:cNvPr id="5" name="Chart 4">
            <a:extLst>
              <a:ext uri="{FF2B5EF4-FFF2-40B4-BE49-F238E27FC236}">
                <a16:creationId xmlns:a16="http://schemas.microsoft.com/office/drawing/2014/main" id="{ED3E5C28-0181-DD49-81A3-985CF2550395}"/>
              </a:ext>
            </a:extLst>
          </p:cNvPr>
          <p:cNvGraphicFramePr/>
          <p:nvPr>
            <p:extLst>
              <p:ext uri="{D42A27DB-BD31-4B8C-83A1-F6EECF244321}">
                <p14:modId xmlns:p14="http://schemas.microsoft.com/office/powerpoint/2010/main" val="407004020"/>
              </p:ext>
            </p:extLst>
          </p:nvPr>
        </p:nvGraphicFramePr>
        <p:xfrm>
          <a:off x="481650" y="1890455"/>
          <a:ext cx="6985591" cy="445828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3B029CDF-1DD8-AC4E-8B8C-E96DA3F1397C}"/>
              </a:ext>
            </a:extLst>
          </p:cNvPr>
          <p:cNvSpPr txBox="1"/>
          <p:nvPr/>
        </p:nvSpPr>
        <p:spPr>
          <a:xfrm>
            <a:off x="615454" y="874669"/>
            <a:ext cx="6317985" cy="830997"/>
          </a:xfrm>
          <a:prstGeom prst="rect">
            <a:avLst/>
          </a:prstGeom>
          <a:noFill/>
        </p:spPr>
        <p:txBody>
          <a:bodyPr wrap="square" rtlCol="0">
            <a:spAutoFit/>
          </a:bodyPr>
          <a:lstStyle/>
          <a:p>
            <a:r>
              <a:rPr lang="en-US" sz="2400" dirty="0"/>
              <a:t>Percentage of institutions that fit the Restore scenario for each area of institutional focus</a:t>
            </a:r>
          </a:p>
        </p:txBody>
      </p:sp>
      <p:pic>
        <p:nvPicPr>
          <p:cNvPr id="11" name="Picture 10">
            <a:extLst>
              <a:ext uri="{FF2B5EF4-FFF2-40B4-BE49-F238E27FC236}">
                <a16:creationId xmlns:a16="http://schemas.microsoft.com/office/drawing/2014/main" id="{153C6700-6906-E649-B1D5-0B108A08478A}"/>
              </a:ext>
            </a:extLst>
          </p:cNvPr>
          <p:cNvPicPr>
            <a:picLocks noChangeAspect="1"/>
          </p:cNvPicPr>
          <p:nvPr/>
        </p:nvPicPr>
        <p:blipFill>
          <a:blip r:embed="rId5"/>
          <a:stretch>
            <a:fillRect/>
          </a:stretch>
        </p:blipFill>
        <p:spPr>
          <a:xfrm>
            <a:off x="7717232" y="269822"/>
            <a:ext cx="3859314" cy="6442771"/>
          </a:xfrm>
          <a:prstGeom prst="rect">
            <a:avLst/>
          </a:prstGeom>
        </p:spPr>
      </p:pic>
    </p:spTree>
    <p:extLst>
      <p:ext uri="{BB962C8B-B14F-4D97-AF65-F5344CB8AC3E}">
        <p14:creationId xmlns:p14="http://schemas.microsoft.com/office/powerpoint/2010/main" val="2346612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D7208C-6E46-EA47-89A9-23A83093B0E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10648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E5BD64-7B9F-3B49-BBBF-F4FC37A70B9C}"/>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7545407" y="402929"/>
            <a:ext cx="10515600" cy="734101"/>
          </a:xfrm>
        </p:spPr>
        <p:txBody>
          <a:bodyPr>
            <a:normAutofit/>
          </a:bodyPr>
          <a:lstStyle/>
          <a:p>
            <a:r>
              <a:rPr lang="en-US" sz="4000" dirty="0">
                <a:solidFill>
                  <a:srgbClr val="AA332D"/>
                </a:solidFill>
                <a:latin typeface="+mn-lt"/>
              </a:rPr>
              <a:t>Panelist Perspective</a:t>
            </a:r>
          </a:p>
        </p:txBody>
      </p:sp>
      <p:sp>
        <p:nvSpPr>
          <p:cNvPr id="7" name="TextBox 6">
            <a:extLst>
              <a:ext uri="{FF2B5EF4-FFF2-40B4-BE49-F238E27FC236}">
                <a16:creationId xmlns:a16="http://schemas.microsoft.com/office/drawing/2014/main" id="{CC23D16F-5552-344F-8C21-C0DEEB7D101F}"/>
              </a:ext>
            </a:extLst>
          </p:cNvPr>
          <p:cNvSpPr txBox="1"/>
          <p:nvPr/>
        </p:nvSpPr>
        <p:spPr>
          <a:xfrm>
            <a:off x="7545407" y="4303586"/>
            <a:ext cx="3735427" cy="1384995"/>
          </a:xfrm>
          <a:prstGeom prst="rect">
            <a:avLst/>
          </a:prstGeom>
          <a:noFill/>
        </p:spPr>
        <p:txBody>
          <a:bodyPr wrap="square" rtlCol="0">
            <a:spAutoFit/>
          </a:bodyPr>
          <a:lstStyle/>
          <a:p>
            <a:r>
              <a:rPr lang="en-US" sz="2400" b="1" dirty="0">
                <a:solidFill>
                  <a:srgbClr val="AA332D"/>
                </a:solidFill>
              </a:rPr>
              <a:t>Melissa Kramer </a:t>
            </a:r>
            <a:r>
              <a:rPr lang="en-US" sz="2400" b="1" dirty="0" err="1">
                <a:solidFill>
                  <a:srgbClr val="AA332D"/>
                </a:solidFill>
              </a:rPr>
              <a:t>Cresswell</a:t>
            </a:r>
            <a:endParaRPr lang="en-US" sz="2400" b="1" dirty="0">
              <a:solidFill>
                <a:srgbClr val="AA332D"/>
              </a:solidFill>
            </a:endParaRPr>
          </a:p>
          <a:p>
            <a:r>
              <a:rPr lang="en-US" sz="2000" dirty="0">
                <a:solidFill>
                  <a:schemeClr val="tx1">
                    <a:lumMod val="65000"/>
                    <a:lumOff val="35000"/>
                  </a:schemeClr>
                </a:solidFill>
              </a:rPr>
              <a:t>Director of Client Engagement</a:t>
            </a:r>
          </a:p>
          <a:p>
            <a:r>
              <a:rPr lang="en-US" sz="2000" dirty="0">
                <a:solidFill>
                  <a:schemeClr val="tx1">
                    <a:lumMod val="65000"/>
                    <a:lumOff val="35000"/>
                  </a:schemeClr>
                </a:solidFill>
              </a:rPr>
              <a:t>&amp; Planning</a:t>
            </a:r>
          </a:p>
          <a:p>
            <a:r>
              <a:rPr lang="en-US" sz="2000" dirty="0">
                <a:solidFill>
                  <a:schemeClr val="tx1">
                    <a:lumMod val="65000"/>
                    <a:lumOff val="35000"/>
                  </a:schemeClr>
                </a:solidFill>
              </a:rPr>
              <a:t>Bryn </a:t>
            </a:r>
            <a:r>
              <a:rPr lang="en-US" sz="2000" dirty="0" err="1">
                <a:solidFill>
                  <a:schemeClr val="tx1">
                    <a:lumMod val="65000"/>
                    <a:lumOff val="35000"/>
                  </a:schemeClr>
                </a:solidFill>
              </a:rPr>
              <a:t>Mawr</a:t>
            </a:r>
            <a:endParaRPr lang="en-US" sz="2000" dirty="0">
              <a:solidFill>
                <a:schemeClr val="tx1">
                  <a:lumMod val="65000"/>
                  <a:lumOff val="35000"/>
                </a:schemeClr>
              </a:solidFill>
            </a:endParaRPr>
          </a:p>
        </p:txBody>
      </p:sp>
      <p:pic>
        <p:nvPicPr>
          <p:cNvPr id="11" name="Picture 10">
            <a:extLst>
              <a:ext uri="{FF2B5EF4-FFF2-40B4-BE49-F238E27FC236}">
                <a16:creationId xmlns:a16="http://schemas.microsoft.com/office/drawing/2014/main" id="{2B5DD404-06C7-5247-8F9D-3E2666BF74A9}"/>
              </a:ext>
            </a:extLst>
          </p:cNvPr>
          <p:cNvPicPr>
            <a:picLocks noChangeAspect="1"/>
          </p:cNvPicPr>
          <p:nvPr/>
        </p:nvPicPr>
        <p:blipFill>
          <a:blip r:embed="rId4"/>
          <a:stretch>
            <a:fillRect/>
          </a:stretch>
        </p:blipFill>
        <p:spPr>
          <a:xfrm>
            <a:off x="7645119" y="1137030"/>
            <a:ext cx="3102316" cy="3089907"/>
          </a:xfrm>
          <a:prstGeom prst="rect">
            <a:avLst/>
          </a:prstGeom>
        </p:spPr>
      </p:pic>
      <p:sp>
        <p:nvSpPr>
          <p:cNvPr id="3" name="Rectangle 2">
            <a:extLst>
              <a:ext uri="{FF2B5EF4-FFF2-40B4-BE49-F238E27FC236}">
                <a16:creationId xmlns:a16="http://schemas.microsoft.com/office/drawing/2014/main" id="{C721D880-8918-FA4B-B353-1FB176D0F9CC}"/>
              </a:ext>
            </a:extLst>
          </p:cNvPr>
          <p:cNvSpPr/>
          <p:nvPr/>
        </p:nvSpPr>
        <p:spPr>
          <a:xfrm>
            <a:off x="611207" y="367050"/>
            <a:ext cx="6096000" cy="3770263"/>
          </a:xfrm>
          <a:prstGeom prst="rect">
            <a:avLst/>
          </a:prstGeom>
        </p:spPr>
        <p:txBody>
          <a:bodyPr>
            <a:spAutoFit/>
          </a:bodyPr>
          <a:lstStyle/>
          <a:p>
            <a:pPr>
              <a:spcBef>
                <a:spcPts val="1200"/>
              </a:spcBef>
            </a:pPr>
            <a:r>
              <a:rPr lang="en-US" sz="4000" b="1" dirty="0"/>
              <a:t>1. Cost Management</a:t>
            </a:r>
            <a:br>
              <a:rPr lang="en-US" sz="4800" b="1" dirty="0"/>
            </a:br>
            <a:endParaRPr lang="en-US" sz="900" b="1" dirty="0"/>
          </a:p>
          <a:p>
            <a:pPr>
              <a:spcBef>
                <a:spcPts val="1200"/>
              </a:spcBef>
            </a:pPr>
            <a:r>
              <a:rPr lang="en-US" sz="3600" i="1" dirty="0"/>
              <a:t>Reducing institutional costs and increasing workforce efficiency through process redesign and automation, data and analytics, </a:t>
            </a:r>
            <a:br>
              <a:rPr lang="en-US" sz="3600" i="1" dirty="0"/>
            </a:br>
            <a:r>
              <a:rPr lang="en-US" sz="3600" i="1" dirty="0"/>
              <a:t>and other technology solutions</a:t>
            </a:r>
            <a:endParaRPr lang="en-US" sz="3600" dirty="0"/>
          </a:p>
        </p:txBody>
      </p:sp>
    </p:spTree>
    <p:extLst>
      <p:ext uri="{BB962C8B-B14F-4D97-AF65-F5344CB8AC3E}">
        <p14:creationId xmlns:p14="http://schemas.microsoft.com/office/powerpoint/2010/main" val="1989126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E5BD64-7B9F-3B49-BBBF-F4FC37A70B9C}"/>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7577988" y="299226"/>
            <a:ext cx="4330237" cy="734101"/>
          </a:xfrm>
        </p:spPr>
        <p:txBody>
          <a:bodyPr>
            <a:normAutofit/>
          </a:bodyPr>
          <a:lstStyle/>
          <a:p>
            <a:r>
              <a:rPr lang="en-US" sz="4000" dirty="0">
                <a:solidFill>
                  <a:srgbClr val="AA332D"/>
                </a:solidFill>
                <a:latin typeface="+mn-lt"/>
              </a:rPr>
              <a:t>Panelist Perspective</a:t>
            </a:r>
          </a:p>
        </p:txBody>
      </p:sp>
      <p:sp>
        <p:nvSpPr>
          <p:cNvPr id="12" name="TextBox 11">
            <a:extLst>
              <a:ext uri="{FF2B5EF4-FFF2-40B4-BE49-F238E27FC236}">
                <a16:creationId xmlns:a16="http://schemas.microsoft.com/office/drawing/2014/main" id="{4B366ECB-ACCA-144D-B493-BC3FD06ACFA5}"/>
              </a:ext>
            </a:extLst>
          </p:cNvPr>
          <p:cNvSpPr txBox="1"/>
          <p:nvPr/>
        </p:nvSpPr>
        <p:spPr>
          <a:xfrm>
            <a:off x="7635003" y="4223218"/>
            <a:ext cx="3735427" cy="1384995"/>
          </a:xfrm>
          <a:prstGeom prst="rect">
            <a:avLst/>
          </a:prstGeom>
          <a:noFill/>
        </p:spPr>
        <p:txBody>
          <a:bodyPr wrap="square" rtlCol="0">
            <a:spAutoFit/>
          </a:bodyPr>
          <a:lstStyle/>
          <a:p>
            <a:r>
              <a:rPr lang="en-US" sz="2400" b="1" dirty="0">
                <a:solidFill>
                  <a:srgbClr val="AA332D"/>
                </a:solidFill>
              </a:rPr>
              <a:t>Rebecca Frost Davis</a:t>
            </a:r>
          </a:p>
          <a:p>
            <a:r>
              <a:rPr lang="en-US" sz="2000" dirty="0">
                <a:solidFill>
                  <a:schemeClr val="tx1">
                    <a:lumMod val="65000"/>
                    <a:lumOff val="35000"/>
                  </a:schemeClr>
                </a:solidFill>
              </a:rPr>
              <a:t>Associate Vice President for Digital Learning</a:t>
            </a:r>
          </a:p>
          <a:p>
            <a:r>
              <a:rPr lang="en-US" sz="2000" dirty="0">
                <a:solidFill>
                  <a:schemeClr val="tx1">
                    <a:lumMod val="65000"/>
                    <a:lumOff val="35000"/>
                  </a:schemeClr>
                </a:solidFill>
              </a:rPr>
              <a:t>St. Edward’s University</a:t>
            </a:r>
          </a:p>
        </p:txBody>
      </p:sp>
      <p:sp>
        <p:nvSpPr>
          <p:cNvPr id="7" name="Rectangle 6">
            <a:extLst>
              <a:ext uri="{FF2B5EF4-FFF2-40B4-BE49-F238E27FC236}">
                <a16:creationId xmlns:a16="http://schemas.microsoft.com/office/drawing/2014/main" id="{926DA719-AE53-A34B-B666-840824027F45}"/>
              </a:ext>
            </a:extLst>
          </p:cNvPr>
          <p:cNvSpPr/>
          <p:nvPr/>
        </p:nvSpPr>
        <p:spPr>
          <a:xfrm>
            <a:off x="611207" y="367050"/>
            <a:ext cx="6096000" cy="5432256"/>
          </a:xfrm>
          <a:prstGeom prst="rect">
            <a:avLst/>
          </a:prstGeom>
        </p:spPr>
        <p:txBody>
          <a:bodyPr>
            <a:spAutoFit/>
          </a:bodyPr>
          <a:lstStyle/>
          <a:p>
            <a:pPr>
              <a:spcBef>
                <a:spcPts val="1200"/>
              </a:spcBef>
            </a:pPr>
            <a:r>
              <a:rPr lang="en-US" sz="4000" b="1" dirty="0"/>
              <a:t>2. Online learning</a:t>
            </a:r>
            <a:br>
              <a:rPr lang="en-US" sz="4800" b="1" dirty="0"/>
            </a:br>
            <a:endParaRPr lang="en-US" sz="900" b="1" dirty="0"/>
          </a:p>
          <a:p>
            <a:pPr>
              <a:spcBef>
                <a:spcPts val="1200"/>
              </a:spcBef>
            </a:pPr>
            <a:r>
              <a:rPr lang="en-US" sz="3600" i="1" dirty="0"/>
              <a:t>Strengthening online and hybrid education by providing on-demand support for course development and delivery and advocating for processes, policies, and support structures to increase student and institutional readiness</a:t>
            </a:r>
            <a:endParaRPr lang="en-US" sz="3600" dirty="0"/>
          </a:p>
        </p:txBody>
      </p:sp>
      <p:pic>
        <p:nvPicPr>
          <p:cNvPr id="3" name="Picture 2">
            <a:extLst>
              <a:ext uri="{FF2B5EF4-FFF2-40B4-BE49-F238E27FC236}">
                <a16:creationId xmlns:a16="http://schemas.microsoft.com/office/drawing/2014/main" id="{130B3C08-0E2A-ED4B-8C3A-A21C93A574CE}"/>
              </a:ext>
            </a:extLst>
          </p:cNvPr>
          <p:cNvPicPr>
            <a:picLocks noChangeAspect="1"/>
          </p:cNvPicPr>
          <p:nvPr/>
        </p:nvPicPr>
        <p:blipFill>
          <a:blip r:embed="rId4"/>
          <a:stretch>
            <a:fillRect/>
          </a:stretch>
        </p:blipFill>
        <p:spPr>
          <a:xfrm>
            <a:off x="7763403" y="1062507"/>
            <a:ext cx="3160711" cy="3160711"/>
          </a:xfrm>
          <a:prstGeom prst="rect">
            <a:avLst/>
          </a:prstGeom>
          <a:ln w="12700">
            <a:solidFill>
              <a:schemeClr val="tx1"/>
            </a:solidFill>
          </a:ln>
        </p:spPr>
      </p:pic>
    </p:spTree>
    <p:extLst>
      <p:ext uri="{BB962C8B-B14F-4D97-AF65-F5344CB8AC3E}">
        <p14:creationId xmlns:p14="http://schemas.microsoft.com/office/powerpoint/2010/main" val="2231341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E5BD64-7B9F-3B49-BBBF-F4FC37A70B9C}"/>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7867839" y="328406"/>
            <a:ext cx="3900316" cy="734101"/>
          </a:xfrm>
        </p:spPr>
        <p:txBody>
          <a:bodyPr>
            <a:normAutofit fontScale="90000"/>
          </a:bodyPr>
          <a:lstStyle/>
          <a:p>
            <a:r>
              <a:rPr lang="en-US" sz="4000" dirty="0">
                <a:solidFill>
                  <a:srgbClr val="AA332D"/>
                </a:solidFill>
                <a:latin typeface="+mn-lt"/>
              </a:rPr>
              <a:t>Panelist Perspective</a:t>
            </a:r>
          </a:p>
        </p:txBody>
      </p:sp>
      <p:sp>
        <p:nvSpPr>
          <p:cNvPr id="10" name="TextBox 9">
            <a:extLst>
              <a:ext uri="{FF2B5EF4-FFF2-40B4-BE49-F238E27FC236}">
                <a16:creationId xmlns:a16="http://schemas.microsoft.com/office/drawing/2014/main" id="{8642FB2E-15BA-1D48-8A6A-12FBA0DE4643}"/>
              </a:ext>
            </a:extLst>
          </p:cNvPr>
          <p:cNvSpPr txBox="1"/>
          <p:nvPr/>
        </p:nvSpPr>
        <p:spPr>
          <a:xfrm>
            <a:off x="7867839" y="4194041"/>
            <a:ext cx="3806764" cy="1015663"/>
          </a:xfrm>
          <a:prstGeom prst="rect">
            <a:avLst/>
          </a:prstGeom>
          <a:noFill/>
        </p:spPr>
        <p:txBody>
          <a:bodyPr wrap="square" rtlCol="0">
            <a:spAutoFit/>
          </a:bodyPr>
          <a:lstStyle/>
          <a:p>
            <a:r>
              <a:rPr lang="en-US" sz="2400" b="1" dirty="0">
                <a:solidFill>
                  <a:srgbClr val="AA332D"/>
                </a:solidFill>
              </a:rPr>
              <a:t>Cynthia Herrera Lindstrom</a:t>
            </a:r>
          </a:p>
          <a:p>
            <a:r>
              <a:rPr lang="en-US" dirty="0"/>
              <a:t>Assistant Vice Chancellor &amp; CIO</a:t>
            </a:r>
          </a:p>
          <a:p>
            <a:r>
              <a:rPr lang="en-US" dirty="0"/>
              <a:t>University of Illinois Chicago</a:t>
            </a:r>
          </a:p>
        </p:txBody>
      </p:sp>
      <p:pic>
        <p:nvPicPr>
          <p:cNvPr id="5" name="Picture 4">
            <a:extLst>
              <a:ext uri="{FF2B5EF4-FFF2-40B4-BE49-F238E27FC236}">
                <a16:creationId xmlns:a16="http://schemas.microsoft.com/office/drawing/2014/main" id="{453220F6-7F18-1847-887D-42F7D690524F}"/>
              </a:ext>
            </a:extLst>
          </p:cNvPr>
          <p:cNvPicPr>
            <a:picLocks noChangeAspect="1"/>
          </p:cNvPicPr>
          <p:nvPr/>
        </p:nvPicPr>
        <p:blipFill>
          <a:blip r:embed="rId4"/>
          <a:stretch>
            <a:fillRect/>
          </a:stretch>
        </p:blipFill>
        <p:spPr>
          <a:xfrm>
            <a:off x="7994664" y="1062507"/>
            <a:ext cx="3144107" cy="3131531"/>
          </a:xfrm>
          <a:prstGeom prst="rect">
            <a:avLst/>
          </a:prstGeom>
          <a:ln w="12700">
            <a:solidFill>
              <a:schemeClr val="tx1"/>
            </a:solidFill>
          </a:ln>
        </p:spPr>
      </p:pic>
      <p:sp>
        <p:nvSpPr>
          <p:cNvPr id="7" name="Rectangle 6">
            <a:extLst>
              <a:ext uri="{FF2B5EF4-FFF2-40B4-BE49-F238E27FC236}">
                <a16:creationId xmlns:a16="http://schemas.microsoft.com/office/drawing/2014/main" id="{892515B0-2A71-F745-92F0-8DD5975DCFAB}"/>
              </a:ext>
            </a:extLst>
          </p:cNvPr>
          <p:cNvSpPr/>
          <p:nvPr/>
        </p:nvSpPr>
        <p:spPr>
          <a:xfrm>
            <a:off x="611207" y="367050"/>
            <a:ext cx="6096000" cy="3770263"/>
          </a:xfrm>
          <a:prstGeom prst="rect">
            <a:avLst/>
          </a:prstGeom>
        </p:spPr>
        <p:txBody>
          <a:bodyPr>
            <a:spAutoFit/>
          </a:bodyPr>
          <a:lstStyle/>
          <a:p>
            <a:pPr>
              <a:spcBef>
                <a:spcPts val="1200"/>
              </a:spcBef>
            </a:pPr>
            <a:r>
              <a:rPr lang="en-US" sz="4000" b="1" dirty="0"/>
              <a:t>3. Financial health</a:t>
            </a:r>
            <a:br>
              <a:rPr lang="en-US" sz="4800" b="1" dirty="0"/>
            </a:br>
            <a:endParaRPr lang="en-US" sz="900" b="1" dirty="0"/>
          </a:p>
          <a:p>
            <a:pPr>
              <a:spcBef>
                <a:spcPts val="1200"/>
              </a:spcBef>
            </a:pPr>
            <a:r>
              <a:rPr lang="en-US" sz="3600" i="1" dirty="0"/>
              <a:t>Revising budget models and IT governance to preserve critical IT operations and capacities in the face of institutional financial challenges</a:t>
            </a:r>
            <a:endParaRPr lang="en-US" sz="3600" dirty="0"/>
          </a:p>
        </p:txBody>
      </p:sp>
    </p:spTree>
    <p:extLst>
      <p:ext uri="{BB962C8B-B14F-4D97-AF65-F5344CB8AC3E}">
        <p14:creationId xmlns:p14="http://schemas.microsoft.com/office/powerpoint/2010/main" val="1483894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E5BD64-7B9F-3B49-BBBF-F4FC37A70B9C}"/>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7583339" y="198831"/>
            <a:ext cx="4320349" cy="734101"/>
          </a:xfrm>
        </p:spPr>
        <p:txBody>
          <a:bodyPr>
            <a:normAutofit/>
          </a:bodyPr>
          <a:lstStyle/>
          <a:p>
            <a:r>
              <a:rPr lang="en-US" sz="4000" dirty="0">
                <a:solidFill>
                  <a:srgbClr val="AA332D"/>
                </a:solidFill>
                <a:latin typeface="+mn-lt"/>
              </a:rPr>
              <a:t>Panelist Perspective</a:t>
            </a:r>
          </a:p>
        </p:txBody>
      </p:sp>
      <p:sp>
        <p:nvSpPr>
          <p:cNvPr id="10" name="TextBox 9">
            <a:extLst>
              <a:ext uri="{FF2B5EF4-FFF2-40B4-BE49-F238E27FC236}">
                <a16:creationId xmlns:a16="http://schemas.microsoft.com/office/drawing/2014/main" id="{8642FB2E-15BA-1D48-8A6A-12FBA0DE4643}"/>
              </a:ext>
            </a:extLst>
          </p:cNvPr>
          <p:cNvSpPr txBox="1"/>
          <p:nvPr/>
        </p:nvSpPr>
        <p:spPr>
          <a:xfrm>
            <a:off x="7589809" y="4061343"/>
            <a:ext cx="3806764" cy="1015663"/>
          </a:xfrm>
          <a:prstGeom prst="rect">
            <a:avLst/>
          </a:prstGeom>
          <a:noFill/>
        </p:spPr>
        <p:txBody>
          <a:bodyPr wrap="square" rtlCol="0">
            <a:spAutoFit/>
          </a:bodyPr>
          <a:lstStyle/>
          <a:p>
            <a:r>
              <a:rPr lang="en-US" sz="2400" b="1" dirty="0">
                <a:solidFill>
                  <a:srgbClr val="AA332D"/>
                </a:solidFill>
              </a:rPr>
              <a:t>Greg Pitter</a:t>
            </a:r>
          </a:p>
          <a:p>
            <a:r>
              <a:rPr lang="en-US" dirty="0"/>
              <a:t>Director of Application Services</a:t>
            </a:r>
          </a:p>
          <a:p>
            <a:r>
              <a:rPr lang="en-US" dirty="0"/>
              <a:t>Portland Community College</a:t>
            </a:r>
          </a:p>
        </p:txBody>
      </p:sp>
      <p:pic>
        <p:nvPicPr>
          <p:cNvPr id="6" name="Picture 5">
            <a:extLst>
              <a:ext uri="{FF2B5EF4-FFF2-40B4-BE49-F238E27FC236}">
                <a16:creationId xmlns:a16="http://schemas.microsoft.com/office/drawing/2014/main" id="{09169C2A-A0E8-0C4A-A4EE-8EB547247DC7}"/>
              </a:ext>
            </a:extLst>
          </p:cNvPr>
          <p:cNvPicPr>
            <a:picLocks noChangeAspect="1"/>
          </p:cNvPicPr>
          <p:nvPr/>
        </p:nvPicPr>
        <p:blipFill>
          <a:blip r:embed="rId4"/>
          <a:stretch>
            <a:fillRect/>
          </a:stretch>
        </p:blipFill>
        <p:spPr>
          <a:xfrm>
            <a:off x="7650865" y="932933"/>
            <a:ext cx="3140972" cy="3128408"/>
          </a:xfrm>
          <a:prstGeom prst="rect">
            <a:avLst/>
          </a:prstGeom>
          <a:ln w="12700">
            <a:solidFill>
              <a:schemeClr val="tx1"/>
            </a:solidFill>
          </a:ln>
        </p:spPr>
      </p:pic>
      <p:sp>
        <p:nvSpPr>
          <p:cNvPr id="7" name="Rectangle 6">
            <a:extLst>
              <a:ext uri="{FF2B5EF4-FFF2-40B4-BE49-F238E27FC236}">
                <a16:creationId xmlns:a16="http://schemas.microsoft.com/office/drawing/2014/main" id="{ADF99212-02B6-DD46-B38E-01AC9AAACDB6}"/>
              </a:ext>
            </a:extLst>
          </p:cNvPr>
          <p:cNvSpPr/>
          <p:nvPr/>
        </p:nvSpPr>
        <p:spPr>
          <a:xfrm>
            <a:off x="611206" y="367050"/>
            <a:ext cx="6640661" cy="4539704"/>
          </a:xfrm>
          <a:prstGeom prst="rect">
            <a:avLst/>
          </a:prstGeom>
        </p:spPr>
        <p:txBody>
          <a:bodyPr wrap="square">
            <a:spAutoFit/>
          </a:bodyPr>
          <a:lstStyle/>
          <a:p>
            <a:pPr>
              <a:spcBef>
                <a:spcPts val="1200"/>
              </a:spcBef>
            </a:pPr>
            <a:r>
              <a:rPr lang="en-US" sz="4000" b="1" dirty="0"/>
              <a:t>4. Affordability and</a:t>
            </a:r>
            <a:br>
              <a:rPr lang="en-US" sz="4000" b="1" dirty="0"/>
            </a:br>
            <a:r>
              <a:rPr lang="en-US" sz="4000" b="1" dirty="0"/>
              <a:t>    digital equity</a:t>
            </a:r>
            <a:br>
              <a:rPr lang="en-US" sz="4800" b="1" dirty="0"/>
            </a:br>
            <a:endParaRPr lang="en-US" sz="900" b="1" dirty="0"/>
          </a:p>
          <a:p>
            <a:pPr>
              <a:spcBef>
                <a:spcPts val="1200"/>
              </a:spcBef>
            </a:pPr>
            <a:r>
              <a:rPr lang="en-US" sz="3600" i="1" dirty="0"/>
              <a:t>Providing increased support for students’ technology needs and enabling technology availability from anywhere, particularly off campus</a:t>
            </a:r>
            <a:endParaRPr lang="en-US" sz="3600" dirty="0"/>
          </a:p>
        </p:txBody>
      </p:sp>
    </p:spTree>
    <p:extLst>
      <p:ext uri="{BB962C8B-B14F-4D97-AF65-F5344CB8AC3E}">
        <p14:creationId xmlns:p14="http://schemas.microsoft.com/office/powerpoint/2010/main" val="1204258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E5BD64-7B9F-3B49-BBBF-F4FC37A70B9C}"/>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7521986" y="164203"/>
            <a:ext cx="4330237" cy="734101"/>
          </a:xfrm>
        </p:spPr>
        <p:txBody>
          <a:bodyPr>
            <a:normAutofit/>
          </a:bodyPr>
          <a:lstStyle/>
          <a:p>
            <a:r>
              <a:rPr lang="en-US" sz="4000" dirty="0">
                <a:solidFill>
                  <a:srgbClr val="AA332D"/>
                </a:solidFill>
                <a:latin typeface="+mn-lt"/>
              </a:rPr>
              <a:t>Panelist Perspective</a:t>
            </a:r>
          </a:p>
        </p:txBody>
      </p:sp>
      <p:sp>
        <p:nvSpPr>
          <p:cNvPr id="10" name="TextBox 9">
            <a:extLst>
              <a:ext uri="{FF2B5EF4-FFF2-40B4-BE49-F238E27FC236}">
                <a16:creationId xmlns:a16="http://schemas.microsoft.com/office/drawing/2014/main" id="{8642FB2E-15BA-1D48-8A6A-12FBA0DE4643}"/>
              </a:ext>
            </a:extLst>
          </p:cNvPr>
          <p:cNvSpPr txBox="1"/>
          <p:nvPr/>
        </p:nvSpPr>
        <p:spPr>
          <a:xfrm>
            <a:off x="7521986" y="4190916"/>
            <a:ext cx="3806764" cy="1292662"/>
          </a:xfrm>
          <a:prstGeom prst="rect">
            <a:avLst/>
          </a:prstGeom>
          <a:noFill/>
        </p:spPr>
        <p:txBody>
          <a:bodyPr wrap="square" rtlCol="0">
            <a:spAutoFit/>
          </a:bodyPr>
          <a:lstStyle/>
          <a:p>
            <a:r>
              <a:rPr lang="en-US" sz="2400" b="1" dirty="0">
                <a:solidFill>
                  <a:srgbClr val="AA332D"/>
                </a:solidFill>
              </a:rPr>
              <a:t>Brian Coats</a:t>
            </a:r>
          </a:p>
          <a:p>
            <a:r>
              <a:rPr lang="en-US" dirty="0"/>
              <a:t>Associate Vice President,</a:t>
            </a:r>
          </a:p>
          <a:p>
            <a:r>
              <a:rPr lang="en-US" dirty="0"/>
              <a:t>Technology Operations and Planning</a:t>
            </a:r>
          </a:p>
          <a:p>
            <a:r>
              <a:rPr lang="en-US" dirty="0"/>
              <a:t>University of Maryland, Baltimore</a:t>
            </a:r>
          </a:p>
        </p:txBody>
      </p:sp>
      <p:pic>
        <p:nvPicPr>
          <p:cNvPr id="5" name="Picture 4">
            <a:extLst>
              <a:ext uri="{FF2B5EF4-FFF2-40B4-BE49-F238E27FC236}">
                <a16:creationId xmlns:a16="http://schemas.microsoft.com/office/drawing/2014/main" id="{2827E7A2-0ADA-874F-964A-408E9D01CA90}"/>
              </a:ext>
            </a:extLst>
          </p:cNvPr>
          <p:cNvPicPr>
            <a:picLocks noChangeAspect="1"/>
          </p:cNvPicPr>
          <p:nvPr/>
        </p:nvPicPr>
        <p:blipFill>
          <a:blip r:embed="rId4"/>
          <a:stretch>
            <a:fillRect/>
          </a:stretch>
        </p:blipFill>
        <p:spPr>
          <a:xfrm>
            <a:off x="7651946" y="1062507"/>
            <a:ext cx="3140972" cy="3128408"/>
          </a:xfrm>
          <a:prstGeom prst="rect">
            <a:avLst/>
          </a:prstGeom>
          <a:ln w="12700">
            <a:solidFill>
              <a:schemeClr val="tx1"/>
            </a:solidFill>
          </a:ln>
        </p:spPr>
      </p:pic>
      <p:sp>
        <p:nvSpPr>
          <p:cNvPr id="7" name="Rectangle 6">
            <a:extLst>
              <a:ext uri="{FF2B5EF4-FFF2-40B4-BE49-F238E27FC236}">
                <a16:creationId xmlns:a16="http://schemas.microsoft.com/office/drawing/2014/main" id="{E0480390-7D09-1B48-B795-BDAA4E55B1F4}"/>
              </a:ext>
            </a:extLst>
          </p:cNvPr>
          <p:cNvSpPr/>
          <p:nvPr/>
        </p:nvSpPr>
        <p:spPr>
          <a:xfrm>
            <a:off x="611207" y="367050"/>
            <a:ext cx="6373539" cy="4185761"/>
          </a:xfrm>
          <a:prstGeom prst="rect">
            <a:avLst/>
          </a:prstGeom>
        </p:spPr>
        <p:txBody>
          <a:bodyPr wrap="square">
            <a:spAutoFit/>
          </a:bodyPr>
          <a:lstStyle/>
          <a:p>
            <a:pPr>
              <a:spcBef>
                <a:spcPts val="1200"/>
              </a:spcBef>
            </a:pPr>
            <a:r>
              <a:rPr lang="en-US" sz="4000" b="1" dirty="0"/>
              <a:t>5. Information security</a:t>
            </a:r>
            <a:endParaRPr lang="en-US" sz="900" b="1" dirty="0"/>
          </a:p>
          <a:p>
            <a:pPr>
              <a:spcBef>
                <a:spcPts val="1200"/>
              </a:spcBef>
            </a:pPr>
            <a:r>
              <a:rPr lang="en-US" sz="3600" i="1" dirty="0"/>
              <a:t>Providing information security leadership that supports faculty, students, and staff returning to campus, while being budget-conscious and ensuring a safe and secure recovery</a:t>
            </a:r>
            <a:endParaRPr lang="en-US" sz="3600" dirty="0"/>
          </a:p>
        </p:txBody>
      </p:sp>
    </p:spTree>
    <p:extLst>
      <p:ext uri="{BB962C8B-B14F-4D97-AF65-F5344CB8AC3E}">
        <p14:creationId xmlns:p14="http://schemas.microsoft.com/office/powerpoint/2010/main" val="1669553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77E22DE8-25C5-D946-B2F4-9C759D4666A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1DC9C24-0CE1-484F-AC20-FA96A024CE02}"/>
              </a:ext>
            </a:extLst>
          </p:cNvPr>
          <p:cNvSpPr txBox="1">
            <a:spLocks/>
          </p:cNvSpPr>
          <p:nvPr/>
        </p:nvSpPr>
        <p:spPr>
          <a:xfrm>
            <a:off x="587305" y="1709738"/>
            <a:ext cx="4399369" cy="2852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dirty="0">
                <a:latin typeface="+mn-lt"/>
              </a:rPr>
              <a:t>Evolve</a:t>
            </a:r>
            <a:br>
              <a:rPr lang="en-US" dirty="0"/>
            </a:br>
            <a:r>
              <a:rPr lang="en-US" sz="4000" i="1" dirty="0"/>
              <a:t>Adapting to the</a:t>
            </a:r>
          </a:p>
          <a:p>
            <a:pPr>
              <a:lnSpc>
                <a:spcPct val="100000"/>
              </a:lnSpc>
            </a:pPr>
            <a:r>
              <a:rPr lang="en-US" sz="4000" i="1" dirty="0"/>
              <a:t>new normal</a:t>
            </a:r>
            <a:endParaRPr lang="en-US" sz="3200" dirty="0"/>
          </a:p>
        </p:txBody>
      </p:sp>
      <p:sp>
        <p:nvSpPr>
          <p:cNvPr id="5" name="Text Placeholder 4">
            <a:extLst>
              <a:ext uri="{FF2B5EF4-FFF2-40B4-BE49-F238E27FC236}">
                <a16:creationId xmlns:a16="http://schemas.microsoft.com/office/drawing/2014/main" id="{A3D692C5-6668-1947-94F0-15AC5FEE83F8}"/>
              </a:ext>
            </a:extLst>
          </p:cNvPr>
          <p:cNvSpPr txBox="1">
            <a:spLocks/>
          </p:cNvSpPr>
          <p:nvPr/>
        </p:nvSpPr>
        <p:spPr>
          <a:xfrm>
            <a:off x="587305" y="676683"/>
            <a:ext cx="5125828" cy="860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solidFill>
                  <a:schemeClr val="tx1">
                    <a:lumMod val="50000"/>
                    <a:lumOff val="50000"/>
                  </a:schemeClr>
                </a:solidFill>
              </a:rPr>
              <a:t>The Top IT Issues</a:t>
            </a:r>
          </a:p>
        </p:txBody>
      </p:sp>
    </p:spTree>
    <p:extLst>
      <p:ext uri="{BB962C8B-B14F-4D97-AF65-F5344CB8AC3E}">
        <p14:creationId xmlns:p14="http://schemas.microsoft.com/office/powerpoint/2010/main" val="272874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EA03CB-D91F-0947-8943-30CABAA2DA53}"/>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3F0C69-DD89-C840-9484-C076D04C5E45}"/>
              </a:ext>
            </a:extLst>
          </p:cNvPr>
          <p:cNvSpPr>
            <a:spLocks noGrp="1"/>
          </p:cNvSpPr>
          <p:nvPr>
            <p:ph type="title"/>
          </p:nvPr>
        </p:nvSpPr>
        <p:spPr>
          <a:xfrm>
            <a:off x="589377" y="1439694"/>
            <a:ext cx="4790019" cy="3837561"/>
          </a:xfrm>
        </p:spPr>
        <p:txBody>
          <a:bodyPr>
            <a:normAutofit/>
          </a:bodyPr>
          <a:lstStyle/>
          <a:p>
            <a:r>
              <a:rPr lang="en-US" sz="4800" b="1" dirty="0"/>
              <a:t>Evolve</a:t>
            </a:r>
            <a:br>
              <a:rPr lang="en-US" dirty="0"/>
            </a:br>
            <a:r>
              <a:rPr lang="en-US" i="1" dirty="0"/>
              <a:t>Adaptive Evolution to Meet Post-Pandemic Students Where They Are</a:t>
            </a:r>
          </a:p>
        </p:txBody>
      </p:sp>
      <p:sp>
        <p:nvSpPr>
          <p:cNvPr id="13" name="Text Placeholder 4">
            <a:extLst>
              <a:ext uri="{FF2B5EF4-FFF2-40B4-BE49-F238E27FC236}">
                <a16:creationId xmlns:a16="http://schemas.microsoft.com/office/drawing/2014/main" id="{447A6ACE-9150-7949-8EA2-583F4BAACADF}"/>
              </a:ext>
            </a:extLst>
          </p:cNvPr>
          <p:cNvSpPr txBox="1">
            <a:spLocks/>
          </p:cNvSpPr>
          <p:nvPr/>
        </p:nvSpPr>
        <p:spPr>
          <a:xfrm>
            <a:off x="587305" y="676683"/>
            <a:ext cx="5125828" cy="860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solidFill>
                  <a:schemeClr val="tx1">
                    <a:lumMod val="50000"/>
                    <a:lumOff val="50000"/>
                  </a:schemeClr>
                </a:solidFill>
              </a:rPr>
              <a:t>The Top IT Issues</a:t>
            </a:r>
          </a:p>
        </p:txBody>
      </p:sp>
      <p:pic>
        <p:nvPicPr>
          <p:cNvPr id="8" name="Picture 7">
            <a:extLst>
              <a:ext uri="{FF2B5EF4-FFF2-40B4-BE49-F238E27FC236}">
                <a16:creationId xmlns:a16="http://schemas.microsoft.com/office/drawing/2014/main" id="{0B8B9DF8-08A8-5744-BC38-56135B8449BA}"/>
              </a:ext>
            </a:extLst>
          </p:cNvPr>
          <p:cNvPicPr>
            <a:picLocks noChangeAspect="1"/>
          </p:cNvPicPr>
          <p:nvPr/>
        </p:nvPicPr>
        <p:blipFill>
          <a:blip r:embed="rId4"/>
          <a:stretch>
            <a:fillRect/>
          </a:stretch>
        </p:blipFill>
        <p:spPr>
          <a:xfrm>
            <a:off x="7452808" y="104931"/>
            <a:ext cx="4314471" cy="6595162"/>
          </a:xfrm>
          <a:prstGeom prst="rect">
            <a:avLst/>
          </a:prstGeom>
        </p:spPr>
      </p:pic>
    </p:spTree>
    <p:extLst>
      <p:ext uri="{BB962C8B-B14F-4D97-AF65-F5344CB8AC3E}">
        <p14:creationId xmlns:p14="http://schemas.microsoft.com/office/powerpoint/2010/main" val="2013148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6D494E-E6DE-9149-B431-555204CF35D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2E667-259A-A740-B8B2-B9B5FF7175CC}"/>
              </a:ext>
            </a:extLst>
          </p:cNvPr>
          <p:cNvSpPr>
            <a:spLocks noGrp="1"/>
          </p:cNvSpPr>
          <p:nvPr>
            <p:ph type="title"/>
          </p:nvPr>
        </p:nvSpPr>
        <p:spPr>
          <a:xfrm>
            <a:off x="233916" y="792690"/>
            <a:ext cx="11398102" cy="1396034"/>
          </a:xfrm>
        </p:spPr>
        <p:txBody>
          <a:bodyPr>
            <a:normAutofit fontScale="90000"/>
          </a:bodyPr>
          <a:lstStyle/>
          <a:p>
            <a:pPr algn="ctr"/>
            <a:r>
              <a:rPr lang="en-US" sz="3600" b="1" dirty="0">
                <a:latin typeface="+mn-lt"/>
              </a:rPr>
              <a:t>1. Student Success</a:t>
            </a:r>
            <a:br>
              <a:rPr lang="en-US" sz="3600" b="1" dirty="0"/>
            </a:br>
            <a:r>
              <a:rPr lang="en-US" sz="3100" i="1" dirty="0"/>
              <a:t>Advancing student support services to help students attain their academic</a:t>
            </a:r>
            <a:br>
              <a:rPr lang="en-US" sz="3100" i="1" dirty="0"/>
            </a:br>
            <a:r>
              <a:rPr lang="en-US" sz="3100" i="1" dirty="0"/>
              <a:t>and career goals by integrating data systems, user interfaces, policies,</a:t>
            </a:r>
            <a:br>
              <a:rPr lang="en-US" sz="3100" i="1" dirty="0"/>
            </a:br>
            <a:r>
              <a:rPr lang="en-US" sz="3100" i="1" dirty="0"/>
              <a:t>and guided pathways</a:t>
            </a:r>
            <a:br>
              <a:rPr lang="en-US" b="1" dirty="0"/>
            </a:br>
            <a:endParaRPr lang="en-US" dirty="0"/>
          </a:p>
        </p:txBody>
      </p:sp>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660991" y="2395880"/>
            <a:ext cx="5328684" cy="4351338"/>
          </a:xfrm>
        </p:spPr>
        <p:txBody>
          <a:bodyPr>
            <a:normAutofit/>
          </a:bodyPr>
          <a:lstStyle/>
          <a:p>
            <a:pPr marL="0" indent="0">
              <a:buNone/>
            </a:pPr>
            <a:r>
              <a:rPr lang="en-US" b="1" dirty="0"/>
              <a:t>What will evolve? </a:t>
            </a:r>
          </a:p>
          <a:p>
            <a:r>
              <a:rPr lang="en-US" dirty="0"/>
              <a:t>Interest in using additional personal and situational data about students</a:t>
            </a:r>
          </a:p>
          <a:p>
            <a:pPr marL="0" indent="0">
              <a:spcBef>
                <a:spcPts val="1700"/>
              </a:spcBef>
              <a:buNone/>
            </a:pPr>
            <a:r>
              <a:rPr lang="en-US" b="1" dirty="0"/>
              <a:t>Bottom line</a:t>
            </a:r>
          </a:p>
          <a:p>
            <a:r>
              <a:rPr lang="en-US" dirty="0"/>
              <a:t>Student success efforts must be holistic and comprehensive</a:t>
            </a:r>
          </a:p>
          <a:p>
            <a:pPr marL="0" indent="0">
              <a:buNone/>
            </a:pPr>
            <a:endParaRPr lang="en-US" dirty="0"/>
          </a:p>
          <a:p>
            <a:pPr marL="0" indent="0">
              <a:buNone/>
            </a:pPr>
            <a:endParaRPr lang="en-US" dirty="0"/>
          </a:p>
        </p:txBody>
      </p:sp>
      <p:sp>
        <p:nvSpPr>
          <p:cNvPr id="4" name="Content Placeholder 2">
            <a:extLst>
              <a:ext uri="{FF2B5EF4-FFF2-40B4-BE49-F238E27FC236}">
                <a16:creationId xmlns:a16="http://schemas.microsoft.com/office/drawing/2014/main" id="{72CF7879-61D4-9D4C-80DA-1F53EBBF72DE}"/>
              </a:ext>
            </a:extLst>
          </p:cNvPr>
          <p:cNvSpPr txBox="1">
            <a:spLocks/>
          </p:cNvSpPr>
          <p:nvPr/>
        </p:nvSpPr>
        <p:spPr>
          <a:xfrm>
            <a:off x="6650666" y="2396880"/>
            <a:ext cx="53286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Challenges</a:t>
            </a:r>
          </a:p>
          <a:p>
            <a:r>
              <a:rPr lang="en-US" dirty="0"/>
              <a:t>Affording new investments</a:t>
            </a:r>
          </a:p>
          <a:p>
            <a:r>
              <a:rPr lang="en-US" dirty="0"/>
              <a:t>Students’ situations will be more precarious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643358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EBB950-7E0B-4448-A1F2-7FC8EC4C9EB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2E667-259A-A740-B8B2-B9B5FF7175CC}"/>
              </a:ext>
            </a:extLst>
          </p:cNvPr>
          <p:cNvSpPr>
            <a:spLocks noGrp="1"/>
          </p:cNvSpPr>
          <p:nvPr>
            <p:ph type="title"/>
          </p:nvPr>
        </p:nvSpPr>
        <p:spPr>
          <a:xfrm>
            <a:off x="593650" y="370150"/>
            <a:ext cx="11398102" cy="763284"/>
          </a:xfrm>
        </p:spPr>
        <p:txBody>
          <a:bodyPr>
            <a:normAutofit/>
          </a:bodyPr>
          <a:lstStyle/>
          <a:p>
            <a:r>
              <a:rPr lang="en-US" sz="3600" b="1" dirty="0">
                <a:latin typeface="+mn-lt"/>
              </a:rPr>
              <a:t>What if the pandemic continues beyond 2021?</a:t>
            </a:r>
            <a:endParaRPr lang="en-US" dirty="0">
              <a:latin typeface="+mn-lt"/>
            </a:endParaRPr>
          </a:p>
        </p:txBody>
      </p:sp>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593651" y="1503583"/>
            <a:ext cx="7587312" cy="4351338"/>
          </a:xfrm>
        </p:spPr>
        <p:txBody>
          <a:bodyPr>
            <a:normAutofit/>
          </a:bodyPr>
          <a:lstStyle/>
          <a:p>
            <a:r>
              <a:rPr lang="en-US" sz="3200" dirty="0"/>
              <a:t>Financial challenges will increase</a:t>
            </a:r>
          </a:p>
          <a:p>
            <a:r>
              <a:rPr lang="en-US" sz="3200" dirty="0"/>
              <a:t>Helping the students at greatest risk will become even harder</a:t>
            </a:r>
          </a:p>
          <a:p>
            <a:r>
              <a:rPr lang="en-US" sz="3200" dirty="0"/>
              <a:t>Online services may expand and improve, as reliance on them continues</a:t>
            </a:r>
          </a:p>
          <a:p>
            <a:endParaRPr lang="en-US" sz="3200" dirty="0"/>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4211181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64E4E7-13A4-DE46-A9FA-1AF875A8CF7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604736" y="328406"/>
            <a:ext cx="10515600" cy="734101"/>
          </a:xfrm>
        </p:spPr>
        <p:txBody>
          <a:bodyPr>
            <a:normAutofit/>
          </a:bodyPr>
          <a:lstStyle/>
          <a:p>
            <a:r>
              <a:rPr lang="en-US" sz="4000" dirty="0">
                <a:solidFill>
                  <a:srgbClr val="AA332D"/>
                </a:solidFill>
                <a:latin typeface="+mn-lt"/>
              </a:rPr>
              <a:t>Panelist Perspective</a:t>
            </a:r>
          </a:p>
        </p:txBody>
      </p:sp>
      <p:sp>
        <p:nvSpPr>
          <p:cNvPr id="4" name="Rectangle 3">
            <a:extLst>
              <a:ext uri="{FF2B5EF4-FFF2-40B4-BE49-F238E27FC236}">
                <a16:creationId xmlns:a16="http://schemas.microsoft.com/office/drawing/2014/main" id="{CBAAF8C3-3B27-DA43-A356-7737526B76C9}"/>
              </a:ext>
            </a:extLst>
          </p:cNvPr>
          <p:cNvSpPr/>
          <p:nvPr/>
        </p:nvSpPr>
        <p:spPr>
          <a:xfrm>
            <a:off x="604735" y="1062507"/>
            <a:ext cx="7175765" cy="4901342"/>
          </a:xfrm>
          <a:prstGeom prst="rect">
            <a:avLst/>
          </a:prstGeom>
        </p:spPr>
        <p:txBody>
          <a:bodyPr wrap="square">
            <a:spAutoFit/>
          </a:bodyPr>
          <a:lstStyle/>
          <a:p>
            <a:pPr>
              <a:spcBef>
                <a:spcPts val="1500"/>
              </a:spcBef>
            </a:pPr>
            <a:r>
              <a:rPr lang="en-US" sz="3000" dirty="0">
                <a:solidFill>
                  <a:schemeClr val="tx1">
                    <a:lumMod val="65000"/>
                    <a:lumOff val="35000"/>
                  </a:schemeClr>
                </a:solidFill>
                <a:latin typeface="Georgia" panose="02040502050405020303" pitchFamily="18" charset="0"/>
              </a:rPr>
              <a:t>When I think of the new normal, what I think of opportunities to empower students, and to create more accountability, especially for the adult learner.</a:t>
            </a:r>
          </a:p>
          <a:p>
            <a:pPr>
              <a:spcBef>
                <a:spcPts val="1500"/>
              </a:spcBef>
            </a:pPr>
            <a:r>
              <a:rPr lang="en-US" sz="3000" dirty="0">
                <a:solidFill>
                  <a:schemeClr val="tx1">
                    <a:lumMod val="65000"/>
                    <a:lumOff val="35000"/>
                  </a:schemeClr>
                </a:solidFill>
                <a:latin typeface="Georgia" panose="02040502050405020303" pitchFamily="18" charset="0"/>
              </a:rPr>
              <a:t>As we’ve moved to online, and everything’s become a little bit more trackable and transparent, I’m hoping that we really empower students in the new pathways.</a:t>
            </a:r>
          </a:p>
        </p:txBody>
      </p:sp>
      <p:sp>
        <p:nvSpPr>
          <p:cNvPr id="10" name="TextBox 9">
            <a:extLst>
              <a:ext uri="{FF2B5EF4-FFF2-40B4-BE49-F238E27FC236}">
                <a16:creationId xmlns:a16="http://schemas.microsoft.com/office/drawing/2014/main" id="{8642FB2E-15BA-1D48-8A6A-12FBA0DE4643}"/>
              </a:ext>
            </a:extLst>
          </p:cNvPr>
          <p:cNvSpPr txBox="1"/>
          <p:nvPr/>
        </p:nvSpPr>
        <p:spPr>
          <a:xfrm>
            <a:off x="8385236" y="3735418"/>
            <a:ext cx="3806764" cy="1292662"/>
          </a:xfrm>
          <a:prstGeom prst="rect">
            <a:avLst/>
          </a:prstGeom>
          <a:noFill/>
        </p:spPr>
        <p:txBody>
          <a:bodyPr wrap="square" rtlCol="0">
            <a:spAutoFit/>
          </a:bodyPr>
          <a:lstStyle/>
          <a:p>
            <a:r>
              <a:rPr lang="en-US" sz="2400" b="1" dirty="0">
                <a:solidFill>
                  <a:srgbClr val="AA332D"/>
                </a:solidFill>
              </a:rPr>
              <a:t>Shannon McCarty</a:t>
            </a:r>
          </a:p>
          <a:p>
            <a:r>
              <a:rPr lang="en-US" dirty="0"/>
              <a:t>Associate Vice President</a:t>
            </a:r>
          </a:p>
          <a:p>
            <a:r>
              <a:rPr lang="en-US" dirty="0"/>
              <a:t>Center for Innovation in Learning National University</a:t>
            </a:r>
          </a:p>
        </p:txBody>
      </p:sp>
      <p:pic>
        <p:nvPicPr>
          <p:cNvPr id="6" name="Picture 5">
            <a:extLst>
              <a:ext uri="{FF2B5EF4-FFF2-40B4-BE49-F238E27FC236}">
                <a16:creationId xmlns:a16="http://schemas.microsoft.com/office/drawing/2014/main" id="{F8E1D46A-D0FF-2A4C-BCF2-A9BAACB65F99}"/>
              </a:ext>
            </a:extLst>
          </p:cNvPr>
          <p:cNvPicPr>
            <a:picLocks noChangeAspect="1"/>
          </p:cNvPicPr>
          <p:nvPr/>
        </p:nvPicPr>
        <p:blipFill>
          <a:blip r:embed="rId4"/>
          <a:stretch>
            <a:fillRect/>
          </a:stretch>
        </p:blipFill>
        <p:spPr>
          <a:xfrm>
            <a:off x="8446292" y="607009"/>
            <a:ext cx="3140972" cy="3128408"/>
          </a:xfrm>
          <a:prstGeom prst="rect">
            <a:avLst/>
          </a:prstGeom>
          <a:ln w="12700">
            <a:solidFill>
              <a:schemeClr val="tx1"/>
            </a:solidFill>
          </a:ln>
        </p:spPr>
      </p:pic>
    </p:spTree>
    <p:extLst>
      <p:ext uri="{BB962C8B-B14F-4D97-AF65-F5344CB8AC3E}">
        <p14:creationId xmlns:p14="http://schemas.microsoft.com/office/powerpoint/2010/main" val="3814721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817FBF-B249-6644-B99B-4E82AB2201E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57504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A38C4-821C-F14D-84AB-4A7E71EA9422}"/>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2E667-259A-A740-B8B2-B9B5FF7175CC}"/>
              </a:ext>
            </a:extLst>
          </p:cNvPr>
          <p:cNvSpPr>
            <a:spLocks noGrp="1"/>
          </p:cNvSpPr>
          <p:nvPr>
            <p:ph type="title"/>
          </p:nvPr>
        </p:nvSpPr>
        <p:spPr>
          <a:xfrm>
            <a:off x="233916" y="199303"/>
            <a:ext cx="11398102" cy="1776412"/>
          </a:xfrm>
        </p:spPr>
        <p:txBody>
          <a:bodyPr>
            <a:normAutofit/>
          </a:bodyPr>
          <a:lstStyle/>
          <a:p>
            <a:pPr algn="ctr"/>
            <a:r>
              <a:rPr lang="en-US" sz="3200" b="1" dirty="0">
                <a:latin typeface="+mn-lt"/>
              </a:rPr>
              <a:t>2. Equitable Access to Education</a:t>
            </a:r>
            <a:br>
              <a:rPr lang="en-US" sz="3600" b="1" dirty="0"/>
            </a:br>
            <a:r>
              <a:rPr lang="en-US" sz="2800" i="1" dirty="0"/>
              <a:t>Providing technologies, support, and policies for diverse users and equitable access to bridge the digital divide and reduce equity gaps</a:t>
            </a:r>
            <a:endParaRPr lang="en-US" sz="2800" dirty="0"/>
          </a:p>
        </p:txBody>
      </p:sp>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609600" y="2006774"/>
            <a:ext cx="5828414" cy="4351338"/>
          </a:xfrm>
        </p:spPr>
        <p:txBody>
          <a:bodyPr>
            <a:normAutofit lnSpcReduction="10000"/>
          </a:bodyPr>
          <a:lstStyle/>
          <a:p>
            <a:pPr marL="0" indent="0">
              <a:buNone/>
            </a:pPr>
            <a:r>
              <a:rPr lang="en-US" b="1" dirty="0"/>
              <a:t>What will evolve? </a:t>
            </a:r>
          </a:p>
          <a:p>
            <a:r>
              <a:rPr lang="en-US" dirty="0"/>
              <a:t>Recognition of institutions’ responsibility for ensuring equitable access to education</a:t>
            </a:r>
          </a:p>
          <a:p>
            <a:pPr marL="0" indent="0">
              <a:buNone/>
            </a:pPr>
            <a:endParaRPr lang="en-US" dirty="0"/>
          </a:p>
          <a:p>
            <a:pPr marL="0" indent="0">
              <a:buNone/>
            </a:pPr>
            <a:r>
              <a:rPr lang="en-US" b="1" dirty="0"/>
              <a:t>Bottom line</a:t>
            </a:r>
          </a:p>
          <a:p>
            <a:r>
              <a:rPr lang="en-US" dirty="0"/>
              <a:t>Providing equitable access extends far beyond network connectivity and requires understanding the full range of challenges students face</a:t>
            </a:r>
          </a:p>
          <a:p>
            <a:pPr marL="0" indent="0">
              <a:buNone/>
            </a:pPr>
            <a:endParaRPr lang="en-US" dirty="0"/>
          </a:p>
        </p:txBody>
      </p:sp>
      <p:sp>
        <p:nvSpPr>
          <p:cNvPr id="4" name="Content Placeholder 2">
            <a:extLst>
              <a:ext uri="{FF2B5EF4-FFF2-40B4-BE49-F238E27FC236}">
                <a16:creationId xmlns:a16="http://schemas.microsoft.com/office/drawing/2014/main" id="{72CF7879-61D4-9D4C-80DA-1F53EBBF72DE}"/>
              </a:ext>
            </a:extLst>
          </p:cNvPr>
          <p:cNvSpPr txBox="1">
            <a:spLocks/>
          </p:cNvSpPr>
          <p:nvPr/>
        </p:nvSpPr>
        <p:spPr>
          <a:xfrm>
            <a:off x="6650665" y="2006774"/>
            <a:ext cx="53286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Challenges</a:t>
            </a:r>
          </a:p>
          <a:p>
            <a:r>
              <a:rPr lang="en-US" dirty="0"/>
              <a:t>Institutions’ existential struggles overshadowing making-things-better struggles</a:t>
            </a:r>
          </a:p>
          <a:p>
            <a:r>
              <a:rPr lang="en-US" dirty="0"/>
              <a:t>Empathy deficits, induced by pandemic exhaustion</a:t>
            </a:r>
          </a:p>
          <a:p>
            <a:r>
              <a:rPr lang="en-US" dirty="0"/>
              <a:t>Diversity of needs and situations</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562846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370402-D003-DA4F-8550-D34234D25E82}"/>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593651" y="1503583"/>
            <a:ext cx="6429720" cy="4351338"/>
          </a:xfrm>
        </p:spPr>
        <p:txBody>
          <a:bodyPr/>
          <a:lstStyle/>
          <a:p>
            <a:r>
              <a:rPr lang="en-US" dirty="0"/>
              <a:t>The pandemic reality will become the new normal</a:t>
            </a:r>
          </a:p>
          <a:p>
            <a:r>
              <a:rPr lang="en-US" dirty="0"/>
              <a:t>Educational equity initiatives will be incorporated into student success initiatives</a:t>
            </a:r>
          </a:p>
          <a:p>
            <a:r>
              <a:rPr lang="en-US" dirty="0"/>
              <a:t>Partnerships and legislative support may increase</a:t>
            </a:r>
          </a:p>
          <a:p>
            <a:pPr marL="0" indent="0">
              <a:buNone/>
            </a:pPr>
            <a:endParaRPr lang="en-US" dirty="0"/>
          </a:p>
          <a:p>
            <a:pPr marL="0" indent="0">
              <a:buNone/>
            </a:pPr>
            <a:endParaRPr lang="en-US" dirty="0"/>
          </a:p>
        </p:txBody>
      </p:sp>
      <p:sp>
        <p:nvSpPr>
          <p:cNvPr id="8" name="Title 1">
            <a:extLst>
              <a:ext uri="{FF2B5EF4-FFF2-40B4-BE49-F238E27FC236}">
                <a16:creationId xmlns:a16="http://schemas.microsoft.com/office/drawing/2014/main" id="{66EF6CEB-AC04-5F4E-B4C6-6455758CA0DC}"/>
              </a:ext>
            </a:extLst>
          </p:cNvPr>
          <p:cNvSpPr>
            <a:spLocks noGrp="1"/>
          </p:cNvSpPr>
          <p:nvPr>
            <p:ph type="title"/>
          </p:nvPr>
        </p:nvSpPr>
        <p:spPr>
          <a:xfrm>
            <a:off x="593650" y="370150"/>
            <a:ext cx="11398102" cy="763284"/>
          </a:xfrm>
        </p:spPr>
        <p:txBody>
          <a:bodyPr>
            <a:normAutofit/>
          </a:bodyPr>
          <a:lstStyle/>
          <a:p>
            <a:r>
              <a:rPr lang="en-US" sz="3600" b="1" dirty="0">
                <a:latin typeface="+mn-lt"/>
              </a:rPr>
              <a:t>What if the pandemic continues beyond 2021?</a:t>
            </a:r>
            <a:endParaRPr lang="en-US" dirty="0">
              <a:latin typeface="+mn-lt"/>
            </a:endParaRPr>
          </a:p>
        </p:txBody>
      </p:sp>
    </p:spTree>
    <p:extLst>
      <p:ext uri="{BB962C8B-B14F-4D97-AF65-F5344CB8AC3E}">
        <p14:creationId xmlns:p14="http://schemas.microsoft.com/office/powerpoint/2010/main" val="3926273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C438B5-2025-2A40-8444-DEF6AABCBC4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604736" y="328406"/>
            <a:ext cx="10515600" cy="734101"/>
          </a:xfrm>
        </p:spPr>
        <p:txBody>
          <a:bodyPr>
            <a:normAutofit/>
          </a:bodyPr>
          <a:lstStyle/>
          <a:p>
            <a:r>
              <a:rPr lang="en-US" sz="4000" dirty="0">
                <a:solidFill>
                  <a:srgbClr val="AA332D"/>
                </a:solidFill>
                <a:latin typeface="+mn-lt"/>
              </a:rPr>
              <a:t>Panelist Perspective</a:t>
            </a:r>
          </a:p>
        </p:txBody>
      </p:sp>
      <p:sp>
        <p:nvSpPr>
          <p:cNvPr id="4" name="Rectangle 3">
            <a:extLst>
              <a:ext uri="{FF2B5EF4-FFF2-40B4-BE49-F238E27FC236}">
                <a16:creationId xmlns:a16="http://schemas.microsoft.com/office/drawing/2014/main" id="{CBAAF8C3-3B27-DA43-A356-7737526B76C9}"/>
              </a:ext>
            </a:extLst>
          </p:cNvPr>
          <p:cNvSpPr/>
          <p:nvPr/>
        </p:nvSpPr>
        <p:spPr>
          <a:xfrm>
            <a:off x="604735" y="1062507"/>
            <a:ext cx="7175765" cy="4439677"/>
          </a:xfrm>
          <a:prstGeom prst="rect">
            <a:avLst/>
          </a:prstGeom>
        </p:spPr>
        <p:txBody>
          <a:bodyPr wrap="square">
            <a:spAutoFit/>
          </a:bodyPr>
          <a:lstStyle/>
          <a:p>
            <a:pPr>
              <a:spcBef>
                <a:spcPts val="1500"/>
              </a:spcBef>
            </a:pPr>
            <a:r>
              <a:rPr lang="en-US" sz="3000" dirty="0">
                <a:solidFill>
                  <a:schemeClr val="tx1">
                    <a:lumMod val="65000"/>
                    <a:lumOff val="35000"/>
                  </a:schemeClr>
                </a:solidFill>
                <a:latin typeface="Georgia" panose="02040502050405020303" pitchFamily="18" charset="0"/>
              </a:rPr>
              <a:t>What can we do because of this crisis that we wouldn't have otherwise been able to do?  </a:t>
            </a:r>
          </a:p>
          <a:p>
            <a:pPr>
              <a:spcBef>
                <a:spcPts val="1500"/>
              </a:spcBef>
            </a:pPr>
            <a:r>
              <a:rPr lang="en-US" sz="3000" dirty="0">
                <a:solidFill>
                  <a:schemeClr val="tx1">
                    <a:lumMod val="65000"/>
                    <a:lumOff val="35000"/>
                  </a:schemeClr>
                </a:solidFill>
                <a:latin typeface="Georgia" panose="02040502050405020303" pitchFamily="18" charset="0"/>
              </a:rPr>
              <a:t>I think that some partnerships are now going to be possible because it's become clear to everybody just how severe these problems are and how much we need to bring people together and make sure that there is a much greater level of equity.</a:t>
            </a:r>
          </a:p>
        </p:txBody>
      </p:sp>
      <p:sp>
        <p:nvSpPr>
          <p:cNvPr id="10" name="TextBox 9">
            <a:extLst>
              <a:ext uri="{FF2B5EF4-FFF2-40B4-BE49-F238E27FC236}">
                <a16:creationId xmlns:a16="http://schemas.microsoft.com/office/drawing/2014/main" id="{8642FB2E-15BA-1D48-8A6A-12FBA0DE4643}"/>
              </a:ext>
            </a:extLst>
          </p:cNvPr>
          <p:cNvSpPr txBox="1"/>
          <p:nvPr/>
        </p:nvSpPr>
        <p:spPr>
          <a:xfrm>
            <a:off x="8385236" y="3735418"/>
            <a:ext cx="3806764" cy="1292662"/>
          </a:xfrm>
          <a:prstGeom prst="rect">
            <a:avLst/>
          </a:prstGeom>
          <a:noFill/>
        </p:spPr>
        <p:txBody>
          <a:bodyPr wrap="square" rtlCol="0">
            <a:spAutoFit/>
          </a:bodyPr>
          <a:lstStyle/>
          <a:p>
            <a:r>
              <a:rPr lang="en-US" sz="2400" b="1" dirty="0">
                <a:solidFill>
                  <a:srgbClr val="AA332D"/>
                </a:solidFill>
              </a:rPr>
              <a:t>Jay </a:t>
            </a:r>
            <a:r>
              <a:rPr lang="en-US" sz="2400" b="1" dirty="0" err="1">
                <a:solidFill>
                  <a:srgbClr val="AA332D"/>
                </a:solidFill>
              </a:rPr>
              <a:t>Rozgonyi</a:t>
            </a:r>
            <a:endParaRPr lang="en-US" sz="2400" b="1" dirty="0">
              <a:solidFill>
                <a:srgbClr val="AA332D"/>
              </a:solidFill>
            </a:endParaRPr>
          </a:p>
          <a:p>
            <a:r>
              <a:rPr lang="en-US" dirty="0"/>
              <a:t>Associate Vice Provost for</a:t>
            </a:r>
          </a:p>
          <a:p>
            <a:r>
              <a:rPr lang="en-US" dirty="0"/>
              <a:t>Innovation and Effectiveness</a:t>
            </a:r>
          </a:p>
          <a:p>
            <a:r>
              <a:rPr lang="en-US" dirty="0"/>
              <a:t>Fairfield University</a:t>
            </a:r>
          </a:p>
        </p:txBody>
      </p:sp>
      <p:pic>
        <p:nvPicPr>
          <p:cNvPr id="3" name="Picture 2">
            <a:extLst>
              <a:ext uri="{FF2B5EF4-FFF2-40B4-BE49-F238E27FC236}">
                <a16:creationId xmlns:a16="http://schemas.microsoft.com/office/drawing/2014/main" id="{38F49769-B1BF-B24D-9395-D024257E3F1F}"/>
              </a:ext>
            </a:extLst>
          </p:cNvPr>
          <p:cNvPicPr>
            <a:picLocks noChangeAspect="1"/>
          </p:cNvPicPr>
          <p:nvPr/>
        </p:nvPicPr>
        <p:blipFill>
          <a:blip r:embed="rId4"/>
          <a:stretch>
            <a:fillRect/>
          </a:stretch>
        </p:blipFill>
        <p:spPr>
          <a:xfrm>
            <a:off x="8385235" y="607009"/>
            <a:ext cx="3128408" cy="3128408"/>
          </a:xfrm>
          <a:prstGeom prst="rect">
            <a:avLst/>
          </a:prstGeom>
          <a:ln w="12700">
            <a:solidFill>
              <a:schemeClr val="tx1"/>
            </a:solidFill>
          </a:ln>
        </p:spPr>
      </p:pic>
    </p:spTree>
    <p:extLst>
      <p:ext uri="{BB962C8B-B14F-4D97-AF65-F5344CB8AC3E}">
        <p14:creationId xmlns:p14="http://schemas.microsoft.com/office/powerpoint/2010/main" val="836226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910FB1-DD61-FD4B-B60A-133AAEEA402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2E667-259A-A740-B8B2-B9B5FF7175CC}"/>
              </a:ext>
            </a:extLst>
          </p:cNvPr>
          <p:cNvSpPr>
            <a:spLocks noGrp="1"/>
          </p:cNvSpPr>
          <p:nvPr>
            <p:ph type="title"/>
          </p:nvPr>
        </p:nvSpPr>
        <p:spPr>
          <a:xfrm>
            <a:off x="233916" y="588409"/>
            <a:ext cx="11398102" cy="1776412"/>
          </a:xfrm>
        </p:spPr>
        <p:txBody>
          <a:bodyPr>
            <a:normAutofit fontScale="90000"/>
          </a:bodyPr>
          <a:lstStyle/>
          <a:p>
            <a:pPr algn="ctr"/>
            <a:r>
              <a:rPr lang="en-US" sz="3600" b="1" dirty="0">
                <a:latin typeface="+mn-lt"/>
              </a:rPr>
              <a:t>3. Online Learning</a:t>
            </a:r>
            <a:br>
              <a:rPr lang="en-US" sz="3600" b="1" dirty="0"/>
            </a:br>
            <a:r>
              <a:rPr lang="en-US" sz="3100" i="1" dirty="0"/>
              <a:t>Progressing from emergency remote teaching and learning to online learning by advancing best practices in technology-enabled teaching and learning</a:t>
            </a:r>
            <a:br>
              <a:rPr lang="en-US" b="1" dirty="0"/>
            </a:br>
            <a:endParaRPr lang="en-US" dirty="0"/>
          </a:p>
        </p:txBody>
      </p:sp>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641498" y="2219782"/>
            <a:ext cx="5796516" cy="4351338"/>
          </a:xfrm>
        </p:spPr>
        <p:txBody>
          <a:bodyPr>
            <a:normAutofit/>
          </a:bodyPr>
          <a:lstStyle/>
          <a:p>
            <a:pPr marL="0" indent="0">
              <a:buNone/>
            </a:pPr>
            <a:r>
              <a:rPr lang="en-US" b="1" dirty="0"/>
              <a:t>What will evolve? </a:t>
            </a:r>
          </a:p>
          <a:p>
            <a:r>
              <a:rPr lang="en-US" dirty="0"/>
              <a:t>Applications of technology to teaching and learning will become more connected to pedagogy and more integrated with classroom-based learning</a:t>
            </a:r>
          </a:p>
          <a:p>
            <a:pPr marL="0" indent="0">
              <a:buNone/>
            </a:pPr>
            <a:r>
              <a:rPr lang="en-US" b="1" dirty="0"/>
              <a:t>Bottom line</a:t>
            </a:r>
          </a:p>
          <a:p>
            <a:r>
              <a:rPr lang="en-US" dirty="0"/>
              <a:t>Teaching and learning will never be the same</a:t>
            </a:r>
          </a:p>
          <a:p>
            <a:pPr marL="0" indent="0">
              <a:buNone/>
            </a:pPr>
            <a:endParaRPr lang="en-US" dirty="0"/>
          </a:p>
          <a:p>
            <a:pPr marL="0" indent="0">
              <a:buNone/>
            </a:pPr>
            <a:endParaRPr lang="en-US" dirty="0"/>
          </a:p>
        </p:txBody>
      </p:sp>
      <p:sp>
        <p:nvSpPr>
          <p:cNvPr id="4" name="Content Placeholder 2">
            <a:extLst>
              <a:ext uri="{FF2B5EF4-FFF2-40B4-BE49-F238E27FC236}">
                <a16:creationId xmlns:a16="http://schemas.microsoft.com/office/drawing/2014/main" id="{72CF7879-61D4-9D4C-80DA-1F53EBBF72DE}"/>
              </a:ext>
            </a:extLst>
          </p:cNvPr>
          <p:cNvSpPr txBox="1">
            <a:spLocks/>
          </p:cNvSpPr>
          <p:nvPr/>
        </p:nvSpPr>
        <p:spPr>
          <a:xfrm>
            <a:off x="6650665" y="2219782"/>
            <a:ext cx="53286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Challenges</a:t>
            </a:r>
          </a:p>
          <a:p>
            <a:r>
              <a:rPr lang="en-US" dirty="0"/>
              <a:t>Stakeholders pressuring for the primacy of face-to-face learning</a:t>
            </a:r>
          </a:p>
          <a:p>
            <a:r>
              <a:rPr lang="en-US" dirty="0"/>
              <a:t>Change management</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897368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2960CA-2AF5-E544-97FF-104B2988DC57}"/>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593650" y="1503583"/>
            <a:ext cx="6702095" cy="4351338"/>
          </a:xfrm>
        </p:spPr>
        <p:txBody>
          <a:bodyPr>
            <a:normAutofit/>
          </a:bodyPr>
          <a:lstStyle/>
          <a:p>
            <a:r>
              <a:rPr lang="en-US" sz="3200" dirty="0"/>
              <a:t>Financial challenges will put pressure on continuing some academic programs</a:t>
            </a:r>
          </a:p>
          <a:p>
            <a:r>
              <a:rPr lang="en-US" sz="3200" dirty="0"/>
              <a:t>More and more learning experiences and scholarly services will move online, but as cheaply as possible</a:t>
            </a:r>
          </a:p>
          <a:p>
            <a:r>
              <a:rPr lang="en-US" sz="3200" dirty="0"/>
              <a:t>A wave of faculty and staff retirements</a:t>
            </a:r>
          </a:p>
          <a:p>
            <a:endParaRPr lang="en-US" sz="3200" dirty="0"/>
          </a:p>
          <a:p>
            <a:pPr marL="0" indent="0">
              <a:buNone/>
            </a:pPr>
            <a:endParaRPr lang="en-US" sz="3200" dirty="0"/>
          </a:p>
          <a:p>
            <a:pPr marL="0" indent="0">
              <a:buNone/>
            </a:pPr>
            <a:endParaRPr lang="en-US" sz="3200" dirty="0"/>
          </a:p>
        </p:txBody>
      </p:sp>
      <p:sp>
        <p:nvSpPr>
          <p:cNvPr id="8" name="Title 1">
            <a:extLst>
              <a:ext uri="{FF2B5EF4-FFF2-40B4-BE49-F238E27FC236}">
                <a16:creationId xmlns:a16="http://schemas.microsoft.com/office/drawing/2014/main" id="{C9BAA890-4855-2044-8306-33FFACCC64A7}"/>
              </a:ext>
            </a:extLst>
          </p:cNvPr>
          <p:cNvSpPr>
            <a:spLocks noGrp="1"/>
          </p:cNvSpPr>
          <p:nvPr>
            <p:ph type="title"/>
          </p:nvPr>
        </p:nvSpPr>
        <p:spPr>
          <a:xfrm>
            <a:off x="593650" y="370150"/>
            <a:ext cx="11398102" cy="763284"/>
          </a:xfrm>
        </p:spPr>
        <p:txBody>
          <a:bodyPr>
            <a:normAutofit/>
          </a:bodyPr>
          <a:lstStyle/>
          <a:p>
            <a:r>
              <a:rPr lang="en-US" sz="3600" b="1" dirty="0">
                <a:latin typeface="+mn-lt"/>
              </a:rPr>
              <a:t>What if the pandemic continues beyond 2021?</a:t>
            </a:r>
            <a:endParaRPr lang="en-US" dirty="0">
              <a:latin typeface="+mn-lt"/>
            </a:endParaRPr>
          </a:p>
        </p:txBody>
      </p:sp>
    </p:spTree>
    <p:extLst>
      <p:ext uri="{BB962C8B-B14F-4D97-AF65-F5344CB8AC3E}">
        <p14:creationId xmlns:p14="http://schemas.microsoft.com/office/powerpoint/2010/main" val="1530175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73F597-3DA7-3849-B9F3-E9B1BC9D003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604736" y="328406"/>
            <a:ext cx="10515600" cy="734101"/>
          </a:xfrm>
        </p:spPr>
        <p:txBody>
          <a:bodyPr>
            <a:normAutofit/>
          </a:bodyPr>
          <a:lstStyle/>
          <a:p>
            <a:r>
              <a:rPr lang="en-US" sz="4000" dirty="0">
                <a:solidFill>
                  <a:srgbClr val="AA332D"/>
                </a:solidFill>
                <a:latin typeface="+mn-lt"/>
              </a:rPr>
              <a:t>Panelist Perspective</a:t>
            </a:r>
          </a:p>
        </p:txBody>
      </p:sp>
      <p:sp>
        <p:nvSpPr>
          <p:cNvPr id="4" name="Rectangle 3">
            <a:extLst>
              <a:ext uri="{FF2B5EF4-FFF2-40B4-BE49-F238E27FC236}">
                <a16:creationId xmlns:a16="http://schemas.microsoft.com/office/drawing/2014/main" id="{CBAAF8C3-3B27-DA43-A356-7737526B76C9}"/>
              </a:ext>
            </a:extLst>
          </p:cNvPr>
          <p:cNvSpPr/>
          <p:nvPr/>
        </p:nvSpPr>
        <p:spPr>
          <a:xfrm>
            <a:off x="604735" y="1062507"/>
            <a:ext cx="7175765" cy="5093702"/>
          </a:xfrm>
          <a:prstGeom prst="rect">
            <a:avLst/>
          </a:prstGeom>
        </p:spPr>
        <p:txBody>
          <a:bodyPr wrap="square">
            <a:spAutoFit/>
          </a:bodyPr>
          <a:lstStyle/>
          <a:p>
            <a:pPr>
              <a:spcBef>
                <a:spcPts val="1500"/>
              </a:spcBef>
            </a:pPr>
            <a:r>
              <a:rPr lang="en-US" sz="3000" dirty="0">
                <a:solidFill>
                  <a:schemeClr val="tx1">
                    <a:lumMod val="65000"/>
                    <a:lumOff val="35000"/>
                  </a:schemeClr>
                </a:solidFill>
                <a:latin typeface="Georgia" panose="02040502050405020303" pitchFamily="18" charset="0"/>
              </a:rPr>
              <a:t>We’re entering the interactive and on-demand era of education. In the 2020+ era, our students are expecting an on-demand interactive multimedia experience. </a:t>
            </a:r>
          </a:p>
          <a:p>
            <a:pPr>
              <a:spcBef>
                <a:spcPts val="1500"/>
              </a:spcBef>
            </a:pPr>
            <a:r>
              <a:rPr lang="en-US" sz="3000" dirty="0">
                <a:solidFill>
                  <a:schemeClr val="tx1">
                    <a:lumMod val="65000"/>
                    <a:lumOff val="35000"/>
                  </a:schemeClr>
                </a:solidFill>
                <a:latin typeface="Georgia" panose="02040502050405020303" pitchFamily="18" charset="0"/>
              </a:rPr>
              <a:t>We need to transform our courses to meet the needs of the current students using the technologies and methodologies that they're used to using.</a:t>
            </a:r>
          </a:p>
          <a:p>
            <a:pPr>
              <a:spcBef>
                <a:spcPts val="1500"/>
              </a:spcBef>
            </a:pPr>
            <a:endParaRPr lang="en-US" sz="3000" dirty="0">
              <a:solidFill>
                <a:schemeClr val="tx1">
                  <a:lumMod val="65000"/>
                  <a:lumOff val="35000"/>
                </a:schemeClr>
              </a:solidFill>
              <a:latin typeface="Georgia" panose="02040502050405020303" pitchFamily="18" charset="0"/>
            </a:endParaRPr>
          </a:p>
        </p:txBody>
      </p:sp>
      <p:sp>
        <p:nvSpPr>
          <p:cNvPr id="10" name="TextBox 9">
            <a:extLst>
              <a:ext uri="{FF2B5EF4-FFF2-40B4-BE49-F238E27FC236}">
                <a16:creationId xmlns:a16="http://schemas.microsoft.com/office/drawing/2014/main" id="{8642FB2E-15BA-1D48-8A6A-12FBA0DE4643}"/>
              </a:ext>
            </a:extLst>
          </p:cNvPr>
          <p:cNvSpPr txBox="1"/>
          <p:nvPr/>
        </p:nvSpPr>
        <p:spPr>
          <a:xfrm>
            <a:off x="8385236" y="3780388"/>
            <a:ext cx="3806764" cy="1292662"/>
          </a:xfrm>
          <a:prstGeom prst="rect">
            <a:avLst/>
          </a:prstGeom>
          <a:noFill/>
        </p:spPr>
        <p:txBody>
          <a:bodyPr wrap="square" rtlCol="0">
            <a:spAutoFit/>
          </a:bodyPr>
          <a:lstStyle/>
          <a:p>
            <a:r>
              <a:rPr lang="en-US" sz="2400" b="1" dirty="0">
                <a:solidFill>
                  <a:srgbClr val="AA332D"/>
                </a:solidFill>
              </a:rPr>
              <a:t>D.P. Harris</a:t>
            </a:r>
          </a:p>
          <a:p>
            <a:r>
              <a:rPr lang="en-US" dirty="0"/>
              <a:t>Vice President and </a:t>
            </a:r>
          </a:p>
          <a:p>
            <a:r>
              <a:rPr lang="en-US" dirty="0"/>
              <a:t>Chief Information Officer</a:t>
            </a:r>
          </a:p>
          <a:p>
            <a:r>
              <a:rPr lang="en-US" dirty="0"/>
              <a:t>Loma Linda University</a:t>
            </a:r>
          </a:p>
        </p:txBody>
      </p:sp>
      <p:pic>
        <p:nvPicPr>
          <p:cNvPr id="3" name="Picture 2">
            <a:extLst>
              <a:ext uri="{FF2B5EF4-FFF2-40B4-BE49-F238E27FC236}">
                <a16:creationId xmlns:a16="http://schemas.microsoft.com/office/drawing/2014/main" id="{0B7A19E2-B1EB-B34F-947A-6E99314CA0C1}"/>
              </a:ext>
            </a:extLst>
          </p:cNvPr>
          <p:cNvPicPr>
            <a:picLocks noChangeAspect="1"/>
          </p:cNvPicPr>
          <p:nvPr/>
        </p:nvPicPr>
        <p:blipFill>
          <a:blip r:embed="rId4"/>
          <a:stretch>
            <a:fillRect/>
          </a:stretch>
        </p:blipFill>
        <p:spPr>
          <a:xfrm>
            <a:off x="8515196" y="607006"/>
            <a:ext cx="3140972" cy="3140972"/>
          </a:xfrm>
          <a:prstGeom prst="rect">
            <a:avLst/>
          </a:prstGeom>
          <a:ln w="12700">
            <a:solidFill>
              <a:schemeClr val="tx1"/>
            </a:solidFill>
          </a:ln>
        </p:spPr>
      </p:pic>
    </p:spTree>
    <p:extLst>
      <p:ext uri="{BB962C8B-B14F-4D97-AF65-F5344CB8AC3E}">
        <p14:creationId xmlns:p14="http://schemas.microsoft.com/office/powerpoint/2010/main" val="1917455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6AFA06-AB51-C545-9163-413640441BF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2E667-259A-A740-B8B2-B9B5FF7175CC}"/>
              </a:ext>
            </a:extLst>
          </p:cNvPr>
          <p:cNvSpPr>
            <a:spLocks noGrp="1"/>
          </p:cNvSpPr>
          <p:nvPr>
            <p:ph type="title"/>
          </p:nvPr>
        </p:nvSpPr>
        <p:spPr>
          <a:xfrm>
            <a:off x="233916" y="588409"/>
            <a:ext cx="11398102" cy="1776412"/>
          </a:xfrm>
        </p:spPr>
        <p:txBody>
          <a:bodyPr>
            <a:normAutofit fontScale="90000"/>
          </a:bodyPr>
          <a:lstStyle/>
          <a:p>
            <a:pPr algn="ctr"/>
            <a:r>
              <a:rPr lang="en-US" sz="3600" b="1" dirty="0">
                <a:latin typeface="+mn-lt"/>
              </a:rPr>
              <a:t>4. Information Security</a:t>
            </a:r>
            <a:br>
              <a:rPr lang="en-US" sz="3600" b="1" dirty="0"/>
            </a:br>
            <a:r>
              <a:rPr lang="en-US" sz="3100" i="1" dirty="0"/>
              <a:t>Developing a cybersecurity operations strategy that effectively detects, responds to, and mitigates security threats regardless of where students, faculty, and staff are located</a:t>
            </a:r>
            <a:br>
              <a:rPr lang="en-US" b="1" dirty="0"/>
            </a:br>
            <a:endParaRPr lang="en-US" dirty="0"/>
          </a:p>
        </p:txBody>
      </p:sp>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660991" y="2210503"/>
            <a:ext cx="5328684" cy="4351338"/>
          </a:xfrm>
        </p:spPr>
        <p:txBody>
          <a:bodyPr>
            <a:normAutofit/>
          </a:bodyPr>
          <a:lstStyle/>
          <a:p>
            <a:pPr marL="0" indent="0">
              <a:buNone/>
            </a:pPr>
            <a:r>
              <a:rPr lang="en-US" b="1" dirty="0"/>
              <a:t>What will evolve? </a:t>
            </a:r>
          </a:p>
          <a:p>
            <a:r>
              <a:rPr lang="en-US" dirty="0"/>
              <a:t>Completely remote education, research and work will become permanent in many aspects</a:t>
            </a:r>
            <a:r>
              <a:rPr lang="en-US" dirty="0">
                <a:effectLst/>
              </a:rPr>
              <a:t> </a:t>
            </a:r>
            <a:endParaRPr lang="en-US" dirty="0"/>
          </a:p>
          <a:p>
            <a:pPr marL="0" indent="0">
              <a:spcBef>
                <a:spcPts val="1500"/>
              </a:spcBef>
              <a:buNone/>
            </a:pPr>
            <a:r>
              <a:rPr lang="en-US" b="1" dirty="0"/>
              <a:t>Bottom line</a:t>
            </a:r>
          </a:p>
          <a:p>
            <a:r>
              <a:rPr lang="en-US" dirty="0"/>
              <a:t>Additional leadership, infrastructure and services are needed to support expanded off-campus activities</a:t>
            </a:r>
          </a:p>
          <a:p>
            <a:pPr marL="0" indent="0">
              <a:buNone/>
            </a:pPr>
            <a:endParaRPr lang="en-US" dirty="0"/>
          </a:p>
        </p:txBody>
      </p:sp>
      <p:sp>
        <p:nvSpPr>
          <p:cNvPr id="4" name="Content Placeholder 2">
            <a:extLst>
              <a:ext uri="{FF2B5EF4-FFF2-40B4-BE49-F238E27FC236}">
                <a16:creationId xmlns:a16="http://schemas.microsoft.com/office/drawing/2014/main" id="{72CF7879-61D4-9D4C-80DA-1F53EBBF72DE}"/>
              </a:ext>
            </a:extLst>
          </p:cNvPr>
          <p:cNvSpPr txBox="1">
            <a:spLocks/>
          </p:cNvSpPr>
          <p:nvPr/>
        </p:nvSpPr>
        <p:spPr>
          <a:xfrm>
            <a:off x="6460163" y="2210503"/>
            <a:ext cx="53286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Challenges</a:t>
            </a:r>
          </a:p>
          <a:p>
            <a:r>
              <a:rPr lang="en-US" dirty="0"/>
              <a:t>Rethinking security and privacy strategies</a:t>
            </a:r>
          </a:p>
          <a:p>
            <a:r>
              <a:rPr lang="en-US" dirty="0"/>
              <a:t>Continued and expanding data harvesting by solution providers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564426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BD88C2-B531-FF4F-B912-CE207783C979}"/>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593650" y="1503583"/>
            <a:ext cx="6916103" cy="4351338"/>
          </a:xfrm>
        </p:spPr>
        <p:txBody>
          <a:bodyPr>
            <a:normAutofit/>
          </a:bodyPr>
          <a:lstStyle/>
          <a:p>
            <a:r>
              <a:rPr lang="en-US" sz="3600" dirty="0"/>
              <a:t>Provisional practices and protocols will need to be reviewed and upgraded or revised</a:t>
            </a:r>
          </a:p>
          <a:p>
            <a:endParaRPr lang="en-US" sz="3600" dirty="0"/>
          </a:p>
          <a:p>
            <a:pPr marL="0" indent="0">
              <a:buNone/>
            </a:pPr>
            <a:endParaRPr lang="en-US" sz="3600" dirty="0"/>
          </a:p>
          <a:p>
            <a:pPr marL="0" indent="0">
              <a:buNone/>
            </a:pPr>
            <a:endParaRPr lang="en-US" sz="3600" dirty="0"/>
          </a:p>
        </p:txBody>
      </p:sp>
      <p:sp>
        <p:nvSpPr>
          <p:cNvPr id="8" name="Title 1">
            <a:extLst>
              <a:ext uri="{FF2B5EF4-FFF2-40B4-BE49-F238E27FC236}">
                <a16:creationId xmlns:a16="http://schemas.microsoft.com/office/drawing/2014/main" id="{67EC123A-954C-5E47-B240-60276C5F9235}"/>
              </a:ext>
            </a:extLst>
          </p:cNvPr>
          <p:cNvSpPr>
            <a:spLocks noGrp="1"/>
          </p:cNvSpPr>
          <p:nvPr>
            <p:ph type="title"/>
          </p:nvPr>
        </p:nvSpPr>
        <p:spPr>
          <a:xfrm>
            <a:off x="593650" y="302054"/>
            <a:ext cx="11398102" cy="763284"/>
          </a:xfrm>
        </p:spPr>
        <p:txBody>
          <a:bodyPr>
            <a:normAutofit/>
          </a:bodyPr>
          <a:lstStyle/>
          <a:p>
            <a:r>
              <a:rPr lang="en-US" sz="3600" b="1" dirty="0">
                <a:latin typeface="+mn-lt"/>
              </a:rPr>
              <a:t>What if the pandemic continues beyond 2021?</a:t>
            </a:r>
            <a:endParaRPr lang="en-US" dirty="0">
              <a:latin typeface="+mn-lt"/>
            </a:endParaRPr>
          </a:p>
        </p:txBody>
      </p:sp>
    </p:spTree>
    <p:extLst>
      <p:ext uri="{BB962C8B-B14F-4D97-AF65-F5344CB8AC3E}">
        <p14:creationId xmlns:p14="http://schemas.microsoft.com/office/powerpoint/2010/main" val="1518477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24FC97-A728-ED41-853A-9283D33C3187}"/>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604736" y="328406"/>
            <a:ext cx="10515600" cy="734101"/>
          </a:xfrm>
        </p:spPr>
        <p:txBody>
          <a:bodyPr>
            <a:normAutofit/>
          </a:bodyPr>
          <a:lstStyle/>
          <a:p>
            <a:r>
              <a:rPr lang="en-US" sz="4000" dirty="0">
                <a:solidFill>
                  <a:srgbClr val="AA332D"/>
                </a:solidFill>
                <a:latin typeface="+mn-lt"/>
              </a:rPr>
              <a:t>Panelist Perspective</a:t>
            </a:r>
          </a:p>
        </p:txBody>
      </p:sp>
      <p:sp>
        <p:nvSpPr>
          <p:cNvPr id="4" name="Rectangle 3">
            <a:extLst>
              <a:ext uri="{FF2B5EF4-FFF2-40B4-BE49-F238E27FC236}">
                <a16:creationId xmlns:a16="http://schemas.microsoft.com/office/drawing/2014/main" id="{CBAAF8C3-3B27-DA43-A356-7737526B76C9}"/>
              </a:ext>
            </a:extLst>
          </p:cNvPr>
          <p:cNvSpPr/>
          <p:nvPr/>
        </p:nvSpPr>
        <p:spPr>
          <a:xfrm>
            <a:off x="604735" y="1062507"/>
            <a:ext cx="7175765" cy="5824671"/>
          </a:xfrm>
          <a:prstGeom prst="rect">
            <a:avLst/>
          </a:prstGeom>
        </p:spPr>
        <p:txBody>
          <a:bodyPr wrap="square">
            <a:spAutoFit/>
          </a:bodyPr>
          <a:lstStyle/>
          <a:p>
            <a:pPr>
              <a:spcBef>
                <a:spcPts val="1500"/>
              </a:spcBef>
            </a:pPr>
            <a:r>
              <a:rPr lang="en-US" sz="3000" dirty="0">
                <a:solidFill>
                  <a:schemeClr val="tx1">
                    <a:lumMod val="65000"/>
                    <a:lumOff val="35000"/>
                  </a:schemeClr>
                </a:solidFill>
                <a:latin typeface="Georgia" panose="02040502050405020303" pitchFamily="18" charset="0"/>
              </a:rPr>
              <a:t>In 2021, we will be building up the strengths and weaknesses that we observed while rapidly responding to the pandemic in 2020. We will ensure that our operations continue to be secure by employing new techniques that involve dark web tracing or social media accounts, as well as keeping track of where all of our data is, lives, and goes, and ensuring that we have things such as leakage prevention of data.</a:t>
            </a:r>
          </a:p>
          <a:p>
            <a:pPr>
              <a:spcBef>
                <a:spcPts val="1500"/>
              </a:spcBef>
            </a:pPr>
            <a:endParaRPr lang="en-US" sz="3000" dirty="0">
              <a:solidFill>
                <a:schemeClr val="tx1">
                  <a:lumMod val="65000"/>
                  <a:lumOff val="35000"/>
                </a:schemeClr>
              </a:solidFill>
              <a:latin typeface="Georgia" panose="02040502050405020303" pitchFamily="18" charset="0"/>
            </a:endParaRPr>
          </a:p>
        </p:txBody>
      </p:sp>
      <p:sp>
        <p:nvSpPr>
          <p:cNvPr id="10" name="TextBox 9">
            <a:extLst>
              <a:ext uri="{FF2B5EF4-FFF2-40B4-BE49-F238E27FC236}">
                <a16:creationId xmlns:a16="http://schemas.microsoft.com/office/drawing/2014/main" id="{8642FB2E-15BA-1D48-8A6A-12FBA0DE4643}"/>
              </a:ext>
            </a:extLst>
          </p:cNvPr>
          <p:cNvSpPr txBox="1"/>
          <p:nvPr/>
        </p:nvSpPr>
        <p:spPr>
          <a:xfrm>
            <a:off x="8385236" y="3735418"/>
            <a:ext cx="3806764" cy="1015663"/>
          </a:xfrm>
          <a:prstGeom prst="rect">
            <a:avLst/>
          </a:prstGeom>
          <a:noFill/>
        </p:spPr>
        <p:txBody>
          <a:bodyPr wrap="square" rtlCol="0">
            <a:spAutoFit/>
          </a:bodyPr>
          <a:lstStyle/>
          <a:p>
            <a:r>
              <a:rPr lang="en-US" sz="2400" b="1" dirty="0">
                <a:solidFill>
                  <a:srgbClr val="AA332D"/>
                </a:solidFill>
              </a:rPr>
              <a:t>Niranjan </a:t>
            </a:r>
            <a:r>
              <a:rPr lang="en-US" sz="2400" b="1" dirty="0" err="1">
                <a:solidFill>
                  <a:srgbClr val="AA332D"/>
                </a:solidFill>
              </a:rPr>
              <a:t>Davray</a:t>
            </a:r>
            <a:endParaRPr lang="en-US" sz="2400" b="1" dirty="0">
              <a:solidFill>
                <a:srgbClr val="AA332D"/>
              </a:solidFill>
            </a:endParaRPr>
          </a:p>
          <a:p>
            <a:r>
              <a:rPr lang="en-US" dirty="0"/>
              <a:t>Chief Information Officer</a:t>
            </a:r>
          </a:p>
          <a:p>
            <a:r>
              <a:rPr lang="en-US" dirty="0"/>
              <a:t>Colgate University</a:t>
            </a:r>
          </a:p>
        </p:txBody>
      </p:sp>
      <p:pic>
        <p:nvPicPr>
          <p:cNvPr id="5" name="Picture 4">
            <a:extLst>
              <a:ext uri="{FF2B5EF4-FFF2-40B4-BE49-F238E27FC236}">
                <a16:creationId xmlns:a16="http://schemas.microsoft.com/office/drawing/2014/main" id="{CD181BF7-E21E-EB45-9C45-BBF70B6378E9}"/>
              </a:ext>
            </a:extLst>
          </p:cNvPr>
          <p:cNvPicPr>
            <a:picLocks noChangeAspect="1"/>
          </p:cNvPicPr>
          <p:nvPr/>
        </p:nvPicPr>
        <p:blipFill>
          <a:blip r:embed="rId4"/>
          <a:stretch>
            <a:fillRect/>
          </a:stretch>
        </p:blipFill>
        <p:spPr>
          <a:xfrm>
            <a:off x="8584100" y="607006"/>
            <a:ext cx="3140972" cy="3128408"/>
          </a:xfrm>
          <a:prstGeom prst="rect">
            <a:avLst/>
          </a:prstGeom>
          <a:ln w="12700">
            <a:solidFill>
              <a:schemeClr val="tx1"/>
            </a:solidFill>
          </a:ln>
        </p:spPr>
      </p:pic>
    </p:spTree>
    <p:extLst>
      <p:ext uri="{BB962C8B-B14F-4D97-AF65-F5344CB8AC3E}">
        <p14:creationId xmlns:p14="http://schemas.microsoft.com/office/powerpoint/2010/main" val="2825503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943155-55AB-2741-932A-EF7B64AE3D7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2E667-259A-A740-B8B2-B9B5FF7175CC}"/>
              </a:ext>
            </a:extLst>
          </p:cNvPr>
          <p:cNvSpPr>
            <a:spLocks noGrp="1"/>
          </p:cNvSpPr>
          <p:nvPr>
            <p:ph type="title"/>
          </p:nvPr>
        </p:nvSpPr>
        <p:spPr>
          <a:xfrm>
            <a:off x="233916" y="588409"/>
            <a:ext cx="11398102" cy="1776412"/>
          </a:xfrm>
        </p:spPr>
        <p:txBody>
          <a:bodyPr>
            <a:normAutofit fontScale="90000"/>
          </a:bodyPr>
          <a:lstStyle/>
          <a:p>
            <a:pPr algn="ctr"/>
            <a:r>
              <a:rPr lang="en-US" sz="3600" b="1" dirty="0">
                <a:latin typeface="+mn-lt"/>
              </a:rPr>
              <a:t>5. Financial Health</a:t>
            </a:r>
            <a:br>
              <a:rPr lang="en-US" sz="3600" b="1" dirty="0"/>
            </a:br>
            <a:r>
              <a:rPr lang="en-US" sz="3100" i="1" dirty="0"/>
              <a:t>Partnering with advancement, research, and other institutional areas to develop new funding sources and partnerships </a:t>
            </a:r>
            <a:br>
              <a:rPr lang="en-US" b="1" dirty="0"/>
            </a:br>
            <a:endParaRPr lang="en-US" dirty="0"/>
          </a:p>
        </p:txBody>
      </p:sp>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660991" y="2219782"/>
            <a:ext cx="5328684" cy="4351338"/>
          </a:xfrm>
        </p:spPr>
        <p:txBody>
          <a:bodyPr>
            <a:normAutofit/>
          </a:bodyPr>
          <a:lstStyle/>
          <a:p>
            <a:pPr marL="0" indent="0">
              <a:buNone/>
            </a:pPr>
            <a:r>
              <a:rPr lang="en-US" b="1" dirty="0"/>
              <a:t>What will evolve? </a:t>
            </a:r>
          </a:p>
          <a:p>
            <a:r>
              <a:rPr lang="en-US" dirty="0"/>
              <a:t>Financially creative ways to fund technology</a:t>
            </a:r>
          </a:p>
          <a:p>
            <a:pPr marL="0" indent="0">
              <a:spcBef>
                <a:spcPts val="1500"/>
              </a:spcBef>
              <a:buNone/>
            </a:pPr>
            <a:r>
              <a:rPr lang="en-US" b="1" dirty="0"/>
              <a:t>Bottom line</a:t>
            </a:r>
          </a:p>
          <a:p>
            <a:r>
              <a:rPr lang="en-US" dirty="0"/>
              <a:t>Institutional leaders have increased understanding of the value of technology</a:t>
            </a:r>
          </a:p>
          <a:p>
            <a:pPr marL="0" indent="0">
              <a:buNone/>
            </a:pPr>
            <a:endParaRPr lang="en-US" dirty="0"/>
          </a:p>
          <a:p>
            <a:pPr marL="0" indent="0">
              <a:buNone/>
            </a:pPr>
            <a:endParaRPr lang="en-US" dirty="0"/>
          </a:p>
        </p:txBody>
      </p:sp>
      <p:sp>
        <p:nvSpPr>
          <p:cNvPr id="4" name="Content Placeholder 2">
            <a:extLst>
              <a:ext uri="{FF2B5EF4-FFF2-40B4-BE49-F238E27FC236}">
                <a16:creationId xmlns:a16="http://schemas.microsoft.com/office/drawing/2014/main" id="{72CF7879-61D4-9D4C-80DA-1F53EBBF72DE}"/>
              </a:ext>
            </a:extLst>
          </p:cNvPr>
          <p:cNvSpPr txBox="1">
            <a:spLocks/>
          </p:cNvSpPr>
          <p:nvPr/>
        </p:nvSpPr>
        <p:spPr>
          <a:xfrm>
            <a:off x="6650666" y="2219782"/>
            <a:ext cx="53286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Challenges</a:t>
            </a:r>
          </a:p>
          <a:p>
            <a:r>
              <a:rPr lang="en-US" dirty="0"/>
              <a:t>Managing the risk of partnerships</a:t>
            </a:r>
          </a:p>
          <a:p>
            <a:r>
              <a:rPr lang="en-US" dirty="0"/>
              <a:t>Finding the energy for entrepreneurism</a:t>
            </a:r>
          </a:p>
          <a:p>
            <a:r>
              <a:rPr lang="en-US" dirty="0"/>
              <a:t>Intense competition</a:t>
            </a:r>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217419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888BF3-34D1-474D-B017-5E9FF4223BB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56835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A73232-38E6-9649-AEB9-F3F4D818EC0B}"/>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593651" y="1503583"/>
            <a:ext cx="7003652" cy="4351338"/>
          </a:xfrm>
        </p:spPr>
        <p:txBody>
          <a:bodyPr>
            <a:normAutofit/>
          </a:bodyPr>
          <a:lstStyle/>
          <a:p>
            <a:r>
              <a:rPr lang="en-US" sz="3200" dirty="0"/>
              <a:t>Financial problems may exceed the capacity of partnerships and new funding sources to make a difference</a:t>
            </a:r>
          </a:p>
          <a:p>
            <a:r>
              <a:rPr lang="en-US" sz="3200" dirty="0"/>
              <a:t>Innovation related to financial health will become essential</a:t>
            </a:r>
          </a:p>
          <a:p>
            <a:r>
              <a:rPr lang="en-US" sz="3200" dirty="0"/>
              <a:t>Institutions’ local reputations may save – or condemn – them </a:t>
            </a:r>
          </a:p>
          <a:p>
            <a:endParaRPr lang="en-US" sz="3200" dirty="0"/>
          </a:p>
          <a:p>
            <a:pPr marL="0" indent="0">
              <a:buNone/>
            </a:pPr>
            <a:endParaRPr lang="en-US" sz="3200" dirty="0"/>
          </a:p>
          <a:p>
            <a:pPr marL="0" indent="0">
              <a:buNone/>
            </a:pPr>
            <a:endParaRPr lang="en-US" sz="3200" dirty="0"/>
          </a:p>
        </p:txBody>
      </p:sp>
      <p:sp>
        <p:nvSpPr>
          <p:cNvPr id="8" name="Title 1">
            <a:extLst>
              <a:ext uri="{FF2B5EF4-FFF2-40B4-BE49-F238E27FC236}">
                <a16:creationId xmlns:a16="http://schemas.microsoft.com/office/drawing/2014/main" id="{8E4EEA1A-69CA-164C-8EFD-4843F3D4A795}"/>
              </a:ext>
            </a:extLst>
          </p:cNvPr>
          <p:cNvSpPr>
            <a:spLocks noGrp="1"/>
          </p:cNvSpPr>
          <p:nvPr>
            <p:ph type="title"/>
          </p:nvPr>
        </p:nvSpPr>
        <p:spPr>
          <a:xfrm>
            <a:off x="593650" y="370150"/>
            <a:ext cx="11398102" cy="763284"/>
          </a:xfrm>
        </p:spPr>
        <p:txBody>
          <a:bodyPr>
            <a:normAutofit/>
          </a:bodyPr>
          <a:lstStyle/>
          <a:p>
            <a:r>
              <a:rPr lang="en-US" sz="3600" b="1" dirty="0">
                <a:latin typeface="+mn-lt"/>
              </a:rPr>
              <a:t>What if the pandemic continues beyond 2021?</a:t>
            </a:r>
            <a:endParaRPr lang="en-US" dirty="0">
              <a:latin typeface="+mn-lt"/>
            </a:endParaRPr>
          </a:p>
        </p:txBody>
      </p:sp>
    </p:spTree>
    <p:extLst>
      <p:ext uri="{BB962C8B-B14F-4D97-AF65-F5344CB8AC3E}">
        <p14:creationId xmlns:p14="http://schemas.microsoft.com/office/powerpoint/2010/main" val="1798252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83685D-8582-8F44-90A1-8F1DD5E628A9}"/>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604736" y="328406"/>
            <a:ext cx="10515600" cy="734101"/>
          </a:xfrm>
        </p:spPr>
        <p:txBody>
          <a:bodyPr>
            <a:normAutofit/>
          </a:bodyPr>
          <a:lstStyle/>
          <a:p>
            <a:r>
              <a:rPr lang="en-US" sz="4000" dirty="0">
                <a:solidFill>
                  <a:srgbClr val="AA332D"/>
                </a:solidFill>
                <a:latin typeface="+mn-lt"/>
              </a:rPr>
              <a:t>Panelist Perspective</a:t>
            </a:r>
          </a:p>
        </p:txBody>
      </p:sp>
      <p:sp>
        <p:nvSpPr>
          <p:cNvPr id="4" name="Rectangle 3">
            <a:extLst>
              <a:ext uri="{FF2B5EF4-FFF2-40B4-BE49-F238E27FC236}">
                <a16:creationId xmlns:a16="http://schemas.microsoft.com/office/drawing/2014/main" id="{CBAAF8C3-3B27-DA43-A356-7737526B76C9}"/>
              </a:ext>
            </a:extLst>
          </p:cNvPr>
          <p:cNvSpPr/>
          <p:nvPr/>
        </p:nvSpPr>
        <p:spPr>
          <a:xfrm>
            <a:off x="604735" y="1062507"/>
            <a:ext cx="7175765" cy="5824671"/>
          </a:xfrm>
          <a:prstGeom prst="rect">
            <a:avLst/>
          </a:prstGeom>
        </p:spPr>
        <p:txBody>
          <a:bodyPr wrap="square">
            <a:spAutoFit/>
          </a:bodyPr>
          <a:lstStyle/>
          <a:p>
            <a:pPr>
              <a:spcBef>
                <a:spcPts val="1500"/>
              </a:spcBef>
            </a:pPr>
            <a:r>
              <a:rPr lang="en-US" sz="3000" dirty="0">
                <a:solidFill>
                  <a:schemeClr val="tx1">
                    <a:lumMod val="65000"/>
                    <a:lumOff val="35000"/>
                  </a:schemeClr>
                </a:solidFill>
                <a:latin typeface="Georgia" panose="02040502050405020303" pitchFamily="18" charset="0"/>
              </a:rPr>
              <a:t>Whenever we’re partnering with advancement or research, we’re looking for new revenue streams. IT has a lot of assets and knowledge which are leverageable, not only inside the institution, but externally as well. So, by working together, we can create and generate a new revenue stream or reduce costs for other businesses, if they’re willing to share or trade an offer in order to get better offerings for our campus. </a:t>
            </a:r>
          </a:p>
          <a:p>
            <a:pPr>
              <a:spcBef>
                <a:spcPts val="1500"/>
              </a:spcBef>
            </a:pPr>
            <a:endParaRPr lang="en-US" sz="3000" dirty="0">
              <a:solidFill>
                <a:schemeClr val="tx1">
                  <a:lumMod val="65000"/>
                  <a:lumOff val="35000"/>
                </a:schemeClr>
              </a:solidFill>
              <a:latin typeface="Georgia" panose="02040502050405020303" pitchFamily="18" charset="0"/>
            </a:endParaRPr>
          </a:p>
        </p:txBody>
      </p:sp>
      <p:sp>
        <p:nvSpPr>
          <p:cNvPr id="10" name="TextBox 9">
            <a:extLst>
              <a:ext uri="{FF2B5EF4-FFF2-40B4-BE49-F238E27FC236}">
                <a16:creationId xmlns:a16="http://schemas.microsoft.com/office/drawing/2014/main" id="{8642FB2E-15BA-1D48-8A6A-12FBA0DE4643}"/>
              </a:ext>
            </a:extLst>
          </p:cNvPr>
          <p:cNvSpPr txBox="1"/>
          <p:nvPr/>
        </p:nvSpPr>
        <p:spPr>
          <a:xfrm>
            <a:off x="8385236" y="3735418"/>
            <a:ext cx="3806764" cy="1015663"/>
          </a:xfrm>
          <a:prstGeom prst="rect">
            <a:avLst/>
          </a:prstGeom>
          <a:noFill/>
        </p:spPr>
        <p:txBody>
          <a:bodyPr wrap="square" rtlCol="0">
            <a:spAutoFit/>
          </a:bodyPr>
          <a:lstStyle/>
          <a:p>
            <a:r>
              <a:rPr lang="en-US" sz="2400" b="1" dirty="0">
                <a:solidFill>
                  <a:srgbClr val="AA332D"/>
                </a:solidFill>
              </a:rPr>
              <a:t>Geoffrey </a:t>
            </a:r>
            <a:r>
              <a:rPr lang="en-US" sz="2400" b="1" dirty="0" err="1">
                <a:solidFill>
                  <a:srgbClr val="AA332D"/>
                </a:solidFill>
              </a:rPr>
              <a:t>Cirullo</a:t>
            </a:r>
            <a:endParaRPr lang="en-US" sz="2400" b="1" dirty="0">
              <a:solidFill>
                <a:srgbClr val="AA332D"/>
              </a:solidFill>
            </a:endParaRPr>
          </a:p>
          <a:p>
            <a:r>
              <a:rPr lang="en-US" dirty="0"/>
              <a:t>Director of Technology Services</a:t>
            </a:r>
          </a:p>
          <a:p>
            <a:r>
              <a:rPr lang="en-US" dirty="0"/>
              <a:t>California State University, Stanislaus</a:t>
            </a:r>
          </a:p>
        </p:txBody>
      </p:sp>
      <p:pic>
        <p:nvPicPr>
          <p:cNvPr id="6" name="Picture 5">
            <a:extLst>
              <a:ext uri="{FF2B5EF4-FFF2-40B4-BE49-F238E27FC236}">
                <a16:creationId xmlns:a16="http://schemas.microsoft.com/office/drawing/2014/main" id="{1110D1DA-3A76-904D-89E7-0E09666AB459}"/>
              </a:ext>
            </a:extLst>
          </p:cNvPr>
          <p:cNvPicPr>
            <a:picLocks noChangeAspect="1"/>
          </p:cNvPicPr>
          <p:nvPr/>
        </p:nvPicPr>
        <p:blipFill>
          <a:blip r:embed="rId4"/>
          <a:stretch>
            <a:fillRect/>
          </a:stretch>
        </p:blipFill>
        <p:spPr>
          <a:xfrm>
            <a:off x="8515196" y="607002"/>
            <a:ext cx="3140972" cy="3128408"/>
          </a:xfrm>
          <a:prstGeom prst="rect">
            <a:avLst/>
          </a:prstGeom>
          <a:ln w="12700">
            <a:solidFill>
              <a:schemeClr val="tx1"/>
            </a:solidFill>
          </a:ln>
        </p:spPr>
      </p:pic>
    </p:spTree>
    <p:extLst>
      <p:ext uri="{BB962C8B-B14F-4D97-AF65-F5344CB8AC3E}">
        <p14:creationId xmlns:p14="http://schemas.microsoft.com/office/powerpoint/2010/main" val="3587776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1F1BEA9A-6AA2-E846-A615-29E15990574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1DC9C24-0CE1-484F-AC20-FA96A024CE02}"/>
              </a:ext>
            </a:extLst>
          </p:cNvPr>
          <p:cNvSpPr txBox="1">
            <a:spLocks/>
          </p:cNvSpPr>
          <p:nvPr/>
        </p:nvSpPr>
        <p:spPr>
          <a:xfrm>
            <a:off x="587305" y="1709738"/>
            <a:ext cx="4399369" cy="2852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dirty="0">
                <a:latin typeface="+mn-lt"/>
              </a:rPr>
              <a:t>Transform</a:t>
            </a:r>
            <a:br>
              <a:rPr lang="en-US" dirty="0"/>
            </a:br>
            <a:r>
              <a:rPr lang="en-US" sz="3200" i="1" dirty="0"/>
              <a:t>Redefining our institution and taking an active role in creating the new future in higher education</a:t>
            </a:r>
            <a:endParaRPr lang="en-US" sz="2700" dirty="0"/>
          </a:p>
        </p:txBody>
      </p:sp>
      <p:sp>
        <p:nvSpPr>
          <p:cNvPr id="5" name="Text Placeholder 4">
            <a:extLst>
              <a:ext uri="{FF2B5EF4-FFF2-40B4-BE49-F238E27FC236}">
                <a16:creationId xmlns:a16="http://schemas.microsoft.com/office/drawing/2014/main" id="{A3D692C5-6668-1947-94F0-15AC5FEE83F8}"/>
              </a:ext>
            </a:extLst>
          </p:cNvPr>
          <p:cNvSpPr txBox="1">
            <a:spLocks/>
          </p:cNvSpPr>
          <p:nvPr/>
        </p:nvSpPr>
        <p:spPr>
          <a:xfrm>
            <a:off x="587305" y="676682"/>
            <a:ext cx="5125828" cy="15001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solidFill>
                  <a:schemeClr val="tx1">
                    <a:lumMod val="50000"/>
                    <a:lumOff val="50000"/>
                  </a:schemeClr>
                </a:solidFill>
              </a:rPr>
              <a:t>The Top IT Issues</a:t>
            </a:r>
          </a:p>
        </p:txBody>
      </p:sp>
    </p:spTree>
    <p:extLst>
      <p:ext uri="{BB962C8B-B14F-4D97-AF65-F5344CB8AC3E}">
        <p14:creationId xmlns:p14="http://schemas.microsoft.com/office/powerpoint/2010/main" val="999608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7B63105-18D8-7948-9216-0125552FD6FF}"/>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3">
            <a:extLst>
              <a:ext uri="{FF2B5EF4-FFF2-40B4-BE49-F238E27FC236}">
                <a16:creationId xmlns:a16="http://schemas.microsoft.com/office/drawing/2014/main" id="{7EAF32C4-CD31-3849-98D4-6C1A88B6D125}"/>
              </a:ext>
            </a:extLst>
          </p:cNvPr>
          <p:cNvSpPr txBox="1">
            <a:spLocks/>
          </p:cNvSpPr>
          <p:nvPr/>
        </p:nvSpPr>
        <p:spPr>
          <a:xfrm>
            <a:off x="587305" y="1709738"/>
            <a:ext cx="4399369" cy="2852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800" dirty="0">
                <a:latin typeface="+mn-lt"/>
              </a:rPr>
              <a:t>Transform</a:t>
            </a:r>
            <a:br>
              <a:rPr lang="en-US" dirty="0"/>
            </a:br>
            <a:r>
              <a:rPr lang="en-US" sz="3600" i="1" dirty="0"/>
              <a:t>Epigenetic change fueled by technology</a:t>
            </a:r>
            <a:endParaRPr lang="en-US" sz="2700" dirty="0"/>
          </a:p>
        </p:txBody>
      </p:sp>
      <p:sp>
        <p:nvSpPr>
          <p:cNvPr id="7" name="Text Placeholder 4">
            <a:extLst>
              <a:ext uri="{FF2B5EF4-FFF2-40B4-BE49-F238E27FC236}">
                <a16:creationId xmlns:a16="http://schemas.microsoft.com/office/drawing/2014/main" id="{7C9BA88A-3FA9-9242-BBB8-03BA7AFB4B60}"/>
              </a:ext>
            </a:extLst>
          </p:cNvPr>
          <p:cNvSpPr txBox="1">
            <a:spLocks/>
          </p:cNvSpPr>
          <p:nvPr/>
        </p:nvSpPr>
        <p:spPr>
          <a:xfrm>
            <a:off x="587305" y="676682"/>
            <a:ext cx="5125828" cy="15001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solidFill>
                  <a:schemeClr val="tx1">
                    <a:lumMod val="50000"/>
                    <a:lumOff val="50000"/>
                  </a:schemeClr>
                </a:solidFill>
              </a:rPr>
              <a:t>The Top IT Issues</a:t>
            </a:r>
          </a:p>
        </p:txBody>
      </p:sp>
      <p:pic>
        <p:nvPicPr>
          <p:cNvPr id="2" name="Picture 1">
            <a:extLst>
              <a:ext uri="{FF2B5EF4-FFF2-40B4-BE49-F238E27FC236}">
                <a16:creationId xmlns:a16="http://schemas.microsoft.com/office/drawing/2014/main" id="{1DFF3263-7C42-CF47-8DE7-62C2DF005F23}"/>
              </a:ext>
            </a:extLst>
          </p:cNvPr>
          <p:cNvPicPr>
            <a:picLocks noChangeAspect="1"/>
          </p:cNvPicPr>
          <p:nvPr/>
        </p:nvPicPr>
        <p:blipFill>
          <a:blip r:embed="rId4"/>
          <a:stretch>
            <a:fillRect/>
          </a:stretch>
        </p:blipFill>
        <p:spPr>
          <a:xfrm>
            <a:off x="7205328" y="110985"/>
            <a:ext cx="3822492" cy="6584259"/>
          </a:xfrm>
          <a:prstGeom prst="rect">
            <a:avLst/>
          </a:prstGeom>
        </p:spPr>
      </p:pic>
    </p:spTree>
    <p:extLst>
      <p:ext uri="{BB962C8B-B14F-4D97-AF65-F5344CB8AC3E}">
        <p14:creationId xmlns:p14="http://schemas.microsoft.com/office/powerpoint/2010/main" val="3168703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AE3C6C-7DCC-9C4D-84FE-09154C64011E}"/>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2E667-259A-A740-B8B2-B9B5FF7175CC}"/>
              </a:ext>
            </a:extLst>
          </p:cNvPr>
          <p:cNvSpPr>
            <a:spLocks noGrp="1"/>
          </p:cNvSpPr>
          <p:nvPr>
            <p:ph type="title"/>
          </p:nvPr>
        </p:nvSpPr>
        <p:spPr>
          <a:xfrm>
            <a:off x="233916" y="588408"/>
            <a:ext cx="11398102" cy="1979693"/>
          </a:xfrm>
        </p:spPr>
        <p:txBody>
          <a:bodyPr>
            <a:normAutofit fontScale="90000"/>
          </a:bodyPr>
          <a:lstStyle/>
          <a:p>
            <a:pPr algn="ctr">
              <a:spcBef>
                <a:spcPts val="1500"/>
              </a:spcBef>
              <a:spcAft>
                <a:spcPts val="1500"/>
              </a:spcAft>
            </a:pPr>
            <a:r>
              <a:rPr lang="en-US" sz="3600" b="1" dirty="0">
                <a:latin typeface="+mn-lt"/>
              </a:rPr>
              <a:t>1. Institutional Culture</a:t>
            </a:r>
            <a:br>
              <a:rPr lang="en-US" sz="3600" b="1" dirty="0"/>
            </a:br>
            <a:r>
              <a:rPr lang="en-US" sz="3100" i="1" dirty="0"/>
              <a:t>Contributing to a culture of transformation by modeling agility</a:t>
            </a:r>
            <a:br>
              <a:rPr lang="en-US" sz="3100" i="1" dirty="0"/>
            </a:br>
            <a:r>
              <a:rPr lang="en-US" sz="3100" i="1" dirty="0"/>
              <a:t>and future thinking when designing IT programs and services</a:t>
            </a:r>
            <a:br>
              <a:rPr lang="en-US" b="1" dirty="0"/>
            </a:br>
            <a:endParaRPr lang="en-US" dirty="0"/>
          </a:p>
        </p:txBody>
      </p:sp>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689344" y="2180874"/>
            <a:ext cx="5328684" cy="4351338"/>
          </a:xfrm>
        </p:spPr>
        <p:txBody>
          <a:bodyPr>
            <a:normAutofit/>
          </a:bodyPr>
          <a:lstStyle/>
          <a:p>
            <a:pPr marL="0" indent="0">
              <a:buNone/>
            </a:pPr>
            <a:r>
              <a:rPr lang="en-US" b="1" dirty="0"/>
              <a:t>What will transform? </a:t>
            </a:r>
          </a:p>
          <a:p>
            <a:r>
              <a:rPr lang="en-US" dirty="0"/>
              <a:t>Institutions’ ability and commitment to respond to new circumstances and needs</a:t>
            </a:r>
          </a:p>
          <a:p>
            <a:pPr marL="0" indent="0">
              <a:spcBef>
                <a:spcPts val="1500"/>
              </a:spcBef>
              <a:buNone/>
            </a:pPr>
            <a:r>
              <a:rPr lang="en-US" b="1" dirty="0"/>
              <a:t>Bottom line</a:t>
            </a:r>
          </a:p>
          <a:p>
            <a:r>
              <a:rPr lang="en-US" dirty="0"/>
              <a:t>COVID has primed institutions to become more agile and innovative</a:t>
            </a:r>
          </a:p>
          <a:p>
            <a:pPr marL="0" indent="0">
              <a:buNone/>
            </a:pPr>
            <a:endParaRPr lang="en-US" dirty="0"/>
          </a:p>
          <a:p>
            <a:pPr marL="0" indent="0">
              <a:buNone/>
            </a:pPr>
            <a:endParaRPr lang="en-US" dirty="0"/>
          </a:p>
        </p:txBody>
      </p:sp>
      <p:sp>
        <p:nvSpPr>
          <p:cNvPr id="4" name="Content Placeholder 2">
            <a:extLst>
              <a:ext uri="{FF2B5EF4-FFF2-40B4-BE49-F238E27FC236}">
                <a16:creationId xmlns:a16="http://schemas.microsoft.com/office/drawing/2014/main" id="{72CF7879-61D4-9D4C-80DA-1F53EBBF72DE}"/>
              </a:ext>
            </a:extLst>
          </p:cNvPr>
          <p:cNvSpPr txBox="1">
            <a:spLocks/>
          </p:cNvSpPr>
          <p:nvPr/>
        </p:nvSpPr>
        <p:spPr>
          <a:xfrm>
            <a:off x="6537250" y="2180874"/>
            <a:ext cx="53286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Challenges</a:t>
            </a:r>
          </a:p>
          <a:p>
            <a:r>
              <a:rPr lang="en-US" dirty="0"/>
              <a:t>Developing a holistic strategy to address today’s numerous disruptive forces </a:t>
            </a:r>
          </a:p>
          <a:p>
            <a:r>
              <a:rPr lang="en-US" dirty="0"/>
              <a:t>COVID fatigue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668561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B6DDE9-3467-2042-93AA-592798E15D8E}"/>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593651" y="1253331"/>
            <a:ext cx="6828553" cy="4351338"/>
          </a:xfrm>
        </p:spPr>
        <p:txBody>
          <a:bodyPr>
            <a:normAutofit/>
          </a:bodyPr>
          <a:lstStyle/>
          <a:p>
            <a:r>
              <a:rPr lang="en-US" sz="3200" dirty="0"/>
              <a:t>The need for and pace of transformation will accelerate</a:t>
            </a:r>
          </a:p>
          <a:p>
            <a:r>
              <a:rPr lang="en-US" sz="3200" dirty="0"/>
              <a:t>Cost reductions will become speed bumps (at best)</a:t>
            </a:r>
          </a:p>
          <a:p>
            <a:r>
              <a:rPr lang="en-US" sz="3200" dirty="0"/>
              <a:t>The academic business model will be in need of transformation to retain financially-strapped students</a:t>
            </a:r>
          </a:p>
          <a:p>
            <a:endParaRPr lang="en-US" sz="3200" dirty="0"/>
          </a:p>
          <a:p>
            <a:pPr marL="0" indent="0">
              <a:buNone/>
            </a:pPr>
            <a:endParaRPr lang="en-US" sz="3200" dirty="0"/>
          </a:p>
          <a:p>
            <a:pPr marL="0" indent="0">
              <a:buNone/>
            </a:pPr>
            <a:endParaRPr lang="en-US" sz="3200" dirty="0"/>
          </a:p>
        </p:txBody>
      </p:sp>
      <p:sp>
        <p:nvSpPr>
          <p:cNvPr id="6" name="Title 1">
            <a:extLst>
              <a:ext uri="{FF2B5EF4-FFF2-40B4-BE49-F238E27FC236}">
                <a16:creationId xmlns:a16="http://schemas.microsoft.com/office/drawing/2014/main" id="{0036EF21-56D7-7849-A7F4-38A88B910FF5}"/>
              </a:ext>
            </a:extLst>
          </p:cNvPr>
          <p:cNvSpPr>
            <a:spLocks noGrp="1"/>
          </p:cNvSpPr>
          <p:nvPr>
            <p:ph type="title"/>
          </p:nvPr>
        </p:nvSpPr>
        <p:spPr>
          <a:xfrm>
            <a:off x="593650" y="370150"/>
            <a:ext cx="11398102" cy="763284"/>
          </a:xfrm>
        </p:spPr>
        <p:txBody>
          <a:bodyPr>
            <a:normAutofit/>
          </a:bodyPr>
          <a:lstStyle/>
          <a:p>
            <a:r>
              <a:rPr lang="en-US" sz="3600" b="1" dirty="0">
                <a:latin typeface="+mn-lt"/>
              </a:rPr>
              <a:t>What if the pandemic continues beyond 2021?</a:t>
            </a:r>
            <a:endParaRPr lang="en-US" dirty="0">
              <a:latin typeface="+mn-lt"/>
            </a:endParaRPr>
          </a:p>
        </p:txBody>
      </p:sp>
    </p:spTree>
    <p:extLst>
      <p:ext uri="{BB962C8B-B14F-4D97-AF65-F5344CB8AC3E}">
        <p14:creationId xmlns:p14="http://schemas.microsoft.com/office/powerpoint/2010/main" val="602633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194565-BD4C-C244-96F4-CF6D43ECE00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604736" y="328406"/>
            <a:ext cx="10515600" cy="734101"/>
          </a:xfrm>
        </p:spPr>
        <p:txBody>
          <a:bodyPr>
            <a:normAutofit/>
          </a:bodyPr>
          <a:lstStyle/>
          <a:p>
            <a:r>
              <a:rPr lang="en-US" sz="4000" dirty="0">
                <a:solidFill>
                  <a:srgbClr val="AA332D"/>
                </a:solidFill>
                <a:latin typeface="+mn-lt"/>
              </a:rPr>
              <a:t>Panelist Perspective</a:t>
            </a:r>
          </a:p>
        </p:txBody>
      </p:sp>
      <p:sp>
        <p:nvSpPr>
          <p:cNvPr id="4" name="Rectangle 3">
            <a:extLst>
              <a:ext uri="{FF2B5EF4-FFF2-40B4-BE49-F238E27FC236}">
                <a16:creationId xmlns:a16="http://schemas.microsoft.com/office/drawing/2014/main" id="{CBAAF8C3-3B27-DA43-A356-7737526B76C9}"/>
              </a:ext>
            </a:extLst>
          </p:cNvPr>
          <p:cNvSpPr/>
          <p:nvPr/>
        </p:nvSpPr>
        <p:spPr>
          <a:xfrm>
            <a:off x="604735" y="1062507"/>
            <a:ext cx="7175765" cy="4901342"/>
          </a:xfrm>
          <a:prstGeom prst="rect">
            <a:avLst/>
          </a:prstGeom>
        </p:spPr>
        <p:txBody>
          <a:bodyPr wrap="square">
            <a:spAutoFit/>
          </a:bodyPr>
          <a:lstStyle/>
          <a:p>
            <a:pPr>
              <a:spcBef>
                <a:spcPts val="1500"/>
              </a:spcBef>
            </a:pPr>
            <a:r>
              <a:rPr lang="en-US" sz="3000" dirty="0">
                <a:solidFill>
                  <a:schemeClr val="tx1">
                    <a:lumMod val="65000"/>
                    <a:lumOff val="35000"/>
                  </a:schemeClr>
                </a:solidFill>
                <a:latin typeface="Georgia" panose="02040502050405020303" pitchFamily="18" charset="0"/>
              </a:rPr>
              <a:t>In a lot of ways, COVID was an accelerator. It made us do things that we just weren't getting around to.</a:t>
            </a:r>
          </a:p>
          <a:p>
            <a:pPr>
              <a:spcBef>
                <a:spcPts val="1500"/>
              </a:spcBef>
            </a:pPr>
            <a:r>
              <a:rPr lang="en-US" sz="3000" dirty="0">
                <a:solidFill>
                  <a:schemeClr val="tx1">
                    <a:lumMod val="65000"/>
                    <a:lumOff val="35000"/>
                  </a:schemeClr>
                </a:solidFill>
                <a:latin typeface="Georgia" panose="02040502050405020303" pitchFamily="18" charset="0"/>
              </a:rPr>
              <a:t>Post-COVID that change won't stop. There are other things in our society that are occurring that will continue to keep the momentum on change in higher education. And therefore, the IT culture will be very important to the ability to leverage innovation.</a:t>
            </a:r>
          </a:p>
        </p:txBody>
      </p:sp>
      <p:sp>
        <p:nvSpPr>
          <p:cNvPr id="10" name="TextBox 9">
            <a:extLst>
              <a:ext uri="{FF2B5EF4-FFF2-40B4-BE49-F238E27FC236}">
                <a16:creationId xmlns:a16="http://schemas.microsoft.com/office/drawing/2014/main" id="{8642FB2E-15BA-1D48-8A6A-12FBA0DE4643}"/>
              </a:ext>
            </a:extLst>
          </p:cNvPr>
          <p:cNvSpPr txBox="1"/>
          <p:nvPr/>
        </p:nvSpPr>
        <p:spPr>
          <a:xfrm>
            <a:off x="8385236" y="3750408"/>
            <a:ext cx="3806764" cy="1292662"/>
          </a:xfrm>
          <a:prstGeom prst="rect">
            <a:avLst/>
          </a:prstGeom>
          <a:noFill/>
        </p:spPr>
        <p:txBody>
          <a:bodyPr wrap="square" rtlCol="0">
            <a:spAutoFit/>
          </a:bodyPr>
          <a:lstStyle/>
          <a:p>
            <a:r>
              <a:rPr lang="en-US" sz="2400" b="1" dirty="0">
                <a:solidFill>
                  <a:srgbClr val="AA332D"/>
                </a:solidFill>
              </a:rPr>
              <a:t>Joe Mancini</a:t>
            </a:r>
          </a:p>
          <a:p>
            <a:r>
              <a:rPr lang="en-US" dirty="0"/>
              <a:t>Executive Director, IT</a:t>
            </a:r>
          </a:p>
          <a:p>
            <a:r>
              <a:rPr lang="en-US" dirty="0"/>
              <a:t>Montgomery County </a:t>
            </a:r>
          </a:p>
          <a:p>
            <a:r>
              <a:rPr lang="en-US" dirty="0"/>
              <a:t>Community College</a:t>
            </a:r>
          </a:p>
        </p:txBody>
      </p:sp>
      <p:pic>
        <p:nvPicPr>
          <p:cNvPr id="3" name="Picture 2">
            <a:extLst>
              <a:ext uri="{FF2B5EF4-FFF2-40B4-BE49-F238E27FC236}">
                <a16:creationId xmlns:a16="http://schemas.microsoft.com/office/drawing/2014/main" id="{6B375442-B2F6-C749-8FE2-CC4B9678D92C}"/>
              </a:ext>
            </a:extLst>
          </p:cNvPr>
          <p:cNvPicPr>
            <a:picLocks noChangeAspect="1"/>
          </p:cNvPicPr>
          <p:nvPr/>
        </p:nvPicPr>
        <p:blipFill>
          <a:blip r:embed="rId4"/>
          <a:stretch>
            <a:fillRect/>
          </a:stretch>
        </p:blipFill>
        <p:spPr>
          <a:xfrm>
            <a:off x="8446292" y="606978"/>
            <a:ext cx="3140972" cy="3140972"/>
          </a:xfrm>
          <a:prstGeom prst="rect">
            <a:avLst/>
          </a:prstGeom>
          <a:ln w="12700">
            <a:solidFill>
              <a:schemeClr val="tx1"/>
            </a:solidFill>
          </a:ln>
        </p:spPr>
      </p:pic>
    </p:spTree>
    <p:extLst>
      <p:ext uri="{BB962C8B-B14F-4D97-AF65-F5344CB8AC3E}">
        <p14:creationId xmlns:p14="http://schemas.microsoft.com/office/powerpoint/2010/main" val="179266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E7ADC8-A64C-B045-A6AB-B0CF273532D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2E667-259A-A740-B8B2-B9B5FF7175CC}"/>
              </a:ext>
            </a:extLst>
          </p:cNvPr>
          <p:cNvSpPr>
            <a:spLocks noGrp="1"/>
          </p:cNvSpPr>
          <p:nvPr>
            <p:ph type="title"/>
          </p:nvPr>
        </p:nvSpPr>
        <p:spPr>
          <a:xfrm>
            <a:off x="233916" y="685686"/>
            <a:ext cx="11398102" cy="1522493"/>
          </a:xfrm>
        </p:spPr>
        <p:txBody>
          <a:bodyPr>
            <a:normAutofit fontScale="90000"/>
          </a:bodyPr>
          <a:lstStyle/>
          <a:p>
            <a:pPr algn="ctr"/>
            <a:r>
              <a:rPr lang="en-US" sz="3600" b="1" dirty="0">
                <a:latin typeface="+mn-lt"/>
              </a:rPr>
              <a:t>2. Technology Alignment</a:t>
            </a:r>
            <a:br>
              <a:rPr lang="en-US" sz="3600" b="1" dirty="0"/>
            </a:br>
            <a:r>
              <a:rPr lang="en-US" sz="3100" i="1" dirty="0"/>
              <a:t>Identifying and applying digital strategies and innovations that are sustainable, and driven by the institution’s ambitions and </a:t>
            </a:r>
            <a:br>
              <a:rPr lang="en-US" sz="3100" i="1" dirty="0"/>
            </a:br>
            <a:r>
              <a:rPr lang="en-US" sz="3100" i="1" dirty="0"/>
              <a:t>transformational goals</a:t>
            </a:r>
            <a:br>
              <a:rPr lang="en-US" b="1" dirty="0"/>
            </a:br>
            <a:endParaRPr lang="en-US" dirty="0"/>
          </a:p>
        </p:txBody>
      </p:sp>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689344" y="2354099"/>
            <a:ext cx="5328684" cy="4351338"/>
          </a:xfrm>
        </p:spPr>
        <p:txBody>
          <a:bodyPr>
            <a:normAutofit/>
          </a:bodyPr>
          <a:lstStyle/>
          <a:p>
            <a:pPr marL="0" indent="0">
              <a:buNone/>
            </a:pPr>
            <a:r>
              <a:rPr lang="en-US" b="1" dirty="0"/>
              <a:t>What will transform? </a:t>
            </a:r>
          </a:p>
          <a:p>
            <a:r>
              <a:rPr lang="en-US" dirty="0"/>
              <a:t>The role of IT as a strategy driver and transformation leader</a:t>
            </a:r>
          </a:p>
          <a:p>
            <a:pPr marL="0" indent="0">
              <a:spcBef>
                <a:spcPts val="1500"/>
              </a:spcBef>
              <a:buNone/>
            </a:pPr>
            <a:r>
              <a:rPr lang="en-US" b="1" dirty="0"/>
              <a:t>Bottom line</a:t>
            </a:r>
          </a:p>
          <a:p>
            <a:r>
              <a:rPr lang="en-US" dirty="0"/>
              <a:t>COVID put institutions on the path of digital transformation. Now they need to decide whether to stay on that path.</a:t>
            </a:r>
          </a:p>
          <a:p>
            <a:pPr marL="0" indent="0">
              <a:buNone/>
            </a:pPr>
            <a:endParaRPr lang="en-US" dirty="0"/>
          </a:p>
        </p:txBody>
      </p:sp>
      <p:sp>
        <p:nvSpPr>
          <p:cNvPr id="4" name="Content Placeholder 2">
            <a:extLst>
              <a:ext uri="{FF2B5EF4-FFF2-40B4-BE49-F238E27FC236}">
                <a16:creationId xmlns:a16="http://schemas.microsoft.com/office/drawing/2014/main" id="{72CF7879-61D4-9D4C-80DA-1F53EBBF72DE}"/>
              </a:ext>
            </a:extLst>
          </p:cNvPr>
          <p:cNvSpPr txBox="1">
            <a:spLocks/>
          </p:cNvSpPr>
          <p:nvPr/>
        </p:nvSpPr>
        <p:spPr>
          <a:xfrm>
            <a:off x="6707372" y="2354099"/>
            <a:ext cx="53286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Challenges</a:t>
            </a:r>
          </a:p>
          <a:p>
            <a:r>
              <a:rPr lang="en-US" dirty="0"/>
              <a:t>The pace and uncertainties of 2020 will continue in 2021</a:t>
            </a:r>
          </a:p>
          <a:p>
            <a:r>
              <a:rPr lang="en-US" dirty="0"/>
              <a:t>Change leadership</a:t>
            </a:r>
          </a:p>
          <a:p>
            <a:r>
              <a:rPr lang="en-US" dirty="0"/>
              <a:t>IT governance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139213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D12860-80A3-894C-8ECA-D8DC0F3D7042}"/>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593650" y="1367396"/>
            <a:ext cx="5709873" cy="4351338"/>
          </a:xfrm>
        </p:spPr>
        <p:txBody>
          <a:bodyPr/>
          <a:lstStyle/>
          <a:p>
            <a:r>
              <a:rPr lang="en-US" dirty="0"/>
              <a:t>2020’s provisional measures will need to be hardened</a:t>
            </a:r>
          </a:p>
          <a:p>
            <a:r>
              <a:rPr lang="en-US" dirty="0"/>
              <a:t>Resistance to transformation and change may diminish as people experience the pandemic as </a:t>
            </a:r>
            <a:br>
              <a:rPr lang="en-US" dirty="0"/>
            </a:br>
            <a:r>
              <a:rPr lang="en-US" dirty="0"/>
              <a:t>normal life</a:t>
            </a:r>
          </a:p>
          <a:p>
            <a:endParaRPr lang="en-US" dirty="0"/>
          </a:p>
          <a:p>
            <a:pPr marL="0" indent="0">
              <a:buNone/>
            </a:pPr>
            <a:endParaRPr lang="en-US" dirty="0"/>
          </a:p>
          <a:p>
            <a:pPr marL="0" indent="0">
              <a:buNone/>
            </a:pPr>
            <a:endParaRPr lang="en-US" dirty="0"/>
          </a:p>
        </p:txBody>
      </p:sp>
      <p:sp>
        <p:nvSpPr>
          <p:cNvPr id="6" name="Title 1">
            <a:extLst>
              <a:ext uri="{FF2B5EF4-FFF2-40B4-BE49-F238E27FC236}">
                <a16:creationId xmlns:a16="http://schemas.microsoft.com/office/drawing/2014/main" id="{F3CD57B4-847E-F64B-B66A-EC73A62A6ACF}"/>
              </a:ext>
            </a:extLst>
          </p:cNvPr>
          <p:cNvSpPr>
            <a:spLocks noGrp="1"/>
          </p:cNvSpPr>
          <p:nvPr>
            <p:ph type="title"/>
          </p:nvPr>
        </p:nvSpPr>
        <p:spPr>
          <a:xfrm>
            <a:off x="593650" y="370150"/>
            <a:ext cx="11398102" cy="763284"/>
          </a:xfrm>
        </p:spPr>
        <p:txBody>
          <a:bodyPr>
            <a:normAutofit/>
          </a:bodyPr>
          <a:lstStyle/>
          <a:p>
            <a:r>
              <a:rPr lang="en-US" sz="3600" b="1" dirty="0">
                <a:latin typeface="+mn-lt"/>
              </a:rPr>
              <a:t>What if the pandemic continues beyond 2021?</a:t>
            </a:r>
            <a:endParaRPr lang="en-US" dirty="0">
              <a:latin typeface="+mn-lt"/>
            </a:endParaRPr>
          </a:p>
        </p:txBody>
      </p:sp>
    </p:spTree>
    <p:extLst>
      <p:ext uri="{BB962C8B-B14F-4D97-AF65-F5344CB8AC3E}">
        <p14:creationId xmlns:p14="http://schemas.microsoft.com/office/powerpoint/2010/main" val="394857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194565-BD4C-C244-96F4-CF6D43ECE00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604736" y="328406"/>
            <a:ext cx="10515600" cy="734101"/>
          </a:xfrm>
        </p:spPr>
        <p:txBody>
          <a:bodyPr>
            <a:normAutofit/>
          </a:bodyPr>
          <a:lstStyle/>
          <a:p>
            <a:r>
              <a:rPr lang="en-US" sz="4000" dirty="0">
                <a:solidFill>
                  <a:srgbClr val="AA332D"/>
                </a:solidFill>
                <a:latin typeface="+mn-lt"/>
              </a:rPr>
              <a:t>Panelist Perspective</a:t>
            </a:r>
          </a:p>
        </p:txBody>
      </p:sp>
      <p:sp>
        <p:nvSpPr>
          <p:cNvPr id="4" name="Rectangle 3">
            <a:extLst>
              <a:ext uri="{FF2B5EF4-FFF2-40B4-BE49-F238E27FC236}">
                <a16:creationId xmlns:a16="http://schemas.microsoft.com/office/drawing/2014/main" id="{CBAAF8C3-3B27-DA43-A356-7737526B76C9}"/>
              </a:ext>
            </a:extLst>
          </p:cNvPr>
          <p:cNvSpPr/>
          <p:nvPr/>
        </p:nvSpPr>
        <p:spPr>
          <a:xfrm>
            <a:off x="604735" y="1062507"/>
            <a:ext cx="7175765" cy="5824671"/>
          </a:xfrm>
          <a:prstGeom prst="rect">
            <a:avLst/>
          </a:prstGeom>
        </p:spPr>
        <p:txBody>
          <a:bodyPr wrap="square">
            <a:spAutoFit/>
          </a:bodyPr>
          <a:lstStyle/>
          <a:p>
            <a:pPr>
              <a:spcBef>
                <a:spcPts val="1500"/>
              </a:spcBef>
            </a:pPr>
            <a:r>
              <a:rPr lang="en-US" sz="3000" dirty="0">
                <a:solidFill>
                  <a:schemeClr val="tx1">
                    <a:lumMod val="65000"/>
                    <a:lumOff val="35000"/>
                  </a:schemeClr>
                </a:solidFill>
                <a:latin typeface="Georgia" panose="02040502050405020303" pitchFamily="18" charset="0"/>
              </a:rPr>
              <a:t>IT really is like having robust utilities, but ones that can innovate and transform how we do teaching, learning and research at scale. IT shouldn't be just at the table, in some cases we should be leading the discussion, we should be leading the transformation of education and research. IT needs to be ahead of the curve, offering solutions for problems that maybe our faculty, staff and students don't know exist yet. </a:t>
            </a:r>
          </a:p>
          <a:p>
            <a:pPr>
              <a:spcBef>
                <a:spcPts val="1500"/>
              </a:spcBef>
            </a:pPr>
            <a:endParaRPr lang="en-US" sz="3000" dirty="0">
              <a:solidFill>
                <a:schemeClr val="tx1">
                  <a:lumMod val="65000"/>
                  <a:lumOff val="35000"/>
                </a:schemeClr>
              </a:solidFill>
              <a:latin typeface="Georgia" panose="02040502050405020303" pitchFamily="18" charset="0"/>
            </a:endParaRPr>
          </a:p>
        </p:txBody>
      </p:sp>
      <p:sp>
        <p:nvSpPr>
          <p:cNvPr id="10" name="TextBox 9">
            <a:extLst>
              <a:ext uri="{FF2B5EF4-FFF2-40B4-BE49-F238E27FC236}">
                <a16:creationId xmlns:a16="http://schemas.microsoft.com/office/drawing/2014/main" id="{8642FB2E-15BA-1D48-8A6A-12FBA0DE4643}"/>
              </a:ext>
            </a:extLst>
          </p:cNvPr>
          <p:cNvSpPr txBox="1"/>
          <p:nvPr/>
        </p:nvSpPr>
        <p:spPr>
          <a:xfrm>
            <a:off x="8385236" y="3735418"/>
            <a:ext cx="3806764" cy="1292662"/>
          </a:xfrm>
          <a:prstGeom prst="rect">
            <a:avLst/>
          </a:prstGeom>
          <a:noFill/>
        </p:spPr>
        <p:txBody>
          <a:bodyPr wrap="square" rtlCol="0">
            <a:spAutoFit/>
          </a:bodyPr>
          <a:lstStyle/>
          <a:p>
            <a:r>
              <a:rPr lang="en-US" sz="2400" b="1" dirty="0">
                <a:solidFill>
                  <a:srgbClr val="AA332D"/>
                </a:solidFill>
              </a:rPr>
              <a:t>Sol </a:t>
            </a:r>
            <a:r>
              <a:rPr lang="en-US" sz="2400" b="1" dirty="0" err="1">
                <a:solidFill>
                  <a:srgbClr val="AA332D"/>
                </a:solidFill>
              </a:rPr>
              <a:t>Bermann</a:t>
            </a:r>
            <a:endParaRPr lang="en-US" sz="2400" b="1" dirty="0">
              <a:solidFill>
                <a:srgbClr val="AA332D"/>
              </a:solidFill>
            </a:endParaRPr>
          </a:p>
          <a:p>
            <a:r>
              <a:rPr lang="en-US" dirty="0"/>
              <a:t>CISO &amp; Executive Director of Information Assurance</a:t>
            </a:r>
          </a:p>
          <a:p>
            <a:r>
              <a:rPr lang="en-US" dirty="0"/>
              <a:t> University of Michigan-Ann Arbor</a:t>
            </a:r>
          </a:p>
        </p:txBody>
      </p:sp>
      <p:pic>
        <p:nvPicPr>
          <p:cNvPr id="6" name="Picture 5">
            <a:extLst>
              <a:ext uri="{FF2B5EF4-FFF2-40B4-BE49-F238E27FC236}">
                <a16:creationId xmlns:a16="http://schemas.microsoft.com/office/drawing/2014/main" id="{FC9C1161-A4C8-8D49-BBF8-316028024D4B}"/>
              </a:ext>
            </a:extLst>
          </p:cNvPr>
          <p:cNvPicPr>
            <a:picLocks noChangeAspect="1"/>
          </p:cNvPicPr>
          <p:nvPr/>
        </p:nvPicPr>
        <p:blipFill>
          <a:blip r:embed="rId4"/>
          <a:stretch>
            <a:fillRect/>
          </a:stretch>
        </p:blipFill>
        <p:spPr>
          <a:xfrm>
            <a:off x="8481168" y="590048"/>
            <a:ext cx="3175000" cy="3162300"/>
          </a:xfrm>
          <a:prstGeom prst="rect">
            <a:avLst/>
          </a:prstGeom>
          <a:ln w="12700">
            <a:solidFill>
              <a:schemeClr val="tx1"/>
            </a:solidFill>
          </a:ln>
        </p:spPr>
      </p:pic>
    </p:spTree>
    <p:extLst>
      <p:ext uri="{BB962C8B-B14F-4D97-AF65-F5344CB8AC3E}">
        <p14:creationId xmlns:p14="http://schemas.microsoft.com/office/powerpoint/2010/main" val="763624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DCBA20-B012-1041-8D04-16F5610D733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97137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9956CD-4324-5141-BA62-D75761B09FA9}"/>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2E667-259A-A740-B8B2-B9B5FF7175CC}"/>
              </a:ext>
            </a:extLst>
          </p:cNvPr>
          <p:cNvSpPr>
            <a:spLocks noGrp="1"/>
          </p:cNvSpPr>
          <p:nvPr>
            <p:ph type="title"/>
          </p:nvPr>
        </p:nvSpPr>
        <p:spPr>
          <a:xfrm>
            <a:off x="233916" y="588409"/>
            <a:ext cx="11398102" cy="1776412"/>
          </a:xfrm>
        </p:spPr>
        <p:txBody>
          <a:bodyPr>
            <a:normAutofit fontScale="90000"/>
          </a:bodyPr>
          <a:lstStyle/>
          <a:p>
            <a:pPr algn="ctr"/>
            <a:r>
              <a:rPr lang="en-US" sz="3600" b="1" dirty="0">
                <a:latin typeface="+mn-lt"/>
              </a:rPr>
              <a:t>3. Technology Strategy</a:t>
            </a:r>
            <a:br>
              <a:rPr lang="en-US" sz="3600" b="1" dirty="0"/>
            </a:br>
            <a:r>
              <a:rPr lang="en-US" sz="3100" i="1" dirty="0"/>
              <a:t>Developing an enterprise architecture to enable business outcomes, manage data to enable decision-making and future opportunities, streamline business processes, and enable digital resources to keep pace with strategic change </a:t>
            </a:r>
            <a:endParaRPr lang="en-US" dirty="0"/>
          </a:p>
        </p:txBody>
      </p:sp>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604283" y="2540795"/>
            <a:ext cx="5328684" cy="4351338"/>
          </a:xfrm>
        </p:spPr>
        <p:txBody>
          <a:bodyPr>
            <a:normAutofit/>
          </a:bodyPr>
          <a:lstStyle/>
          <a:p>
            <a:pPr marL="0" indent="0">
              <a:buNone/>
            </a:pPr>
            <a:r>
              <a:rPr lang="en-US" b="1" dirty="0"/>
              <a:t>What will transform? </a:t>
            </a:r>
          </a:p>
          <a:p>
            <a:r>
              <a:rPr lang="en-US" dirty="0"/>
              <a:t>The application of enterprise architecture to advance both strategy and efficiency</a:t>
            </a:r>
          </a:p>
          <a:p>
            <a:pPr marL="0" indent="0">
              <a:spcBef>
                <a:spcPts val="1600"/>
              </a:spcBef>
              <a:buNone/>
            </a:pPr>
            <a:r>
              <a:rPr lang="en-US" b="1" dirty="0"/>
              <a:t>Bottom line</a:t>
            </a:r>
          </a:p>
          <a:p>
            <a:r>
              <a:rPr lang="en-US" dirty="0"/>
              <a:t>This is enterprise architecture’s moment</a:t>
            </a:r>
          </a:p>
          <a:p>
            <a:pPr marL="0" indent="0">
              <a:buNone/>
            </a:pPr>
            <a:endParaRPr lang="en-US" dirty="0"/>
          </a:p>
          <a:p>
            <a:pPr marL="0" indent="0">
              <a:buNone/>
            </a:pPr>
            <a:endParaRPr lang="en-US" dirty="0"/>
          </a:p>
        </p:txBody>
      </p:sp>
      <p:sp>
        <p:nvSpPr>
          <p:cNvPr id="4" name="Content Placeholder 2">
            <a:extLst>
              <a:ext uri="{FF2B5EF4-FFF2-40B4-BE49-F238E27FC236}">
                <a16:creationId xmlns:a16="http://schemas.microsoft.com/office/drawing/2014/main" id="{72CF7879-61D4-9D4C-80DA-1F53EBBF72DE}"/>
              </a:ext>
            </a:extLst>
          </p:cNvPr>
          <p:cNvSpPr txBox="1">
            <a:spLocks/>
          </p:cNvSpPr>
          <p:nvPr/>
        </p:nvSpPr>
        <p:spPr>
          <a:xfrm>
            <a:off x="6259033" y="2552399"/>
            <a:ext cx="53286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Challenges</a:t>
            </a:r>
          </a:p>
          <a:p>
            <a:r>
              <a:rPr lang="en-US" dirty="0"/>
              <a:t>New funding will have to show a clear and compelling ROI</a:t>
            </a:r>
          </a:p>
          <a:p>
            <a:r>
              <a:rPr lang="en-US" dirty="0"/>
              <a:t>Inability to focus on strategy</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279138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9D3DAA-9C60-8B4B-A0F9-8162F1BE578C}"/>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593651" y="1377124"/>
            <a:ext cx="6478358" cy="4351338"/>
          </a:xfrm>
        </p:spPr>
        <p:txBody>
          <a:bodyPr>
            <a:normAutofit/>
          </a:bodyPr>
          <a:lstStyle/>
          <a:p>
            <a:r>
              <a:rPr lang="en-US" sz="3200" dirty="0"/>
              <a:t>Digital transformation efforts will focus on cost reduction and income generation</a:t>
            </a:r>
          </a:p>
          <a:p>
            <a:r>
              <a:rPr lang="en-US" sz="3200" dirty="0"/>
              <a:t>IT spend will need to focus on the most important services, which may require discontinuing less critical services.</a:t>
            </a:r>
          </a:p>
          <a:p>
            <a:endParaRPr lang="en-US" sz="3200" dirty="0"/>
          </a:p>
          <a:p>
            <a:pPr marL="0" indent="0">
              <a:buNone/>
            </a:pPr>
            <a:endParaRPr lang="en-US" sz="3200" dirty="0"/>
          </a:p>
          <a:p>
            <a:pPr marL="0" indent="0">
              <a:buNone/>
            </a:pPr>
            <a:endParaRPr lang="en-US" sz="3200" dirty="0"/>
          </a:p>
        </p:txBody>
      </p:sp>
      <p:sp>
        <p:nvSpPr>
          <p:cNvPr id="6" name="Title 1">
            <a:extLst>
              <a:ext uri="{FF2B5EF4-FFF2-40B4-BE49-F238E27FC236}">
                <a16:creationId xmlns:a16="http://schemas.microsoft.com/office/drawing/2014/main" id="{957114CF-3C83-C346-AA14-B0EBF15F2D2B}"/>
              </a:ext>
            </a:extLst>
          </p:cNvPr>
          <p:cNvSpPr>
            <a:spLocks noGrp="1"/>
          </p:cNvSpPr>
          <p:nvPr>
            <p:ph type="title"/>
          </p:nvPr>
        </p:nvSpPr>
        <p:spPr>
          <a:xfrm>
            <a:off x="593650" y="370150"/>
            <a:ext cx="11398102" cy="763284"/>
          </a:xfrm>
        </p:spPr>
        <p:txBody>
          <a:bodyPr>
            <a:normAutofit/>
          </a:bodyPr>
          <a:lstStyle/>
          <a:p>
            <a:r>
              <a:rPr lang="en-US" sz="3600" b="1" dirty="0">
                <a:latin typeface="+mn-lt"/>
              </a:rPr>
              <a:t>What if the pandemic continues beyond 2021?</a:t>
            </a:r>
            <a:endParaRPr lang="en-US" dirty="0">
              <a:latin typeface="+mn-lt"/>
            </a:endParaRPr>
          </a:p>
        </p:txBody>
      </p:sp>
    </p:spTree>
    <p:extLst>
      <p:ext uri="{BB962C8B-B14F-4D97-AF65-F5344CB8AC3E}">
        <p14:creationId xmlns:p14="http://schemas.microsoft.com/office/powerpoint/2010/main" val="2923400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194565-BD4C-C244-96F4-CF6D43ECE00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604736" y="328406"/>
            <a:ext cx="10515600" cy="734101"/>
          </a:xfrm>
        </p:spPr>
        <p:txBody>
          <a:bodyPr>
            <a:normAutofit/>
          </a:bodyPr>
          <a:lstStyle/>
          <a:p>
            <a:r>
              <a:rPr lang="en-US" sz="4000" dirty="0">
                <a:solidFill>
                  <a:srgbClr val="AA332D"/>
                </a:solidFill>
                <a:latin typeface="+mn-lt"/>
              </a:rPr>
              <a:t>Panelist Perspective</a:t>
            </a:r>
          </a:p>
        </p:txBody>
      </p:sp>
      <p:sp>
        <p:nvSpPr>
          <p:cNvPr id="4" name="Rectangle 3">
            <a:extLst>
              <a:ext uri="{FF2B5EF4-FFF2-40B4-BE49-F238E27FC236}">
                <a16:creationId xmlns:a16="http://schemas.microsoft.com/office/drawing/2014/main" id="{CBAAF8C3-3B27-DA43-A356-7737526B76C9}"/>
              </a:ext>
            </a:extLst>
          </p:cNvPr>
          <p:cNvSpPr/>
          <p:nvPr/>
        </p:nvSpPr>
        <p:spPr>
          <a:xfrm>
            <a:off x="604735" y="1062507"/>
            <a:ext cx="7175765" cy="5747727"/>
          </a:xfrm>
          <a:prstGeom prst="rect">
            <a:avLst/>
          </a:prstGeom>
        </p:spPr>
        <p:txBody>
          <a:bodyPr wrap="square">
            <a:spAutoFit/>
          </a:bodyPr>
          <a:lstStyle/>
          <a:p>
            <a:pPr>
              <a:spcBef>
                <a:spcPts val="1500"/>
              </a:spcBef>
            </a:pPr>
            <a:r>
              <a:rPr lang="en-US" sz="3000" dirty="0">
                <a:solidFill>
                  <a:schemeClr val="tx1">
                    <a:lumMod val="65000"/>
                    <a:lumOff val="35000"/>
                  </a:schemeClr>
                </a:solidFill>
                <a:latin typeface="Georgia" panose="02040502050405020303" pitchFamily="18" charset="0"/>
              </a:rPr>
              <a:t>We need to be able to create strategies and develop the technologies and architectures that make us even more efficient and more effective. </a:t>
            </a:r>
          </a:p>
          <a:p>
            <a:pPr>
              <a:spcBef>
                <a:spcPts val="1500"/>
              </a:spcBef>
            </a:pPr>
            <a:r>
              <a:rPr lang="en-US" sz="3000" dirty="0">
                <a:solidFill>
                  <a:schemeClr val="tx1">
                    <a:lumMod val="65000"/>
                    <a:lumOff val="35000"/>
                  </a:schemeClr>
                </a:solidFill>
                <a:latin typeface="Georgia" panose="02040502050405020303" pitchFamily="18" charset="0"/>
              </a:rPr>
              <a:t>Where could we remove some of the excess of business processes? How can we automate things to make life a little better, streamline how data flows, things like that? </a:t>
            </a:r>
          </a:p>
          <a:p>
            <a:pPr>
              <a:spcBef>
                <a:spcPts val="1500"/>
              </a:spcBef>
            </a:pPr>
            <a:endParaRPr lang="en-US" sz="3000" dirty="0">
              <a:solidFill>
                <a:schemeClr val="tx1">
                  <a:lumMod val="65000"/>
                  <a:lumOff val="35000"/>
                </a:schemeClr>
              </a:solidFill>
              <a:latin typeface="Georgia" panose="02040502050405020303" pitchFamily="18" charset="0"/>
            </a:endParaRPr>
          </a:p>
          <a:p>
            <a:pPr>
              <a:spcBef>
                <a:spcPts val="1500"/>
              </a:spcBef>
            </a:pPr>
            <a:endParaRPr lang="en-US" sz="3000" dirty="0">
              <a:solidFill>
                <a:schemeClr val="tx1">
                  <a:lumMod val="65000"/>
                  <a:lumOff val="35000"/>
                </a:schemeClr>
              </a:solidFill>
              <a:latin typeface="Georgia" panose="02040502050405020303" pitchFamily="18" charset="0"/>
            </a:endParaRPr>
          </a:p>
        </p:txBody>
      </p:sp>
      <p:sp>
        <p:nvSpPr>
          <p:cNvPr id="10" name="TextBox 9">
            <a:extLst>
              <a:ext uri="{FF2B5EF4-FFF2-40B4-BE49-F238E27FC236}">
                <a16:creationId xmlns:a16="http://schemas.microsoft.com/office/drawing/2014/main" id="{8642FB2E-15BA-1D48-8A6A-12FBA0DE4643}"/>
              </a:ext>
            </a:extLst>
          </p:cNvPr>
          <p:cNvSpPr txBox="1"/>
          <p:nvPr/>
        </p:nvSpPr>
        <p:spPr>
          <a:xfrm>
            <a:off x="8385236" y="3735418"/>
            <a:ext cx="3806764" cy="1015663"/>
          </a:xfrm>
          <a:prstGeom prst="rect">
            <a:avLst/>
          </a:prstGeom>
          <a:noFill/>
        </p:spPr>
        <p:txBody>
          <a:bodyPr wrap="square" rtlCol="0">
            <a:spAutoFit/>
          </a:bodyPr>
          <a:lstStyle/>
          <a:p>
            <a:r>
              <a:rPr lang="en-US" sz="2400" b="1" dirty="0">
                <a:solidFill>
                  <a:srgbClr val="AA332D"/>
                </a:solidFill>
              </a:rPr>
              <a:t>Kirk M. Anne</a:t>
            </a:r>
          </a:p>
          <a:p>
            <a:r>
              <a:rPr lang="en-US" dirty="0"/>
              <a:t>Director of Research Computing Rochester Institute of Technology</a:t>
            </a:r>
          </a:p>
        </p:txBody>
      </p:sp>
      <p:pic>
        <p:nvPicPr>
          <p:cNvPr id="5" name="Picture 4">
            <a:extLst>
              <a:ext uri="{FF2B5EF4-FFF2-40B4-BE49-F238E27FC236}">
                <a16:creationId xmlns:a16="http://schemas.microsoft.com/office/drawing/2014/main" id="{D99B8BA6-397D-3240-905A-C3DFEFE31167}"/>
              </a:ext>
            </a:extLst>
          </p:cNvPr>
          <p:cNvPicPr>
            <a:picLocks noChangeAspect="1"/>
          </p:cNvPicPr>
          <p:nvPr/>
        </p:nvPicPr>
        <p:blipFill>
          <a:blip r:embed="rId4"/>
          <a:stretch>
            <a:fillRect/>
          </a:stretch>
        </p:blipFill>
        <p:spPr>
          <a:xfrm>
            <a:off x="8498166" y="552329"/>
            <a:ext cx="3158002" cy="3145370"/>
          </a:xfrm>
          <a:prstGeom prst="rect">
            <a:avLst/>
          </a:prstGeom>
          <a:ln w="12700">
            <a:solidFill>
              <a:schemeClr val="tx1"/>
            </a:solidFill>
          </a:ln>
        </p:spPr>
      </p:pic>
    </p:spTree>
    <p:extLst>
      <p:ext uri="{BB962C8B-B14F-4D97-AF65-F5344CB8AC3E}">
        <p14:creationId xmlns:p14="http://schemas.microsoft.com/office/powerpoint/2010/main" val="3890683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CE8F41-F233-4D41-9971-FE3CD596889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2E667-259A-A740-B8B2-B9B5FF7175CC}"/>
              </a:ext>
            </a:extLst>
          </p:cNvPr>
          <p:cNvSpPr>
            <a:spLocks noGrp="1"/>
          </p:cNvSpPr>
          <p:nvPr>
            <p:ph type="title"/>
          </p:nvPr>
        </p:nvSpPr>
        <p:spPr>
          <a:xfrm>
            <a:off x="233916" y="301330"/>
            <a:ext cx="11398102" cy="1776412"/>
          </a:xfrm>
        </p:spPr>
        <p:txBody>
          <a:bodyPr>
            <a:normAutofit fontScale="90000"/>
          </a:bodyPr>
          <a:lstStyle/>
          <a:p>
            <a:pPr algn="ctr"/>
            <a:r>
              <a:rPr lang="en-US" sz="3600" b="1" dirty="0">
                <a:latin typeface="+mn-lt"/>
              </a:rPr>
              <a:t>4. Enrollment and Recruitment</a:t>
            </a:r>
            <a:br>
              <a:rPr lang="en-US" sz="3600" b="1" dirty="0"/>
            </a:br>
            <a:r>
              <a:rPr lang="en-US" sz="3100" b="1" i="1" dirty="0"/>
              <a:t>H</a:t>
            </a:r>
            <a:r>
              <a:rPr lang="en-US" sz="3100" i="1" dirty="0"/>
              <a:t>olistic solutions for recruitment, analytics-based marketing around student career outcomes, technology-enabled transfer agreements and partnerships, and social media to build student communities</a:t>
            </a:r>
            <a:endParaRPr lang="en-US" dirty="0"/>
          </a:p>
        </p:txBody>
      </p:sp>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604283" y="2283412"/>
            <a:ext cx="5328684" cy="4351338"/>
          </a:xfrm>
        </p:spPr>
        <p:txBody>
          <a:bodyPr>
            <a:normAutofit/>
          </a:bodyPr>
          <a:lstStyle/>
          <a:p>
            <a:pPr marL="0" indent="0">
              <a:buNone/>
            </a:pPr>
            <a:r>
              <a:rPr lang="en-US" b="1" dirty="0"/>
              <a:t>What will transform? </a:t>
            </a:r>
          </a:p>
          <a:p>
            <a:r>
              <a:rPr lang="en-US" dirty="0"/>
              <a:t>The strategic application of technology and data to enrollment and recruitment</a:t>
            </a:r>
          </a:p>
          <a:p>
            <a:pPr marL="0" indent="0">
              <a:spcBef>
                <a:spcPts val="1600"/>
              </a:spcBef>
              <a:buNone/>
            </a:pPr>
            <a:r>
              <a:rPr lang="en-US" b="1" dirty="0"/>
              <a:t>Bottom line</a:t>
            </a:r>
          </a:p>
          <a:p>
            <a:r>
              <a:rPr lang="en-US" dirty="0"/>
              <a:t>Enrollment and recruitment practices and strategies are in a great deal of flux</a:t>
            </a:r>
          </a:p>
          <a:p>
            <a:pPr marL="0" indent="0">
              <a:buNone/>
            </a:pPr>
            <a:endParaRPr lang="en-US" dirty="0"/>
          </a:p>
        </p:txBody>
      </p:sp>
      <p:sp>
        <p:nvSpPr>
          <p:cNvPr id="4" name="Content Placeholder 2">
            <a:extLst>
              <a:ext uri="{FF2B5EF4-FFF2-40B4-BE49-F238E27FC236}">
                <a16:creationId xmlns:a16="http://schemas.microsoft.com/office/drawing/2014/main" id="{72CF7879-61D4-9D4C-80DA-1F53EBBF72DE}"/>
              </a:ext>
            </a:extLst>
          </p:cNvPr>
          <p:cNvSpPr txBox="1">
            <a:spLocks/>
          </p:cNvSpPr>
          <p:nvPr/>
        </p:nvSpPr>
        <p:spPr>
          <a:xfrm>
            <a:off x="6398141" y="2300991"/>
            <a:ext cx="53286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Challenges</a:t>
            </a:r>
          </a:p>
          <a:p>
            <a:r>
              <a:rPr lang="en-US" dirty="0"/>
              <a:t>Developing a new playbook</a:t>
            </a:r>
          </a:p>
          <a:p>
            <a:r>
              <a:rPr lang="en-US" dirty="0"/>
              <a:t>Finding the best uses of technology</a:t>
            </a:r>
          </a:p>
          <a:p>
            <a:r>
              <a:rPr lang="en-US" dirty="0"/>
              <a:t>Adapting to NACAC’s changed Code of Ethics and Professional Practices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9835572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DEA0E-E5EC-3E49-9025-64A4601BB1B9}"/>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593651" y="1503583"/>
            <a:ext cx="6390810" cy="4351338"/>
          </a:xfrm>
        </p:spPr>
        <p:txBody>
          <a:bodyPr>
            <a:normAutofit/>
          </a:bodyPr>
          <a:lstStyle/>
          <a:p>
            <a:r>
              <a:rPr lang="en-US" sz="3200" dirty="0"/>
              <a:t>Institutions will need to use technology in ways that come closest to the impact of campus visits (which will probably not happen by digitizing a </a:t>
            </a:r>
            <a:br>
              <a:rPr lang="en-US" sz="3200" dirty="0"/>
            </a:br>
            <a:r>
              <a:rPr lang="en-US" sz="3200" dirty="0"/>
              <a:t>campus visit)</a:t>
            </a:r>
          </a:p>
        </p:txBody>
      </p:sp>
      <p:sp>
        <p:nvSpPr>
          <p:cNvPr id="6" name="Title 1">
            <a:extLst>
              <a:ext uri="{FF2B5EF4-FFF2-40B4-BE49-F238E27FC236}">
                <a16:creationId xmlns:a16="http://schemas.microsoft.com/office/drawing/2014/main" id="{CD386C07-9B4A-8A4D-8A8F-9D2DE763C1F5}"/>
              </a:ext>
            </a:extLst>
          </p:cNvPr>
          <p:cNvSpPr>
            <a:spLocks noGrp="1"/>
          </p:cNvSpPr>
          <p:nvPr>
            <p:ph type="title"/>
          </p:nvPr>
        </p:nvSpPr>
        <p:spPr>
          <a:xfrm>
            <a:off x="593650" y="500504"/>
            <a:ext cx="11398102" cy="763284"/>
          </a:xfrm>
        </p:spPr>
        <p:txBody>
          <a:bodyPr>
            <a:normAutofit/>
          </a:bodyPr>
          <a:lstStyle/>
          <a:p>
            <a:r>
              <a:rPr lang="en-US" sz="3600" b="1" dirty="0">
                <a:latin typeface="+mn-lt"/>
              </a:rPr>
              <a:t>What if the pandemic continues beyond 2021?</a:t>
            </a:r>
            <a:endParaRPr lang="en-US" dirty="0">
              <a:latin typeface="+mn-lt"/>
            </a:endParaRPr>
          </a:p>
        </p:txBody>
      </p:sp>
    </p:spTree>
    <p:extLst>
      <p:ext uri="{BB962C8B-B14F-4D97-AF65-F5344CB8AC3E}">
        <p14:creationId xmlns:p14="http://schemas.microsoft.com/office/powerpoint/2010/main" val="1320133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194565-BD4C-C244-96F4-CF6D43ECE00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604736" y="328406"/>
            <a:ext cx="10515600" cy="734101"/>
          </a:xfrm>
        </p:spPr>
        <p:txBody>
          <a:bodyPr>
            <a:normAutofit/>
          </a:bodyPr>
          <a:lstStyle/>
          <a:p>
            <a:r>
              <a:rPr lang="en-US" sz="4000" dirty="0">
                <a:solidFill>
                  <a:srgbClr val="AA332D"/>
                </a:solidFill>
                <a:latin typeface="+mn-lt"/>
              </a:rPr>
              <a:t>Panelist Perspective</a:t>
            </a:r>
          </a:p>
        </p:txBody>
      </p:sp>
      <p:sp>
        <p:nvSpPr>
          <p:cNvPr id="4" name="Rectangle 3">
            <a:extLst>
              <a:ext uri="{FF2B5EF4-FFF2-40B4-BE49-F238E27FC236}">
                <a16:creationId xmlns:a16="http://schemas.microsoft.com/office/drawing/2014/main" id="{CBAAF8C3-3B27-DA43-A356-7737526B76C9}"/>
              </a:ext>
            </a:extLst>
          </p:cNvPr>
          <p:cNvSpPr/>
          <p:nvPr/>
        </p:nvSpPr>
        <p:spPr>
          <a:xfrm>
            <a:off x="604735" y="1062507"/>
            <a:ext cx="7175765" cy="5555367"/>
          </a:xfrm>
          <a:prstGeom prst="rect">
            <a:avLst/>
          </a:prstGeom>
        </p:spPr>
        <p:txBody>
          <a:bodyPr wrap="square">
            <a:spAutoFit/>
          </a:bodyPr>
          <a:lstStyle/>
          <a:p>
            <a:pPr>
              <a:spcBef>
                <a:spcPts val="1500"/>
              </a:spcBef>
            </a:pPr>
            <a:r>
              <a:rPr lang="en-US" sz="3000" dirty="0">
                <a:solidFill>
                  <a:schemeClr val="tx1">
                    <a:lumMod val="65000"/>
                    <a:lumOff val="35000"/>
                  </a:schemeClr>
                </a:solidFill>
                <a:latin typeface="Georgia" panose="02040502050405020303" pitchFamily="18" charset="0"/>
              </a:rPr>
              <a:t>Fundamentally how we recruit—at its very heart—hasn’t changed much in decades. It remains a ‘cast a very big net and see what you can catch’ approach.  </a:t>
            </a:r>
          </a:p>
          <a:p>
            <a:pPr>
              <a:spcBef>
                <a:spcPts val="1500"/>
              </a:spcBef>
            </a:pPr>
            <a:r>
              <a:rPr lang="en-US" sz="3000" dirty="0">
                <a:solidFill>
                  <a:schemeClr val="tx1">
                    <a:lumMod val="65000"/>
                    <a:lumOff val="35000"/>
                  </a:schemeClr>
                </a:solidFill>
                <a:latin typeface="Georgia" panose="02040502050405020303" pitchFamily="18" charset="0"/>
              </a:rPr>
              <a:t>There is an opportunity to get creative with much more than just doing what you’ve always done.  There is an opportunity to imagine a different strategy entirely and layer those efforts with analytics. </a:t>
            </a:r>
          </a:p>
          <a:p>
            <a:pPr>
              <a:spcBef>
                <a:spcPts val="1500"/>
              </a:spcBef>
            </a:pPr>
            <a:endParaRPr lang="en-US" sz="3000" dirty="0">
              <a:solidFill>
                <a:schemeClr val="tx1">
                  <a:lumMod val="65000"/>
                  <a:lumOff val="35000"/>
                </a:schemeClr>
              </a:solidFill>
              <a:latin typeface="Georgia" panose="02040502050405020303" pitchFamily="18" charset="0"/>
            </a:endParaRPr>
          </a:p>
        </p:txBody>
      </p:sp>
      <p:sp>
        <p:nvSpPr>
          <p:cNvPr id="10" name="TextBox 9">
            <a:extLst>
              <a:ext uri="{FF2B5EF4-FFF2-40B4-BE49-F238E27FC236}">
                <a16:creationId xmlns:a16="http://schemas.microsoft.com/office/drawing/2014/main" id="{8642FB2E-15BA-1D48-8A6A-12FBA0DE4643}"/>
              </a:ext>
            </a:extLst>
          </p:cNvPr>
          <p:cNvSpPr txBox="1"/>
          <p:nvPr/>
        </p:nvSpPr>
        <p:spPr>
          <a:xfrm>
            <a:off x="8385236" y="3735418"/>
            <a:ext cx="3806764" cy="1292662"/>
          </a:xfrm>
          <a:prstGeom prst="rect">
            <a:avLst/>
          </a:prstGeom>
          <a:noFill/>
        </p:spPr>
        <p:txBody>
          <a:bodyPr wrap="square" rtlCol="0">
            <a:spAutoFit/>
          </a:bodyPr>
          <a:lstStyle/>
          <a:p>
            <a:r>
              <a:rPr lang="en-US" sz="2400" b="1" dirty="0">
                <a:solidFill>
                  <a:srgbClr val="AA332D"/>
                </a:solidFill>
              </a:rPr>
              <a:t>Carrie </a:t>
            </a:r>
            <a:r>
              <a:rPr lang="en-US" sz="2400" b="1" dirty="0" err="1">
                <a:solidFill>
                  <a:srgbClr val="AA332D"/>
                </a:solidFill>
              </a:rPr>
              <a:t>Rampp</a:t>
            </a:r>
            <a:endParaRPr lang="en-US" sz="2400" b="1" dirty="0">
              <a:solidFill>
                <a:srgbClr val="AA332D"/>
              </a:solidFill>
            </a:endParaRPr>
          </a:p>
          <a:p>
            <a:r>
              <a:rPr lang="en-US" dirty="0"/>
              <a:t>Vice President and Chief Information Officer</a:t>
            </a:r>
          </a:p>
          <a:p>
            <a:r>
              <a:rPr lang="en-US" dirty="0"/>
              <a:t>Franklin &amp; Marshall College</a:t>
            </a:r>
          </a:p>
        </p:txBody>
      </p:sp>
      <p:pic>
        <p:nvPicPr>
          <p:cNvPr id="6" name="Picture 5">
            <a:extLst>
              <a:ext uri="{FF2B5EF4-FFF2-40B4-BE49-F238E27FC236}">
                <a16:creationId xmlns:a16="http://schemas.microsoft.com/office/drawing/2014/main" id="{23AD2E7F-C55D-F141-8BDA-5A994AE2DECB}"/>
              </a:ext>
            </a:extLst>
          </p:cNvPr>
          <p:cNvPicPr>
            <a:picLocks noChangeAspect="1"/>
          </p:cNvPicPr>
          <p:nvPr/>
        </p:nvPicPr>
        <p:blipFill>
          <a:blip r:embed="rId4"/>
          <a:stretch>
            <a:fillRect/>
          </a:stretch>
        </p:blipFill>
        <p:spPr>
          <a:xfrm>
            <a:off x="8498166" y="545470"/>
            <a:ext cx="3158002" cy="3145370"/>
          </a:xfrm>
          <a:prstGeom prst="rect">
            <a:avLst/>
          </a:prstGeom>
          <a:ln w="12700">
            <a:solidFill>
              <a:schemeClr val="tx1"/>
            </a:solidFill>
          </a:ln>
        </p:spPr>
      </p:pic>
    </p:spTree>
    <p:extLst>
      <p:ext uri="{BB962C8B-B14F-4D97-AF65-F5344CB8AC3E}">
        <p14:creationId xmlns:p14="http://schemas.microsoft.com/office/powerpoint/2010/main" val="4009635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B2DC15-BC69-794F-A87D-A9DE3A3A9CFE}"/>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02E667-259A-A740-B8B2-B9B5FF7175CC}"/>
              </a:ext>
            </a:extLst>
          </p:cNvPr>
          <p:cNvSpPr>
            <a:spLocks noGrp="1"/>
          </p:cNvSpPr>
          <p:nvPr>
            <p:ph type="title"/>
          </p:nvPr>
        </p:nvSpPr>
        <p:spPr>
          <a:xfrm>
            <a:off x="233916" y="588409"/>
            <a:ext cx="11398102" cy="1571131"/>
          </a:xfrm>
        </p:spPr>
        <p:txBody>
          <a:bodyPr>
            <a:normAutofit fontScale="90000"/>
          </a:bodyPr>
          <a:lstStyle/>
          <a:p>
            <a:pPr algn="ctr"/>
            <a:r>
              <a:rPr lang="en-US" sz="3600" b="1" dirty="0">
                <a:latin typeface="+mn-lt"/>
              </a:rPr>
              <a:t>5. Cost Management</a:t>
            </a:r>
            <a:br>
              <a:rPr lang="en-US" sz="3600" b="1" dirty="0"/>
            </a:br>
            <a:r>
              <a:rPr lang="en-US" sz="3100" i="1" dirty="0"/>
              <a:t>Digital transformation efforts and IT service delivery, helping</a:t>
            </a:r>
            <a:br>
              <a:rPr lang="en-US" sz="3100" i="1" dirty="0"/>
            </a:br>
            <a:r>
              <a:rPr lang="en-US" sz="3100" i="1" dirty="0"/>
              <a:t>the institution maximize value and reduce overhead</a:t>
            </a:r>
            <a:br>
              <a:rPr lang="en-US" b="1" dirty="0"/>
            </a:br>
            <a:endParaRPr lang="en-US" dirty="0"/>
          </a:p>
        </p:txBody>
      </p:sp>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559982" y="2073868"/>
            <a:ext cx="5328684" cy="4351338"/>
          </a:xfrm>
        </p:spPr>
        <p:txBody>
          <a:bodyPr>
            <a:normAutofit/>
          </a:bodyPr>
          <a:lstStyle/>
          <a:p>
            <a:pPr marL="0" indent="0">
              <a:buNone/>
            </a:pPr>
            <a:r>
              <a:rPr lang="en-US" b="1" dirty="0"/>
              <a:t>What will transform? </a:t>
            </a:r>
          </a:p>
          <a:p>
            <a:r>
              <a:rPr lang="en-US" dirty="0"/>
              <a:t>Digital transformation will transform cost management strategies</a:t>
            </a:r>
          </a:p>
          <a:p>
            <a:pPr marL="0" indent="0">
              <a:spcBef>
                <a:spcPts val="1600"/>
              </a:spcBef>
              <a:buNone/>
            </a:pPr>
            <a:r>
              <a:rPr lang="en-US" b="1" dirty="0"/>
              <a:t>Bottom line</a:t>
            </a:r>
          </a:p>
          <a:p>
            <a:r>
              <a:rPr lang="en-US" dirty="0"/>
              <a:t>The pandemic has primed institutional stakeholders for digital transformation</a:t>
            </a:r>
          </a:p>
          <a:p>
            <a:pPr marL="0" indent="0">
              <a:buNone/>
            </a:pPr>
            <a:endParaRPr lang="en-US" dirty="0"/>
          </a:p>
        </p:txBody>
      </p:sp>
      <p:sp>
        <p:nvSpPr>
          <p:cNvPr id="4" name="Content Placeholder 2">
            <a:extLst>
              <a:ext uri="{FF2B5EF4-FFF2-40B4-BE49-F238E27FC236}">
                <a16:creationId xmlns:a16="http://schemas.microsoft.com/office/drawing/2014/main" id="{72CF7879-61D4-9D4C-80DA-1F53EBBF72DE}"/>
              </a:ext>
            </a:extLst>
          </p:cNvPr>
          <p:cNvSpPr txBox="1">
            <a:spLocks/>
          </p:cNvSpPr>
          <p:nvPr/>
        </p:nvSpPr>
        <p:spPr>
          <a:xfrm>
            <a:off x="6733954" y="2073868"/>
            <a:ext cx="53286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Challenges</a:t>
            </a:r>
          </a:p>
          <a:p>
            <a:r>
              <a:rPr lang="en-US" dirty="0"/>
              <a:t>Financial struggles may sabotage strategic investments</a:t>
            </a:r>
          </a:p>
          <a:p>
            <a:r>
              <a:rPr lang="en-US" dirty="0"/>
              <a:t>Risk aversion may increase, just when institutions most need to take calculated risks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5312559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588EDE-4103-3C42-B932-CB036CEA54BB}"/>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F210BD7-818A-5B42-8B75-E3BC8199745B}"/>
              </a:ext>
            </a:extLst>
          </p:cNvPr>
          <p:cNvSpPr>
            <a:spLocks noGrp="1"/>
          </p:cNvSpPr>
          <p:nvPr>
            <p:ph idx="1"/>
          </p:nvPr>
        </p:nvSpPr>
        <p:spPr>
          <a:xfrm>
            <a:off x="593650" y="1253331"/>
            <a:ext cx="6809099" cy="4351338"/>
          </a:xfrm>
        </p:spPr>
        <p:txBody>
          <a:bodyPr>
            <a:normAutofit/>
          </a:bodyPr>
          <a:lstStyle/>
          <a:p>
            <a:r>
              <a:rPr lang="en-US" sz="3200" dirty="0"/>
              <a:t>Government support for higher education may become a make-or-break issue</a:t>
            </a:r>
          </a:p>
          <a:p>
            <a:r>
              <a:rPr lang="en-US" sz="3200" dirty="0"/>
              <a:t>Technical debt will grow</a:t>
            </a:r>
          </a:p>
          <a:p>
            <a:r>
              <a:rPr lang="en-US" sz="3200" dirty="0"/>
              <a:t>Once-revolutionary uses of technology will become standard practice</a:t>
            </a:r>
          </a:p>
          <a:p>
            <a:endParaRPr lang="en-US" sz="3200" dirty="0"/>
          </a:p>
          <a:p>
            <a:pPr marL="0" indent="0">
              <a:buNone/>
            </a:pPr>
            <a:endParaRPr lang="en-US" sz="3200" dirty="0"/>
          </a:p>
          <a:p>
            <a:pPr marL="0" indent="0">
              <a:buNone/>
            </a:pPr>
            <a:endParaRPr lang="en-US" sz="3200" dirty="0"/>
          </a:p>
        </p:txBody>
      </p:sp>
      <p:sp>
        <p:nvSpPr>
          <p:cNvPr id="6" name="Title 1">
            <a:extLst>
              <a:ext uri="{FF2B5EF4-FFF2-40B4-BE49-F238E27FC236}">
                <a16:creationId xmlns:a16="http://schemas.microsoft.com/office/drawing/2014/main" id="{0A172BB0-330B-0B41-9E91-4088C447B6D3}"/>
              </a:ext>
            </a:extLst>
          </p:cNvPr>
          <p:cNvSpPr>
            <a:spLocks noGrp="1"/>
          </p:cNvSpPr>
          <p:nvPr>
            <p:ph type="title"/>
          </p:nvPr>
        </p:nvSpPr>
        <p:spPr>
          <a:xfrm>
            <a:off x="593650" y="370150"/>
            <a:ext cx="11398102" cy="763284"/>
          </a:xfrm>
        </p:spPr>
        <p:txBody>
          <a:bodyPr>
            <a:normAutofit/>
          </a:bodyPr>
          <a:lstStyle/>
          <a:p>
            <a:r>
              <a:rPr lang="en-US" sz="3600" b="1" dirty="0">
                <a:latin typeface="+mn-lt"/>
              </a:rPr>
              <a:t>What if the pandemic continues beyond 2021?</a:t>
            </a:r>
            <a:endParaRPr lang="en-US" dirty="0">
              <a:latin typeface="+mn-lt"/>
            </a:endParaRPr>
          </a:p>
        </p:txBody>
      </p:sp>
    </p:spTree>
    <p:extLst>
      <p:ext uri="{BB962C8B-B14F-4D97-AF65-F5344CB8AC3E}">
        <p14:creationId xmlns:p14="http://schemas.microsoft.com/office/powerpoint/2010/main" val="104552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194565-BD4C-C244-96F4-CF6D43ECE00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604736" y="328406"/>
            <a:ext cx="10515600" cy="734101"/>
          </a:xfrm>
        </p:spPr>
        <p:txBody>
          <a:bodyPr>
            <a:normAutofit/>
          </a:bodyPr>
          <a:lstStyle/>
          <a:p>
            <a:r>
              <a:rPr lang="en-US" sz="4000" dirty="0">
                <a:solidFill>
                  <a:srgbClr val="AA332D"/>
                </a:solidFill>
                <a:latin typeface="+mn-lt"/>
              </a:rPr>
              <a:t>Panelist Perspective</a:t>
            </a:r>
          </a:p>
        </p:txBody>
      </p:sp>
      <p:sp>
        <p:nvSpPr>
          <p:cNvPr id="4" name="Rectangle 3">
            <a:extLst>
              <a:ext uri="{FF2B5EF4-FFF2-40B4-BE49-F238E27FC236}">
                <a16:creationId xmlns:a16="http://schemas.microsoft.com/office/drawing/2014/main" id="{CBAAF8C3-3B27-DA43-A356-7737526B76C9}"/>
              </a:ext>
            </a:extLst>
          </p:cNvPr>
          <p:cNvSpPr/>
          <p:nvPr/>
        </p:nvSpPr>
        <p:spPr>
          <a:xfrm>
            <a:off x="604735" y="1062507"/>
            <a:ext cx="7175765" cy="5555367"/>
          </a:xfrm>
          <a:prstGeom prst="rect">
            <a:avLst/>
          </a:prstGeom>
        </p:spPr>
        <p:txBody>
          <a:bodyPr wrap="square">
            <a:spAutoFit/>
          </a:bodyPr>
          <a:lstStyle/>
          <a:p>
            <a:pPr>
              <a:spcBef>
                <a:spcPts val="1500"/>
              </a:spcBef>
            </a:pPr>
            <a:r>
              <a:rPr lang="en-US" sz="3000" dirty="0">
                <a:solidFill>
                  <a:schemeClr val="tx1">
                    <a:lumMod val="65000"/>
                    <a:lumOff val="35000"/>
                  </a:schemeClr>
                </a:solidFill>
                <a:latin typeface="Georgia" panose="02040502050405020303" pitchFamily="18" charset="0"/>
              </a:rPr>
              <a:t>We’ve got six modes of teaching right now, which is not anything we've ever had before. And the instructor can pick any one of those six. </a:t>
            </a:r>
          </a:p>
          <a:p>
            <a:pPr>
              <a:spcBef>
                <a:spcPts val="1500"/>
              </a:spcBef>
            </a:pPr>
            <a:r>
              <a:rPr lang="en-US" sz="3000" dirty="0">
                <a:solidFill>
                  <a:schemeClr val="tx1">
                    <a:lumMod val="65000"/>
                    <a:lumOff val="35000"/>
                  </a:schemeClr>
                </a:solidFill>
                <a:latin typeface="Georgia" panose="02040502050405020303" pitchFamily="18" charset="0"/>
              </a:rPr>
              <a:t>So maybe our traditional classrooms don’t need to be as equipped as they used to be in the past.  We can shift those funds to keep some of those new modes of teaching that are actually the way the students do want to learn. </a:t>
            </a:r>
          </a:p>
          <a:p>
            <a:pPr>
              <a:spcBef>
                <a:spcPts val="1500"/>
              </a:spcBef>
            </a:pPr>
            <a:endParaRPr lang="en-US" sz="3000" dirty="0">
              <a:solidFill>
                <a:schemeClr val="tx1">
                  <a:lumMod val="65000"/>
                  <a:lumOff val="35000"/>
                </a:schemeClr>
              </a:solidFill>
              <a:latin typeface="Georgia" panose="02040502050405020303" pitchFamily="18" charset="0"/>
            </a:endParaRPr>
          </a:p>
        </p:txBody>
      </p:sp>
      <p:sp>
        <p:nvSpPr>
          <p:cNvPr id="10" name="TextBox 9">
            <a:extLst>
              <a:ext uri="{FF2B5EF4-FFF2-40B4-BE49-F238E27FC236}">
                <a16:creationId xmlns:a16="http://schemas.microsoft.com/office/drawing/2014/main" id="{8642FB2E-15BA-1D48-8A6A-12FBA0DE4643}"/>
              </a:ext>
            </a:extLst>
          </p:cNvPr>
          <p:cNvSpPr txBox="1"/>
          <p:nvPr/>
        </p:nvSpPr>
        <p:spPr>
          <a:xfrm>
            <a:off x="8385236" y="3735418"/>
            <a:ext cx="3806764" cy="1015663"/>
          </a:xfrm>
          <a:prstGeom prst="rect">
            <a:avLst/>
          </a:prstGeom>
          <a:noFill/>
        </p:spPr>
        <p:txBody>
          <a:bodyPr wrap="square" rtlCol="0">
            <a:spAutoFit/>
          </a:bodyPr>
          <a:lstStyle/>
          <a:p>
            <a:r>
              <a:rPr lang="en-US" sz="2400" b="1" dirty="0">
                <a:solidFill>
                  <a:srgbClr val="AA332D"/>
                </a:solidFill>
              </a:rPr>
              <a:t>Donna </a:t>
            </a:r>
            <a:r>
              <a:rPr lang="en-US" sz="2400" b="1" dirty="0" err="1">
                <a:solidFill>
                  <a:srgbClr val="AA332D"/>
                </a:solidFill>
              </a:rPr>
              <a:t>Liss</a:t>
            </a:r>
            <a:endParaRPr lang="en-US" sz="2400" b="1" dirty="0">
              <a:solidFill>
                <a:srgbClr val="AA332D"/>
              </a:solidFill>
            </a:endParaRPr>
          </a:p>
          <a:p>
            <a:r>
              <a:rPr lang="en-US" dirty="0"/>
              <a:t>Chief Information Officer</a:t>
            </a:r>
          </a:p>
          <a:p>
            <a:r>
              <a:rPr lang="en-US" dirty="0"/>
              <a:t>Truman State University</a:t>
            </a:r>
          </a:p>
        </p:txBody>
      </p:sp>
      <p:pic>
        <p:nvPicPr>
          <p:cNvPr id="6" name="Picture 5">
            <a:extLst>
              <a:ext uri="{FF2B5EF4-FFF2-40B4-BE49-F238E27FC236}">
                <a16:creationId xmlns:a16="http://schemas.microsoft.com/office/drawing/2014/main" id="{77EE33F8-9876-C64C-8921-DD65E2493B87}"/>
              </a:ext>
            </a:extLst>
          </p:cNvPr>
          <p:cNvPicPr>
            <a:picLocks noChangeAspect="1"/>
          </p:cNvPicPr>
          <p:nvPr/>
        </p:nvPicPr>
        <p:blipFill>
          <a:blip r:embed="rId4"/>
          <a:stretch>
            <a:fillRect/>
          </a:stretch>
        </p:blipFill>
        <p:spPr>
          <a:xfrm>
            <a:off x="8498166" y="573118"/>
            <a:ext cx="3158002" cy="3145370"/>
          </a:xfrm>
          <a:prstGeom prst="rect">
            <a:avLst/>
          </a:prstGeom>
          <a:ln w="12700">
            <a:solidFill>
              <a:schemeClr val="tx1"/>
            </a:solidFill>
          </a:ln>
        </p:spPr>
      </p:pic>
    </p:spTree>
    <p:extLst>
      <p:ext uri="{BB962C8B-B14F-4D97-AF65-F5344CB8AC3E}">
        <p14:creationId xmlns:p14="http://schemas.microsoft.com/office/powerpoint/2010/main" val="36451069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7969C7-DCCB-414A-8920-0C032E4A26D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66924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A54769-10B8-BD4C-9F5D-3DAEB6C632C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57482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1D8061-2894-264F-A391-608E5CF71302}"/>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EB8356F-FEC2-6D40-945E-609374A1E4DE}"/>
              </a:ext>
            </a:extLst>
          </p:cNvPr>
          <p:cNvSpPr txBox="1"/>
          <p:nvPr/>
        </p:nvSpPr>
        <p:spPr>
          <a:xfrm>
            <a:off x="633412" y="333671"/>
            <a:ext cx="8048847" cy="1323439"/>
          </a:xfrm>
          <a:prstGeom prst="rect">
            <a:avLst/>
          </a:prstGeom>
          <a:noFill/>
        </p:spPr>
        <p:txBody>
          <a:bodyPr wrap="square" rtlCol="0">
            <a:spAutoFit/>
          </a:bodyPr>
          <a:lstStyle/>
          <a:p>
            <a:r>
              <a:rPr lang="en-US" sz="8000" b="1" dirty="0">
                <a:solidFill>
                  <a:srgbClr val="EBEADD"/>
                </a:solidFill>
              </a:rPr>
              <a:t>Wrap up</a:t>
            </a:r>
          </a:p>
        </p:txBody>
      </p:sp>
    </p:spTree>
    <p:extLst>
      <p:ext uri="{BB962C8B-B14F-4D97-AF65-F5344CB8AC3E}">
        <p14:creationId xmlns:p14="http://schemas.microsoft.com/office/powerpoint/2010/main" val="3214959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holding, laying, person&#10;&#10;Description automatically generated">
            <a:extLst>
              <a:ext uri="{FF2B5EF4-FFF2-40B4-BE49-F238E27FC236}">
                <a16:creationId xmlns:a16="http://schemas.microsoft.com/office/drawing/2014/main" id="{B2484329-2D73-C149-B2CD-1F0FA301E475}"/>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7EAC5095-93F6-7B49-B2F6-A309C219F2CE}"/>
              </a:ext>
            </a:extLst>
          </p:cNvPr>
          <p:cNvSpPr txBox="1">
            <a:spLocks/>
          </p:cNvSpPr>
          <p:nvPr/>
        </p:nvSpPr>
        <p:spPr>
          <a:xfrm>
            <a:off x="742503" y="1953442"/>
            <a:ext cx="5920398" cy="134572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dirty="0">
                <a:solidFill>
                  <a:schemeClr val="tx1">
                    <a:lumMod val="75000"/>
                    <a:lumOff val="25000"/>
                  </a:schemeClr>
                </a:solidFill>
                <a:latin typeface="+mn-lt"/>
              </a:rPr>
              <a:t>Avoid</a:t>
            </a:r>
          </a:p>
          <a:p>
            <a:r>
              <a:rPr lang="en-US" sz="7200" dirty="0">
                <a:solidFill>
                  <a:schemeClr val="tx1">
                    <a:lumMod val="75000"/>
                    <a:lumOff val="25000"/>
                  </a:schemeClr>
                </a:solidFill>
                <a:latin typeface="+mn-lt"/>
              </a:rPr>
              <a:t>binary</a:t>
            </a:r>
          </a:p>
          <a:p>
            <a:r>
              <a:rPr lang="en-US" sz="7200" dirty="0">
                <a:solidFill>
                  <a:schemeClr val="tx1">
                    <a:lumMod val="75000"/>
                    <a:lumOff val="25000"/>
                  </a:schemeClr>
                </a:solidFill>
                <a:latin typeface="+mn-lt"/>
              </a:rPr>
              <a:t>thinking</a:t>
            </a:r>
          </a:p>
        </p:txBody>
      </p:sp>
    </p:spTree>
    <p:extLst>
      <p:ext uri="{BB962C8B-B14F-4D97-AF65-F5344CB8AC3E}">
        <p14:creationId xmlns:p14="http://schemas.microsoft.com/office/powerpoint/2010/main" val="37714500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ndoor, curtain, window, sitting&#10;&#10;Description automatically generated">
            <a:extLst>
              <a:ext uri="{FF2B5EF4-FFF2-40B4-BE49-F238E27FC236}">
                <a16:creationId xmlns:a16="http://schemas.microsoft.com/office/drawing/2014/main" id="{6899FF82-6EAA-2D44-86D9-EA80B59850CF}"/>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7B927402-8C1B-4347-8F62-1CB682DA8573}"/>
              </a:ext>
            </a:extLst>
          </p:cNvPr>
          <p:cNvSpPr txBox="1">
            <a:spLocks/>
          </p:cNvSpPr>
          <p:nvPr/>
        </p:nvSpPr>
        <p:spPr>
          <a:xfrm>
            <a:off x="731870" y="318787"/>
            <a:ext cx="8965019" cy="168695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You won’t find your institution</a:t>
            </a:r>
          </a:p>
          <a:p>
            <a:r>
              <a:rPr lang="en-US" b="1" dirty="0"/>
              <a:t>within a single scenario</a:t>
            </a:r>
            <a:endParaRPr lang="en-US" dirty="0"/>
          </a:p>
        </p:txBody>
      </p:sp>
      <p:pic>
        <p:nvPicPr>
          <p:cNvPr id="4" name="Picture 3">
            <a:extLst>
              <a:ext uri="{FF2B5EF4-FFF2-40B4-BE49-F238E27FC236}">
                <a16:creationId xmlns:a16="http://schemas.microsoft.com/office/drawing/2014/main" id="{E031BF97-BF4E-0D44-ACA5-3E80FFB8C24D}"/>
              </a:ext>
            </a:extLst>
          </p:cNvPr>
          <p:cNvPicPr>
            <a:picLocks noChangeAspect="1"/>
          </p:cNvPicPr>
          <p:nvPr/>
        </p:nvPicPr>
        <p:blipFill>
          <a:blip r:embed="rId4"/>
          <a:stretch>
            <a:fillRect/>
          </a:stretch>
        </p:blipFill>
        <p:spPr>
          <a:xfrm>
            <a:off x="3613419" y="1669312"/>
            <a:ext cx="8241409" cy="4635793"/>
          </a:xfrm>
          <a:prstGeom prst="rect">
            <a:avLst/>
          </a:prstGeom>
        </p:spPr>
      </p:pic>
      <p:sp>
        <p:nvSpPr>
          <p:cNvPr id="7" name="TextBox 6">
            <a:extLst>
              <a:ext uri="{FF2B5EF4-FFF2-40B4-BE49-F238E27FC236}">
                <a16:creationId xmlns:a16="http://schemas.microsoft.com/office/drawing/2014/main" id="{78F09311-6A7E-5A44-98D1-C0C69A4103B3}"/>
              </a:ext>
            </a:extLst>
          </p:cNvPr>
          <p:cNvSpPr txBox="1"/>
          <p:nvPr/>
        </p:nvSpPr>
        <p:spPr>
          <a:xfrm>
            <a:off x="995082" y="1674674"/>
            <a:ext cx="5100918" cy="1200329"/>
          </a:xfrm>
          <a:prstGeom prst="rect">
            <a:avLst/>
          </a:prstGeom>
          <a:solidFill>
            <a:srgbClr val="7030A0"/>
          </a:solidFill>
        </p:spPr>
        <p:txBody>
          <a:bodyPr wrap="square" rtlCol="0">
            <a:spAutoFit/>
          </a:bodyPr>
          <a:lstStyle/>
          <a:p>
            <a:r>
              <a:rPr lang="en-US" sz="3600" b="1" dirty="0">
                <a:solidFill>
                  <a:srgbClr val="EBEADD"/>
                </a:solidFill>
              </a:rPr>
              <a:t>Replace this slide with the next one</a:t>
            </a:r>
          </a:p>
        </p:txBody>
      </p:sp>
    </p:spTree>
    <p:extLst>
      <p:ext uri="{BB962C8B-B14F-4D97-AF65-F5344CB8AC3E}">
        <p14:creationId xmlns:p14="http://schemas.microsoft.com/office/powerpoint/2010/main" val="3933713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3424D8-D0B7-1440-8388-AD94064AC196}"/>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Chart, radar chart&#10;&#10;Description automatically generated">
            <a:extLst>
              <a:ext uri="{FF2B5EF4-FFF2-40B4-BE49-F238E27FC236}">
                <a16:creationId xmlns:a16="http://schemas.microsoft.com/office/drawing/2014/main" id="{3199916F-1101-D944-9E3B-B93EEA5782E6}"/>
              </a:ext>
            </a:extLst>
          </p:cNvPr>
          <p:cNvPicPr>
            <a:picLocks noChangeAspect="1"/>
          </p:cNvPicPr>
          <p:nvPr/>
        </p:nvPicPr>
        <p:blipFill rotWithShape="1">
          <a:blip r:embed="rId4"/>
          <a:srcRect l="2716" t="4629" r="3211" b="4074"/>
          <a:stretch/>
        </p:blipFill>
        <p:spPr>
          <a:xfrm>
            <a:off x="4242145" y="0"/>
            <a:ext cx="7949856" cy="6858000"/>
          </a:xfrm>
          <a:prstGeom prst="rect">
            <a:avLst/>
          </a:prstGeom>
          <a:effectLst/>
        </p:spPr>
      </p:pic>
      <p:sp>
        <p:nvSpPr>
          <p:cNvPr id="6" name="Title 1">
            <a:extLst>
              <a:ext uri="{FF2B5EF4-FFF2-40B4-BE49-F238E27FC236}">
                <a16:creationId xmlns:a16="http://schemas.microsoft.com/office/drawing/2014/main" id="{7B927402-8C1B-4347-8F62-1CB682DA8573}"/>
              </a:ext>
            </a:extLst>
          </p:cNvPr>
          <p:cNvSpPr txBox="1">
            <a:spLocks/>
          </p:cNvSpPr>
          <p:nvPr/>
        </p:nvSpPr>
        <p:spPr>
          <a:xfrm>
            <a:off x="247776" y="148457"/>
            <a:ext cx="4315259" cy="370636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You won’t find your institution</a:t>
            </a:r>
          </a:p>
          <a:p>
            <a:r>
              <a:rPr lang="en-US" b="1" dirty="0"/>
              <a:t>within a single scenario</a:t>
            </a:r>
            <a:endParaRPr lang="en-US" dirty="0"/>
          </a:p>
        </p:txBody>
      </p:sp>
    </p:spTree>
    <p:extLst>
      <p:ext uri="{BB962C8B-B14F-4D97-AF65-F5344CB8AC3E}">
        <p14:creationId xmlns:p14="http://schemas.microsoft.com/office/powerpoint/2010/main" val="34800270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3424D8-D0B7-1440-8388-AD94064AC196}"/>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Chart, radar chart&#10;&#10;Description automatically generated">
            <a:extLst>
              <a:ext uri="{FF2B5EF4-FFF2-40B4-BE49-F238E27FC236}">
                <a16:creationId xmlns:a16="http://schemas.microsoft.com/office/drawing/2014/main" id="{3199916F-1101-D944-9E3B-B93EEA5782E6}"/>
              </a:ext>
            </a:extLst>
          </p:cNvPr>
          <p:cNvPicPr>
            <a:picLocks noChangeAspect="1"/>
          </p:cNvPicPr>
          <p:nvPr/>
        </p:nvPicPr>
        <p:blipFill rotWithShape="1">
          <a:blip r:embed="rId4"/>
          <a:srcRect l="2716" t="4629" r="3211" b="4074"/>
          <a:stretch/>
        </p:blipFill>
        <p:spPr>
          <a:xfrm>
            <a:off x="4242145" y="0"/>
            <a:ext cx="7949856" cy="6858000"/>
          </a:xfrm>
          <a:prstGeom prst="rect">
            <a:avLst/>
          </a:prstGeom>
          <a:effectLst/>
        </p:spPr>
      </p:pic>
      <p:sp>
        <p:nvSpPr>
          <p:cNvPr id="6" name="Title 1">
            <a:extLst>
              <a:ext uri="{FF2B5EF4-FFF2-40B4-BE49-F238E27FC236}">
                <a16:creationId xmlns:a16="http://schemas.microsoft.com/office/drawing/2014/main" id="{7B927402-8C1B-4347-8F62-1CB682DA8573}"/>
              </a:ext>
            </a:extLst>
          </p:cNvPr>
          <p:cNvSpPr txBox="1">
            <a:spLocks/>
          </p:cNvSpPr>
          <p:nvPr/>
        </p:nvSpPr>
        <p:spPr>
          <a:xfrm>
            <a:off x="247776" y="148457"/>
            <a:ext cx="4315259" cy="370636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You won’t find your institution</a:t>
            </a:r>
          </a:p>
          <a:p>
            <a:r>
              <a:rPr lang="en-US" b="1" dirty="0"/>
              <a:t>within a single scenario</a:t>
            </a:r>
            <a:endParaRPr lang="en-US" dirty="0"/>
          </a:p>
        </p:txBody>
      </p:sp>
      <p:sp>
        <p:nvSpPr>
          <p:cNvPr id="2" name="Oval 1">
            <a:extLst>
              <a:ext uri="{FF2B5EF4-FFF2-40B4-BE49-F238E27FC236}">
                <a16:creationId xmlns:a16="http://schemas.microsoft.com/office/drawing/2014/main" id="{BDC3627F-6568-2144-8ADB-EF89C2BF7884}"/>
              </a:ext>
            </a:extLst>
          </p:cNvPr>
          <p:cNvSpPr/>
          <p:nvPr/>
        </p:nvSpPr>
        <p:spPr>
          <a:xfrm>
            <a:off x="8557404" y="736600"/>
            <a:ext cx="1920096" cy="54610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5C72DBD-7EC0-7740-A988-DCEF48E37BFE}"/>
              </a:ext>
            </a:extLst>
          </p:cNvPr>
          <p:cNvSpPr/>
          <p:nvPr/>
        </p:nvSpPr>
        <p:spPr>
          <a:xfrm>
            <a:off x="8443104" y="4914900"/>
            <a:ext cx="2758296" cy="87630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264136AB-ED38-B746-B6E6-C69E6DB16DED}"/>
              </a:ext>
            </a:extLst>
          </p:cNvPr>
          <p:cNvCxnSpPr>
            <a:cxnSpLocks/>
          </p:cNvCxnSpPr>
          <p:nvPr/>
        </p:nvCxnSpPr>
        <p:spPr>
          <a:xfrm flipV="1">
            <a:off x="8978900" y="1182414"/>
            <a:ext cx="0" cy="3853136"/>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4919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outdoor, person, riding&#10;&#10;Description automatically generated">
            <a:extLst>
              <a:ext uri="{FF2B5EF4-FFF2-40B4-BE49-F238E27FC236}">
                <a16:creationId xmlns:a16="http://schemas.microsoft.com/office/drawing/2014/main" id="{41E7AF08-2D2F-464D-80DB-24B5432F1FCD}"/>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AFE299-EFDC-6A4A-B7A5-77A0237C8FA3}"/>
              </a:ext>
            </a:extLst>
          </p:cNvPr>
          <p:cNvSpPr txBox="1">
            <a:spLocks/>
          </p:cNvSpPr>
          <p:nvPr/>
        </p:nvSpPr>
        <p:spPr>
          <a:xfrm>
            <a:off x="636181" y="1949377"/>
            <a:ext cx="4481919" cy="8257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tx1">
                    <a:lumMod val="75000"/>
                    <a:lumOff val="25000"/>
                  </a:schemeClr>
                </a:solidFill>
                <a:latin typeface="+mn-lt"/>
              </a:rPr>
              <a:t>Two meta-issues</a:t>
            </a:r>
          </a:p>
        </p:txBody>
      </p:sp>
    </p:spTree>
    <p:extLst>
      <p:ext uri="{BB962C8B-B14F-4D97-AF65-F5344CB8AC3E}">
        <p14:creationId xmlns:p14="http://schemas.microsoft.com/office/powerpoint/2010/main" val="24182162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DAAC24-BB7F-914B-8BC2-D1398FDEDD7C}"/>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D4EAA6-771E-AF44-A3BE-35D47D3E38FE}"/>
              </a:ext>
            </a:extLst>
          </p:cNvPr>
          <p:cNvSpPr>
            <a:spLocks noGrp="1"/>
          </p:cNvSpPr>
          <p:nvPr>
            <p:ph type="title"/>
          </p:nvPr>
        </p:nvSpPr>
        <p:spPr>
          <a:xfrm>
            <a:off x="604736" y="328406"/>
            <a:ext cx="10515600" cy="734101"/>
          </a:xfrm>
        </p:spPr>
        <p:txBody>
          <a:bodyPr>
            <a:normAutofit/>
          </a:bodyPr>
          <a:lstStyle/>
          <a:p>
            <a:r>
              <a:rPr lang="en-US" sz="4000" dirty="0">
                <a:solidFill>
                  <a:srgbClr val="AA332D"/>
                </a:solidFill>
                <a:latin typeface="+mn-lt"/>
              </a:rPr>
              <a:t>Panelist Perspective</a:t>
            </a:r>
          </a:p>
        </p:txBody>
      </p:sp>
      <p:sp>
        <p:nvSpPr>
          <p:cNvPr id="4" name="Rectangle 3">
            <a:extLst>
              <a:ext uri="{FF2B5EF4-FFF2-40B4-BE49-F238E27FC236}">
                <a16:creationId xmlns:a16="http://schemas.microsoft.com/office/drawing/2014/main" id="{CBAAF8C3-3B27-DA43-A356-7737526B76C9}"/>
              </a:ext>
            </a:extLst>
          </p:cNvPr>
          <p:cNvSpPr/>
          <p:nvPr/>
        </p:nvSpPr>
        <p:spPr>
          <a:xfrm>
            <a:off x="604735" y="1062507"/>
            <a:ext cx="7175765" cy="4901342"/>
          </a:xfrm>
          <a:prstGeom prst="rect">
            <a:avLst/>
          </a:prstGeom>
        </p:spPr>
        <p:txBody>
          <a:bodyPr wrap="square">
            <a:spAutoFit/>
          </a:bodyPr>
          <a:lstStyle/>
          <a:p>
            <a:pPr>
              <a:spcBef>
                <a:spcPts val="1500"/>
              </a:spcBef>
            </a:pPr>
            <a:r>
              <a:rPr lang="en-US" sz="3000" dirty="0">
                <a:solidFill>
                  <a:schemeClr val="tx1">
                    <a:lumMod val="65000"/>
                    <a:lumOff val="35000"/>
                  </a:schemeClr>
                </a:solidFill>
                <a:latin typeface="Georgia" panose="02040502050405020303" pitchFamily="18" charset="0"/>
              </a:rPr>
              <a:t>The marathon question is a big one. I've been telling my staff for three months that we need to treat this like a marathon, but we keep sprinting because we keep running into things that we need to sprint for. And that's going to be really challenging. </a:t>
            </a:r>
          </a:p>
          <a:p>
            <a:pPr>
              <a:spcBef>
                <a:spcPts val="1500"/>
              </a:spcBef>
            </a:pPr>
            <a:r>
              <a:rPr lang="en-US" sz="3000" dirty="0">
                <a:solidFill>
                  <a:schemeClr val="tx1">
                    <a:lumMod val="65000"/>
                    <a:lumOff val="35000"/>
                  </a:schemeClr>
                </a:solidFill>
                <a:latin typeface="Georgia" panose="02040502050405020303" pitchFamily="18" charset="0"/>
              </a:rPr>
              <a:t>We're on month six of incident response. And none of us are prepared for six months of incident response.</a:t>
            </a:r>
          </a:p>
        </p:txBody>
      </p:sp>
      <p:sp>
        <p:nvSpPr>
          <p:cNvPr id="10" name="TextBox 9">
            <a:extLst>
              <a:ext uri="{FF2B5EF4-FFF2-40B4-BE49-F238E27FC236}">
                <a16:creationId xmlns:a16="http://schemas.microsoft.com/office/drawing/2014/main" id="{8642FB2E-15BA-1D48-8A6A-12FBA0DE4643}"/>
              </a:ext>
            </a:extLst>
          </p:cNvPr>
          <p:cNvSpPr txBox="1"/>
          <p:nvPr/>
        </p:nvSpPr>
        <p:spPr>
          <a:xfrm>
            <a:off x="8385236" y="3735418"/>
            <a:ext cx="3806764" cy="1569660"/>
          </a:xfrm>
          <a:prstGeom prst="rect">
            <a:avLst/>
          </a:prstGeom>
          <a:noFill/>
        </p:spPr>
        <p:txBody>
          <a:bodyPr wrap="square" rtlCol="0">
            <a:spAutoFit/>
          </a:bodyPr>
          <a:lstStyle/>
          <a:p>
            <a:r>
              <a:rPr lang="en-US" sz="2400" b="1" dirty="0">
                <a:solidFill>
                  <a:srgbClr val="AA332D"/>
                </a:solidFill>
              </a:rPr>
              <a:t>David </a:t>
            </a:r>
            <a:r>
              <a:rPr lang="en-US" sz="2400" b="1" dirty="0" err="1">
                <a:solidFill>
                  <a:srgbClr val="AA332D"/>
                </a:solidFill>
              </a:rPr>
              <a:t>Seidl</a:t>
            </a:r>
            <a:endParaRPr lang="en-US" sz="2400" b="1" dirty="0">
              <a:solidFill>
                <a:srgbClr val="AA332D"/>
              </a:solidFill>
            </a:endParaRPr>
          </a:p>
          <a:p>
            <a:r>
              <a:rPr lang="en-US" dirty="0"/>
              <a:t>Vice President for Information Technology and CIO</a:t>
            </a:r>
          </a:p>
          <a:p>
            <a:r>
              <a:rPr lang="en-US" dirty="0"/>
              <a:t>Miami University</a:t>
            </a:r>
            <a:br>
              <a:rPr lang="en-US" dirty="0"/>
            </a:br>
            <a:endParaRPr lang="en-US" dirty="0"/>
          </a:p>
        </p:txBody>
      </p:sp>
      <p:pic>
        <p:nvPicPr>
          <p:cNvPr id="3" name="Picture 2">
            <a:extLst>
              <a:ext uri="{FF2B5EF4-FFF2-40B4-BE49-F238E27FC236}">
                <a16:creationId xmlns:a16="http://schemas.microsoft.com/office/drawing/2014/main" id="{ACBF6376-3A96-0844-A1F9-F21AD618BD64}"/>
              </a:ext>
            </a:extLst>
          </p:cNvPr>
          <p:cNvPicPr>
            <a:picLocks noChangeAspect="1"/>
          </p:cNvPicPr>
          <p:nvPr/>
        </p:nvPicPr>
        <p:blipFill>
          <a:blip r:embed="rId4"/>
          <a:stretch>
            <a:fillRect/>
          </a:stretch>
        </p:blipFill>
        <p:spPr>
          <a:xfrm>
            <a:off x="8385235" y="556188"/>
            <a:ext cx="3192241" cy="3192241"/>
          </a:xfrm>
          <a:prstGeom prst="rect">
            <a:avLst/>
          </a:prstGeom>
          <a:ln w="12700">
            <a:solidFill>
              <a:schemeClr val="tx1"/>
            </a:solidFill>
          </a:ln>
        </p:spPr>
      </p:pic>
    </p:spTree>
    <p:extLst>
      <p:ext uri="{BB962C8B-B14F-4D97-AF65-F5344CB8AC3E}">
        <p14:creationId xmlns:p14="http://schemas.microsoft.com/office/powerpoint/2010/main" val="8168945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A00B5F8-F984-AF46-B640-BA6FDFA4362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6C34E17-736D-6342-933C-402DBE848F26}"/>
              </a:ext>
            </a:extLst>
          </p:cNvPr>
          <p:cNvSpPr txBox="1">
            <a:spLocks/>
          </p:cNvSpPr>
          <p:nvPr/>
        </p:nvSpPr>
        <p:spPr>
          <a:xfrm>
            <a:off x="467972" y="302212"/>
            <a:ext cx="12192000" cy="8501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t>What role will your institution play in higher education’s new future?</a:t>
            </a:r>
            <a:endParaRPr lang="en-US" sz="3200" dirty="0"/>
          </a:p>
        </p:txBody>
      </p:sp>
      <p:sp>
        <p:nvSpPr>
          <p:cNvPr id="5" name="Rectangle 4">
            <a:extLst>
              <a:ext uri="{FF2B5EF4-FFF2-40B4-BE49-F238E27FC236}">
                <a16:creationId xmlns:a16="http://schemas.microsoft.com/office/drawing/2014/main" id="{A4AADC8C-8E44-AA4C-BB2C-57C86A0EA72A}"/>
              </a:ext>
            </a:extLst>
          </p:cNvPr>
          <p:cNvSpPr/>
          <p:nvPr/>
        </p:nvSpPr>
        <p:spPr>
          <a:xfrm>
            <a:off x="440387" y="5997698"/>
            <a:ext cx="3406541" cy="692049"/>
          </a:xfrm>
          <a:prstGeom prst="rect">
            <a:avLst/>
          </a:prstGeom>
        </p:spPr>
        <p:txBody>
          <a:bodyPr wrap="square">
            <a:spAutoFit/>
          </a:bodyPr>
          <a:lstStyle/>
          <a:p>
            <a:pPr marR="0" lvl="0" algn="ctr">
              <a:lnSpc>
                <a:spcPct val="115000"/>
              </a:lnSpc>
              <a:spcBef>
                <a:spcPts val="0"/>
              </a:spcBef>
              <a:spcAft>
                <a:spcPts val="0"/>
              </a:spcAft>
            </a:pPr>
            <a:r>
              <a:rPr lang="en-US" sz="3600" b="1" dirty="0">
                <a:latin typeface="+mj-lt"/>
                <a:ea typeface="Times New Roman" panose="02020603050405020304" pitchFamily="18" charset="0"/>
              </a:rPr>
              <a:t>Restore</a:t>
            </a:r>
          </a:p>
        </p:txBody>
      </p:sp>
      <p:sp>
        <p:nvSpPr>
          <p:cNvPr id="6" name="Rectangle 5">
            <a:extLst>
              <a:ext uri="{FF2B5EF4-FFF2-40B4-BE49-F238E27FC236}">
                <a16:creationId xmlns:a16="http://schemas.microsoft.com/office/drawing/2014/main" id="{2A441AF6-8088-654F-A702-8A2BD3F70294}"/>
              </a:ext>
            </a:extLst>
          </p:cNvPr>
          <p:cNvSpPr/>
          <p:nvPr/>
        </p:nvSpPr>
        <p:spPr>
          <a:xfrm>
            <a:off x="4314900" y="5997698"/>
            <a:ext cx="3532028" cy="692049"/>
          </a:xfrm>
          <a:prstGeom prst="rect">
            <a:avLst/>
          </a:prstGeom>
        </p:spPr>
        <p:txBody>
          <a:bodyPr wrap="square">
            <a:spAutoFit/>
          </a:bodyPr>
          <a:lstStyle/>
          <a:p>
            <a:pPr marR="0" lvl="0" algn="ctr">
              <a:lnSpc>
                <a:spcPct val="115000"/>
              </a:lnSpc>
              <a:spcBef>
                <a:spcPts val="0"/>
              </a:spcBef>
              <a:spcAft>
                <a:spcPts val="0"/>
              </a:spcAft>
            </a:pPr>
            <a:r>
              <a:rPr lang="en-US" sz="3600" b="1" dirty="0">
                <a:latin typeface="+mj-lt"/>
                <a:ea typeface="Times New Roman" panose="02020603050405020304" pitchFamily="18" charset="0"/>
              </a:rPr>
              <a:t>Evolve</a:t>
            </a:r>
          </a:p>
        </p:txBody>
      </p:sp>
      <p:sp>
        <p:nvSpPr>
          <p:cNvPr id="7" name="Rectangle 6">
            <a:extLst>
              <a:ext uri="{FF2B5EF4-FFF2-40B4-BE49-F238E27FC236}">
                <a16:creationId xmlns:a16="http://schemas.microsoft.com/office/drawing/2014/main" id="{C5F5497D-D452-B544-AF43-E29A68E8DE8C}"/>
              </a:ext>
            </a:extLst>
          </p:cNvPr>
          <p:cNvSpPr/>
          <p:nvPr/>
        </p:nvSpPr>
        <p:spPr>
          <a:xfrm>
            <a:off x="8244090" y="5997698"/>
            <a:ext cx="3635811" cy="689099"/>
          </a:xfrm>
          <a:prstGeom prst="rect">
            <a:avLst/>
          </a:prstGeom>
        </p:spPr>
        <p:txBody>
          <a:bodyPr wrap="square">
            <a:spAutoFit/>
          </a:bodyPr>
          <a:lstStyle/>
          <a:p>
            <a:pPr marR="0" lvl="0" algn="ctr">
              <a:lnSpc>
                <a:spcPct val="115000"/>
              </a:lnSpc>
              <a:spcBef>
                <a:spcPts val="0"/>
              </a:spcBef>
              <a:spcAft>
                <a:spcPts val="0"/>
              </a:spcAft>
            </a:pPr>
            <a:r>
              <a:rPr lang="en-US" sz="3600" b="1" dirty="0">
                <a:latin typeface="+mj-lt"/>
                <a:ea typeface="Times New Roman" panose="02020603050405020304" pitchFamily="18" charset="0"/>
              </a:rPr>
              <a:t>Transform</a:t>
            </a:r>
            <a:endParaRPr lang="en-US" sz="3600" dirty="0">
              <a:effectLst/>
              <a:latin typeface="+mj-lt"/>
              <a:ea typeface="Times New Roman" panose="02020603050405020304" pitchFamily="18" charset="0"/>
            </a:endParaRPr>
          </a:p>
        </p:txBody>
      </p:sp>
    </p:spTree>
    <p:extLst>
      <p:ext uri="{BB962C8B-B14F-4D97-AF65-F5344CB8AC3E}">
        <p14:creationId xmlns:p14="http://schemas.microsoft.com/office/powerpoint/2010/main" val="310821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1602C6-0C31-164B-B756-FADA9CE29B12}"/>
              </a:ext>
            </a:extLst>
          </p:cNvPr>
          <p:cNvPicPr>
            <a:picLocks noChangeAspect="1"/>
          </p:cNvPicPr>
          <p:nvPr/>
        </p:nvPicPr>
        <p:blipFill>
          <a:blip r:embed="rId3"/>
          <a:stretch>
            <a:fillRect/>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A728327E-6F18-DE4F-B347-370FFC5AA2D0}"/>
              </a:ext>
            </a:extLst>
          </p:cNvPr>
          <p:cNvSpPr txBox="1">
            <a:spLocks/>
          </p:cNvSpPr>
          <p:nvPr/>
        </p:nvSpPr>
        <p:spPr>
          <a:xfrm>
            <a:off x="723900" y="298708"/>
            <a:ext cx="8734893" cy="5687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200" dirty="0"/>
              <a:t>Thank you</a:t>
            </a:r>
            <a:endParaRPr lang="en-US" dirty="0"/>
          </a:p>
          <a:p>
            <a:pPr marL="0" indent="0">
              <a:spcBef>
                <a:spcPts val="2500"/>
              </a:spcBef>
              <a:buNone/>
            </a:pPr>
            <a:r>
              <a:rPr lang="en-US" sz="4400" dirty="0"/>
              <a:t>Susan </a:t>
            </a:r>
            <a:r>
              <a:rPr lang="en-US" sz="4400" dirty="0" err="1"/>
              <a:t>Grajek</a:t>
            </a:r>
            <a:endParaRPr lang="en-US" sz="4400" dirty="0"/>
          </a:p>
          <a:p>
            <a:pPr marL="0" indent="0">
              <a:buNone/>
            </a:pPr>
            <a:r>
              <a:rPr lang="en-US" sz="3600" dirty="0"/>
              <a:t>Vice President, Communities and Research</a:t>
            </a:r>
          </a:p>
          <a:p>
            <a:pPr marL="0" indent="0">
              <a:buNone/>
            </a:pPr>
            <a:r>
              <a:rPr lang="en-US" sz="3600" dirty="0"/>
              <a:t> </a:t>
            </a:r>
            <a:r>
              <a:rPr lang="en-US" sz="3600" dirty="0">
                <a:hlinkClick r:id="rId4"/>
              </a:rPr>
              <a:t>sgrajek@educause.edu</a:t>
            </a:r>
            <a:endParaRPr lang="en-US" sz="3600" dirty="0"/>
          </a:p>
        </p:txBody>
      </p:sp>
    </p:spTree>
    <p:extLst>
      <p:ext uri="{BB962C8B-B14F-4D97-AF65-F5344CB8AC3E}">
        <p14:creationId xmlns:p14="http://schemas.microsoft.com/office/powerpoint/2010/main" val="796716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looking at a computer&#10;&#10;Description automatically generated">
            <a:extLst>
              <a:ext uri="{FF2B5EF4-FFF2-40B4-BE49-F238E27FC236}">
                <a16:creationId xmlns:a16="http://schemas.microsoft.com/office/drawing/2014/main" id="{AD97AECB-34AE-0047-8B5F-1F94607A435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9CCD15-DCED-0240-9E5D-C65CC2BDC42F}"/>
              </a:ext>
            </a:extLst>
          </p:cNvPr>
          <p:cNvSpPr>
            <a:spLocks noGrp="1"/>
          </p:cNvSpPr>
          <p:nvPr>
            <p:ph type="title"/>
          </p:nvPr>
        </p:nvSpPr>
        <p:spPr>
          <a:xfrm>
            <a:off x="668079" y="14246"/>
            <a:ext cx="10515600" cy="1325563"/>
          </a:xfrm>
        </p:spPr>
        <p:txBody>
          <a:bodyPr/>
          <a:lstStyle/>
          <a:p>
            <a:r>
              <a:rPr lang="en-US" dirty="0">
                <a:latin typeface="+mn-lt"/>
              </a:rPr>
              <a:t>The Pandemic will end</a:t>
            </a:r>
          </a:p>
        </p:txBody>
      </p:sp>
    </p:spTree>
    <p:extLst>
      <p:ext uri="{BB962C8B-B14F-4D97-AF65-F5344CB8AC3E}">
        <p14:creationId xmlns:p14="http://schemas.microsoft.com/office/powerpoint/2010/main" val="418627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chocolate, cake&#10;&#10;Description automatically generated">
            <a:extLst>
              <a:ext uri="{FF2B5EF4-FFF2-40B4-BE49-F238E27FC236}">
                <a16:creationId xmlns:a16="http://schemas.microsoft.com/office/drawing/2014/main" id="{0D580BF6-B520-EC4E-9F65-B4D47615B18A}"/>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4A9BAFDA-D691-1340-9D29-FAD8FEE22765}"/>
              </a:ext>
            </a:extLst>
          </p:cNvPr>
          <p:cNvSpPr txBox="1">
            <a:spLocks/>
          </p:cNvSpPr>
          <p:nvPr/>
        </p:nvSpPr>
        <p:spPr>
          <a:xfrm>
            <a:off x="838200" y="235341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latin typeface="+mn-lt"/>
              </a:rPr>
              <a:t>What</a:t>
            </a:r>
          </a:p>
          <a:p>
            <a:pPr algn="ctr"/>
            <a:r>
              <a:rPr lang="en-US" sz="5400" dirty="0">
                <a:solidFill>
                  <a:schemeClr val="bg1"/>
                </a:solidFill>
                <a:latin typeface="+mn-lt"/>
              </a:rPr>
              <a:t>happens</a:t>
            </a:r>
          </a:p>
          <a:p>
            <a:pPr algn="ctr"/>
            <a:r>
              <a:rPr lang="en-US" sz="5400" dirty="0">
                <a:solidFill>
                  <a:schemeClr val="bg1"/>
                </a:solidFill>
                <a:latin typeface="+mn-lt"/>
              </a:rPr>
              <a:t>next?</a:t>
            </a:r>
          </a:p>
        </p:txBody>
      </p:sp>
    </p:spTree>
    <p:extLst>
      <p:ext uri="{BB962C8B-B14F-4D97-AF65-F5344CB8AC3E}">
        <p14:creationId xmlns:p14="http://schemas.microsoft.com/office/powerpoint/2010/main" val="906648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person, person, looking&#10;&#10;Description automatically generated">
            <a:extLst>
              <a:ext uri="{FF2B5EF4-FFF2-40B4-BE49-F238E27FC236}">
                <a16:creationId xmlns:a16="http://schemas.microsoft.com/office/drawing/2014/main" id="{7B923CF1-0088-AB4B-9B31-E7BDD38EC3F2}"/>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E697C6B9-2477-C547-AA22-C11A93E215CE}"/>
              </a:ext>
            </a:extLst>
          </p:cNvPr>
          <p:cNvSpPr txBox="1">
            <a:spLocks/>
          </p:cNvSpPr>
          <p:nvPr/>
        </p:nvSpPr>
        <p:spPr>
          <a:xfrm>
            <a:off x="5807313" y="5512280"/>
            <a:ext cx="5920398" cy="134572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5400" dirty="0">
                <a:solidFill>
                  <a:schemeClr val="bg1"/>
                </a:solidFill>
                <a:latin typeface="+mn-lt"/>
              </a:rPr>
              <a:t>Alternative Futures</a:t>
            </a:r>
          </a:p>
        </p:txBody>
      </p:sp>
    </p:spTree>
    <p:extLst>
      <p:ext uri="{BB962C8B-B14F-4D97-AF65-F5344CB8AC3E}">
        <p14:creationId xmlns:p14="http://schemas.microsoft.com/office/powerpoint/2010/main" val="3100649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18439</TotalTime>
  <Words>7483</Words>
  <Application>Microsoft Macintosh PowerPoint</Application>
  <PresentationFormat>Widescreen</PresentationFormat>
  <Paragraphs>561</Paragraphs>
  <Slides>68</Slides>
  <Notes>66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Calibri</vt:lpstr>
      <vt:lpstr>Calibri Light</vt:lpstr>
      <vt:lpstr>Georgia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The Pandemic will end</vt:lpstr>
      <vt:lpstr>PowerPoint Presentation</vt:lpstr>
      <vt:lpstr>PowerPoint Presentation</vt:lpstr>
      <vt:lpstr>PowerPoint Presentation</vt:lpstr>
      <vt:lpstr>Assumptions for the  2021 Top Issues</vt:lpstr>
      <vt:lpstr>Assumptions for the  2021 Top Issues</vt:lpstr>
      <vt:lpstr>PowerPoint Presentation</vt:lpstr>
      <vt:lpstr>Assumptions for the 2021 Top Issues</vt:lpstr>
      <vt:lpstr>The Vote: 19 issues (same as always)</vt:lpstr>
      <vt:lpstr>PowerPoint Presentation</vt:lpstr>
      <vt:lpstr>PowerPoint Presentation</vt:lpstr>
      <vt:lpstr>PowerPoint Presentation</vt:lpstr>
      <vt:lpstr>Restore: Extinction Event?</vt:lpstr>
      <vt:lpstr>Panelist Perspective</vt:lpstr>
      <vt:lpstr>Panelist Perspective</vt:lpstr>
      <vt:lpstr>Panelist Perspective</vt:lpstr>
      <vt:lpstr>Panelist Perspective</vt:lpstr>
      <vt:lpstr>Panelist Perspective</vt:lpstr>
      <vt:lpstr>PowerPoint Presentation</vt:lpstr>
      <vt:lpstr>Evolve Adaptive Evolution to Meet Post-Pandemic Students Where They Are</vt:lpstr>
      <vt:lpstr>1. Student Success Advancing student support services to help students attain their academic and career goals by integrating data systems, user interfaces, policies, and guided pathways </vt:lpstr>
      <vt:lpstr>What if the pandemic continues beyond 2021?</vt:lpstr>
      <vt:lpstr>Panelist Perspective</vt:lpstr>
      <vt:lpstr>2. Equitable Access to Education Providing technologies, support, and policies for diverse users and equitable access to bridge the digital divide and reduce equity gaps</vt:lpstr>
      <vt:lpstr>What if the pandemic continues beyond 2021?</vt:lpstr>
      <vt:lpstr>Panelist Perspective</vt:lpstr>
      <vt:lpstr>3. Online Learning Progressing from emergency remote teaching and learning to online learning by advancing best practices in technology-enabled teaching and learning </vt:lpstr>
      <vt:lpstr>What if the pandemic continues beyond 2021?</vt:lpstr>
      <vt:lpstr>Panelist Perspective</vt:lpstr>
      <vt:lpstr>4. Information Security Developing a cybersecurity operations strategy that effectively detects, responds to, and mitigates security threats regardless of where students, faculty, and staff are located </vt:lpstr>
      <vt:lpstr>What if the pandemic continues beyond 2021?</vt:lpstr>
      <vt:lpstr>Panelist Perspective</vt:lpstr>
      <vt:lpstr>5. Financial Health Partnering with advancement, research, and other institutional areas to develop new funding sources and partnerships  </vt:lpstr>
      <vt:lpstr>What if the pandemic continues beyond 2021?</vt:lpstr>
      <vt:lpstr>Panelist Perspective</vt:lpstr>
      <vt:lpstr>PowerPoint Presentation</vt:lpstr>
      <vt:lpstr>PowerPoint Presentation</vt:lpstr>
      <vt:lpstr>1. Institutional Culture Contributing to a culture of transformation by modeling agility and future thinking when designing IT programs and services </vt:lpstr>
      <vt:lpstr>What if the pandemic continues beyond 2021?</vt:lpstr>
      <vt:lpstr>Panelist Perspective</vt:lpstr>
      <vt:lpstr>2. Technology Alignment Identifying and applying digital strategies and innovations that are sustainable, and driven by the institution’s ambitions and  transformational goals </vt:lpstr>
      <vt:lpstr>What if the pandemic continues beyond 2021?</vt:lpstr>
      <vt:lpstr>Panelist Perspective</vt:lpstr>
      <vt:lpstr>3. Technology Strategy Developing an enterprise architecture to enable business outcomes, manage data to enable decision-making and future opportunities, streamline business processes, and enable digital resources to keep pace with strategic change </vt:lpstr>
      <vt:lpstr>What if the pandemic continues beyond 2021?</vt:lpstr>
      <vt:lpstr>Panelist Perspective</vt:lpstr>
      <vt:lpstr>4. Enrollment and Recruitment Holistic solutions for recruitment, analytics-based marketing around student career outcomes, technology-enabled transfer agreements and partnerships, and social media to build student communities</vt:lpstr>
      <vt:lpstr>What if the pandemic continues beyond 2021?</vt:lpstr>
      <vt:lpstr>Panelist Perspective</vt:lpstr>
      <vt:lpstr>5. Cost Management Digital transformation efforts and IT service delivery, helping the institution maximize value and reduce overhead </vt:lpstr>
      <vt:lpstr>What if the pandemic continues beyond 2021?</vt:lpstr>
      <vt:lpstr>Panelist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Panelist Perspective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 Issues General Session</dc:title>
  <dc:creator>Susan Grajek</dc:creator>
  <cp:lastModifiedBy>Patrick Lynch</cp:lastModifiedBy>
  <cp:revision>318</cp:revision>
  <dcterms:created xsi:type="dcterms:W3CDTF">2020-09-22T17:29:41Z</dcterms:created>
  <dcterms:modified xsi:type="dcterms:W3CDTF">2020-10-16T14:23:33Z</dcterms:modified>
</cp:coreProperties>
</file>