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5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October 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6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4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2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3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2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1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October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hyperlink" Target="http://www.anl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561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02662" y="3525838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Mark Staub</a:t>
            </a:r>
          </a:p>
          <a:p>
            <a:pPr algn="ctr"/>
            <a:r>
              <a:rPr lang="en-US" sz="1000" dirty="0" smtClean="0"/>
              <a:t>The Pennsylvania State University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024462" y="3525838"/>
            <a:ext cx="1982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MaryBeth</a:t>
            </a:r>
            <a:r>
              <a:rPr lang="en-US" dirty="0"/>
              <a:t> </a:t>
            </a:r>
            <a:r>
              <a:rPr lang="en-US" dirty="0" err="1" smtClean="0"/>
              <a:t>Stuenkel</a:t>
            </a:r>
            <a:endParaRPr lang="en-US" dirty="0" smtClean="0"/>
          </a:p>
          <a:p>
            <a:pPr algn="ctr"/>
            <a:r>
              <a:rPr lang="en-US" sz="1000" dirty="0" smtClean="0"/>
              <a:t> University of Michigan-Ann Arbor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915610" y="829400"/>
            <a:ext cx="37625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Sustainable IT </a:t>
            </a:r>
            <a:endParaRPr lang="en-US" sz="4800" b="1" dirty="0" smtClean="0"/>
          </a:p>
          <a:p>
            <a:pPr algn="ctr"/>
            <a:r>
              <a:rPr lang="en-US" sz="4800" b="1" dirty="0" smtClean="0"/>
              <a:t>Constituent </a:t>
            </a:r>
          </a:p>
          <a:p>
            <a:pPr algn="ctr"/>
            <a:r>
              <a:rPr lang="en-US" sz="4800" b="1" dirty="0" smtClean="0"/>
              <a:t>Group (CG)</a:t>
            </a:r>
            <a:endParaRPr lang="en-US" sz="4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278262" y="6396335"/>
            <a:ext cx="2865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 smtClean="0"/>
              <a:t>CC Flickr Photo</a:t>
            </a:r>
          </a:p>
          <a:p>
            <a:pPr algn="r"/>
            <a:r>
              <a:rPr lang="en-US" sz="800" dirty="0"/>
              <a:t>https://</a:t>
            </a:r>
            <a:r>
              <a:rPr lang="en-US" sz="800" dirty="0" err="1"/>
              <a:t>flic.kr</a:t>
            </a:r>
            <a:r>
              <a:rPr lang="en-US" sz="800" dirty="0"/>
              <a:t>/p/</a:t>
            </a:r>
            <a:r>
              <a:rPr lang="en-US" sz="800" dirty="0" smtClean="0"/>
              <a:t>7VgFBc</a:t>
            </a:r>
          </a:p>
          <a:p>
            <a:pPr algn="r"/>
            <a:r>
              <a:rPr lang="en-US" sz="800" dirty="0" smtClean="0"/>
              <a:t>Design </a:t>
            </a:r>
            <a:r>
              <a:rPr lang="en-US" sz="800" dirty="0"/>
              <a:t>by Sana Sandler / Courtesy </a:t>
            </a:r>
            <a:r>
              <a:rPr lang="en-US" sz="800" dirty="0">
                <a:hlinkClick r:id="rId3"/>
              </a:rPr>
              <a:t>Argonne National Laboratory</a:t>
            </a:r>
            <a:r>
              <a:rPr lang="en-US" sz="800" dirty="0" smtClean="0">
                <a:hlinkClick r:id="rId3"/>
              </a:rPr>
              <a:t>.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61556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35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44" y="546882"/>
            <a:ext cx="385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definition of sustainability?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43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35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644" y="546882"/>
            <a:ext cx="385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definition of sustainability?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88864" y="12596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“The </a:t>
            </a:r>
            <a:r>
              <a:rPr lang="en-US" i="1" dirty="0"/>
              <a:t>simultaneous pursuit of human health &amp; happiness, environmental quality, and economic well-being for current and future </a:t>
            </a:r>
            <a:r>
              <a:rPr lang="en-US" i="1" dirty="0" smtClean="0"/>
              <a:t>generations.”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263335" y="34638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“The right ‘thing’ in the right can.”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802861" y="48730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“Meet </a:t>
            </a:r>
            <a:r>
              <a:rPr lang="en-US" i="1" dirty="0"/>
              <a:t>the needs of the present without compromising the ability of future generations to meet their own needs.</a:t>
            </a:r>
            <a:r>
              <a:rPr lang="en-US" i="1" dirty="0" smtClean="0"/>
              <a:t>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2234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4786" y="167595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/>
              <a:t>Interface </a:t>
            </a:r>
            <a:r>
              <a:rPr lang="en-US" sz="3200" i="1" dirty="0" smtClean="0"/>
              <a:t>Carpet </a:t>
            </a:r>
            <a:r>
              <a:rPr lang="en-US" i="1" dirty="0"/>
              <a:t>- leaving the environment better than they found </a:t>
            </a:r>
            <a:r>
              <a:rPr lang="en-US" i="1" dirty="0" smtClean="0"/>
              <a:t>it.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712357" y="244929"/>
            <a:ext cx="3372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Opportunities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4171043" y="253773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 smtClean="0"/>
              <a:t>Vendors</a:t>
            </a:r>
            <a:r>
              <a:rPr lang="en-US" i="1" dirty="0" smtClean="0"/>
              <a:t>- What are their sustainable practices</a:t>
            </a:r>
            <a:r>
              <a:rPr lang="en-US" i="1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7186" y="339950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 smtClean="0"/>
              <a:t>Community </a:t>
            </a:r>
            <a:r>
              <a:rPr lang="en-US" sz="3200" i="1" dirty="0" err="1" smtClean="0"/>
              <a:t>eWaste</a:t>
            </a:r>
            <a:r>
              <a:rPr lang="en-US" sz="3200" i="1" dirty="0" smtClean="0"/>
              <a:t> </a:t>
            </a:r>
            <a:r>
              <a:rPr lang="en-US" i="1" dirty="0" smtClean="0"/>
              <a:t>– Raise awareness regarding </a:t>
            </a:r>
            <a:r>
              <a:rPr lang="en-US" i="1" dirty="0" err="1" smtClean="0"/>
              <a:t>eWaste</a:t>
            </a:r>
            <a:r>
              <a:rPr lang="en-US" i="1" dirty="0" smtClean="0"/>
              <a:t>, the what and how.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4171043" y="4538277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 smtClean="0"/>
              <a:t>Buildings/Data Centers</a:t>
            </a:r>
            <a:r>
              <a:rPr lang="en-US" i="1" dirty="0" smtClean="0"/>
              <a:t>- Heating and cooling, building design, etc.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887186" y="5400051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 smtClean="0"/>
              <a:t>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6906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3857" y="244929"/>
            <a:ext cx="2581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Discussion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96145" y="1014370"/>
            <a:ext cx="88027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Topics:</a:t>
            </a:r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How vs. Why (Tactics vs. Strategy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Sustainability </a:t>
            </a:r>
            <a:r>
              <a:rPr lang="en-US" sz="2000" dirty="0"/>
              <a:t>- Economic, Environment, </a:t>
            </a:r>
            <a:r>
              <a:rPr lang="en-US" sz="2000" dirty="0" smtClean="0"/>
              <a:t>Social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Coolest</a:t>
            </a:r>
            <a:r>
              <a:rPr lang="en-US" sz="2000" dirty="0"/>
              <a:t>/latest Sustainable IT program at your </a:t>
            </a:r>
            <a:r>
              <a:rPr lang="en-US" sz="2000" dirty="0" smtClean="0"/>
              <a:t>institution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Maturity </a:t>
            </a:r>
            <a:r>
              <a:rPr lang="en-US" sz="2000" dirty="0"/>
              <a:t>Model: Aware -&gt; Committed -&gt; Defined Sustainability -&gt; Managed Sustainability -&gt; Optimized Sustainability (Gartner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Enterprisewide</a:t>
            </a:r>
            <a:r>
              <a:rPr lang="en-US" sz="2000" dirty="0" smtClean="0"/>
              <a:t> </a:t>
            </a:r>
            <a:r>
              <a:rPr lang="en-US" sz="2000" dirty="0"/>
              <a:t>Carbon footprint (Gartner, 2-5 years - Sustainability Hype Cycle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Vendor </a:t>
            </a:r>
            <a:r>
              <a:rPr lang="en-US" sz="2000" dirty="0"/>
              <a:t>selection (do they report sustainable practices, what are they?</a:t>
            </a:r>
            <a:r>
              <a:rPr lang="en-US" sz="2000" dirty="0" smtClean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/>
              <a:t>eWaste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Lifecycle assessment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Agenda Overview for Green IT and Sustainability, 2014 (Gartner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055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3857" y="244929"/>
            <a:ext cx="2581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Discussion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196145" y="1014370"/>
            <a:ext cx="880271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Topics (more):</a:t>
            </a:r>
          </a:p>
          <a:p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Operations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Resource and energy efficiency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Materials and sourcing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Lifecycle assessment/Management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Sustainability Management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Strategy (Vendors and IT Organizations)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Smart sustainable business strategies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Regional and country opportunity risk assessment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Environmental optimization of IT Infrastructure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804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3036" y="3270251"/>
            <a:ext cx="1844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 Staub</a:t>
            </a:r>
          </a:p>
          <a:p>
            <a:r>
              <a:rPr lang="en-US" dirty="0" err="1" smtClean="0"/>
              <a:t>mstaub@psu.edu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2608" y="3270251"/>
            <a:ext cx="1982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MaryBeth</a:t>
            </a:r>
            <a:r>
              <a:rPr lang="en-US" dirty="0"/>
              <a:t> </a:t>
            </a:r>
            <a:r>
              <a:rPr lang="en-US" dirty="0" err="1" smtClean="0"/>
              <a:t>Stuenkel</a:t>
            </a:r>
            <a:endParaRPr lang="en-US" dirty="0" smtClean="0"/>
          </a:p>
          <a:p>
            <a:r>
              <a:rPr lang="en-US" dirty="0" err="1" smtClean="0"/>
              <a:t>maryb@umich.edu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83857" y="261442"/>
            <a:ext cx="2556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Thank you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0449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314</Words>
  <Application>Microsoft Macintosh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Staub</dc:creator>
  <cp:lastModifiedBy>Mark Staub</cp:lastModifiedBy>
  <cp:revision>7</cp:revision>
  <dcterms:created xsi:type="dcterms:W3CDTF">2014-10-01T11:45:07Z</dcterms:created>
  <dcterms:modified xsi:type="dcterms:W3CDTF">2014-10-01T12:59:34Z</dcterms:modified>
</cp:coreProperties>
</file>