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8" r:id="rId3"/>
    <p:sldId id="259" r:id="rId4"/>
    <p:sldId id="266" r:id="rId5"/>
    <p:sldId id="265" r:id="rId6"/>
    <p:sldId id="270" r:id="rId7"/>
    <p:sldId id="257" r:id="rId8"/>
    <p:sldId id="268" r:id="rId9"/>
    <p:sldId id="273" r:id="rId10"/>
    <p:sldId id="260" r:id="rId11"/>
    <p:sldId id="261" r:id="rId12"/>
    <p:sldId id="271" r:id="rId13"/>
    <p:sldId id="272" r:id="rId14"/>
    <p:sldId id="263" r:id="rId15"/>
    <p:sldId id="269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3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1169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1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1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1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joel@elumen.info" TargetMode="External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839" y="3982852"/>
            <a:ext cx="874275" cy="7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dirty="0" smtClean="0">
                <a:latin typeface="Avenir Heavy"/>
                <a:cs typeface="Avenir Heavy"/>
              </a:rPr>
              <a:t>Competency-Based Assessment with </a:t>
            </a:r>
            <a:r>
              <a:rPr lang="en-US" sz="4800" dirty="0" err="1" smtClean="0">
                <a:latin typeface="Avenir Heavy"/>
                <a:cs typeface="Avenir Heavy"/>
              </a:rPr>
              <a:t>eLumen</a:t>
            </a:r>
            <a:endParaRPr lang="en" sz="4800" dirty="0">
              <a:latin typeface="Avenir Heavy"/>
              <a:cs typeface="Avenir Heavy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2387699" y="4085724"/>
            <a:ext cx="3795269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venir Book"/>
                <a:cs typeface="Avenir Book"/>
              </a:rPr>
              <a:t>September 30</a:t>
            </a:r>
            <a:r>
              <a:rPr lang="en" dirty="0" smtClean="0">
                <a:latin typeface="Avenir Book"/>
                <a:cs typeface="Avenir Book"/>
              </a:rPr>
              <a:t>, </a:t>
            </a:r>
            <a:r>
              <a:rPr lang="en" dirty="0">
                <a:latin typeface="Avenir Book"/>
                <a:cs typeface="Avenir Book"/>
              </a:rPr>
              <a:t>2014</a:t>
            </a:r>
          </a:p>
        </p:txBody>
      </p:sp>
      <p:pic>
        <p:nvPicPr>
          <p:cNvPr id="2" name="Picture 1" descr="educaus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08" y="4136875"/>
            <a:ext cx="2314844" cy="5864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256275" y="658800"/>
            <a:ext cx="2689800" cy="397799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Competency-Modeling</a:t>
            </a:r>
            <a:endParaRPr lang="en" sz="1800" b="1" dirty="0">
              <a:solidFill>
                <a:srgbClr val="FFFFFF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lvl="0" algn="ctr" rtl="0">
              <a:spcBef>
                <a:spcPts val="0"/>
              </a:spcBef>
              <a:buNone/>
            </a:pPr>
            <a:endParaRPr b="1" dirty="0">
              <a:solidFill>
                <a:schemeClr val="dk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256275" y="1338925"/>
            <a:ext cx="2689800" cy="196499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#1: Curriculum Map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227100" y="1338925"/>
            <a:ext cx="2689800" cy="196499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#2: SI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197925" y="1338625"/>
            <a:ext cx="2689800" cy="196499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#3: Distribution Calendar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56275" y="3320675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Painlessly align course SLOs to program and institutional </a:t>
            </a:r>
            <a:r>
              <a:rPr lang="en" sz="16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SLOs</a:t>
            </a:r>
            <a:r>
              <a:rPr lang="en-US" sz="16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(including VALUE Rubrics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and Program Standards)</a:t>
            </a:r>
            <a:endParaRPr lang="en" sz="16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3227100" y="3320675"/>
            <a:ext cx="2857414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Assign Achievement Expectations: Formative, Course-Level, or Program-Ending</a:t>
            </a:r>
            <a:endParaRPr lang="en" sz="16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6197925" y="3320675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Design Weighted Rubrics with Assessment Modality, Activity Type, and Evidence Collection</a:t>
            </a:r>
            <a:endParaRPr lang="en" sz="16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14702" t="15528" r="15249" b="8651"/>
          <a:stretch/>
        </p:blipFill>
        <p:spPr>
          <a:xfrm>
            <a:off x="148887" y="1341062"/>
            <a:ext cx="2904573" cy="1965025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l="12610" t="11046" r="13078" b="12348"/>
          <a:stretch/>
        </p:blipFill>
        <p:spPr>
          <a:xfrm>
            <a:off x="3227100" y="1338612"/>
            <a:ext cx="2689799" cy="1965025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5">
            <a:alphaModFix/>
          </a:blip>
          <a:srcRect l="14103" t="11252" r="15129" b="11035"/>
          <a:stretch/>
        </p:blipFill>
        <p:spPr>
          <a:xfrm>
            <a:off x="6197925" y="1341075"/>
            <a:ext cx="2781100" cy="1965000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7" name="Shape 77"/>
          <p:cNvSpPr txBox="1"/>
          <p:nvPr/>
        </p:nvSpPr>
        <p:spPr>
          <a:xfrm>
            <a:off x="3069626" y="629986"/>
            <a:ext cx="5909399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eLumen</a:t>
            </a: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is the most-powerful tool available.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 descr="specify_assessment_level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30" y="1338612"/>
            <a:ext cx="2725014" cy="1982063"/>
          </a:xfrm>
          <a:prstGeom prst="rect">
            <a:avLst/>
          </a:prstGeom>
          <a:ln>
            <a:solidFill>
              <a:srgbClr val="FF9B11"/>
            </a:solidFill>
          </a:ln>
        </p:spPr>
      </p:pic>
      <p:pic>
        <p:nvPicPr>
          <p:cNvPr id="3" name="Picture 2" descr="assessment_creat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44" y="1338612"/>
            <a:ext cx="2949780" cy="1967475"/>
          </a:xfrm>
          <a:prstGeom prst="rect">
            <a:avLst/>
          </a:prstGeom>
          <a:ln>
            <a:solidFill>
              <a:srgbClr val="FF9B11"/>
            </a:solidFill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946075" y="640573"/>
            <a:ext cx="6101931" cy="54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Continuous Improvement is a Process (not a Template)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56274" y="658800"/>
            <a:ext cx="2608763" cy="397799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Aligning to Strategies</a:t>
            </a:r>
            <a:endParaRPr lang="en" sz="1800" b="1" dirty="0">
              <a:solidFill>
                <a:srgbClr val="FFFFFF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56275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#1: SI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227100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#2: Purpose Built RFI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197925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#3: Action Plan detail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56275" y="3701675"/>
            <a:ext cx="2689800" cy="304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Align all activities that feed program review in a single view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227100" y="3701675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Distribute Assessment instruments and Action Plans/Reflections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197925" y="3701675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Monitor Activity and Completion on Campus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15125" t="13242" r="16244" b="9267"/>
          <a:stretch/>
        </p:blipFill>
        <p:spPr>
          <a:xfrm>
            <a:off x="185600" y="1262725"/>
            <a:ext cx="2760451" cy="2438951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l="14677" t="19060" r="15796" b="13082"/>
          <a:stretch/>
        </p:blipFill>
        <p:spPr>
          <a:xfrm>
            <a:off x="6197925" y="1281425"/>
            <a:ext cx="2760451" cy="2376375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l="14223" t="13229" r="27049" b="11858"/>
          <a:stretch/>
        </p:blipFill>
        <p:spPr>
          <a:xfrm>
            <a:off x="3105350" y="1281425"/>
            <a:ext cx="2897645" cy="2420249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Picture 3" descr="distribute_assess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50" y="1282391"/>
            <a:ext cx="2897645" cy="2419285"/>
          </a:xfrm>
          <a:prstGeom prst="rect">
            <a:avLst/>
          </a:prstGeom>
          <a:ln>
            <a:solidFill>
              <a:srgbClr val="FF9B11"/>
            </a:solidFill>
          </a:ln>
        </p:spPr>
      </p:pic>
      <p:pic>
        <p:nvPicPr>
          <p:cNvPr id="5" name="Picture 4" descr="distribution_calenda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96" y="1262725"/>
            <a:ext cx="2921748" cy="2438951"/>
          </a:xfrm>
          <a:prstGeom prst="rect">
            <a:avLst/>
          </a:prstGeom>
          <a:ln>
            <a:solidFill>
              <a:srgbClr val="FF9B11"/>
            </a:solidFill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524686" y="640573"/>
            <a:ext cx="5523320" cy="54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Student Data Stays with Student, not Section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56273" y="658800"/>
            <a:ext cx="3091193" cy="397799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Faculty Experience is Key</a:t>
            </a:r>
            <a:endParaRPr lang="en" sz="1800" b="1" dirty="0">
              <a:solidFill>
                <a:srgbClr val="FFFFFF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56275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#1: SI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227100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#2: Purpose Built RFI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197925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#3: Action Plan detail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56275" y="3701675"/>
            <a:ext cx="2689800" cy="304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Scoring Assessments is Simple; Evidence Collection is Easy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227100" y="3701675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LTI enables real-time integration with LMS (Moodle is seamless)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197925" y="3668789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Action Plans and Reflections can be tied to Assessments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15125" t="13242" r="16244" b="9267"/>
          <a:stretch/>
        </p:blipFill>
        <p:spPr>
          <a:xfrm>
            <a:off x="185600" y="1262725"/>
            <a:ext cx="2760451" cy="2438951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l="14677" t="19060" r="15796" b="13082"/>
          <a:stretch/>
        </p:blipFill>
        <p:spPr>
          <a:xfrm>
            <a:off x="6197925" y="1281425"/>
            <a:ext cx="2760451" cy="2376375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l="14223" t="13229" r="27049" b="11858"/>
          <a:stretch/>
        </p:blipFill>
        <p:spPr>
          <a:xfrm>
            <a:off x="3105350" y="1281425"/>
            <a:ext cx="2897645" cy="2420249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 descr="moodle_rubri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50" y="1262726"/>
            <a:ext cx="2897406" cy="2438950"/>
          </a:xfrm>
          <a:prstGeom prst="rect">
            <a:avLst/>
          </a:prstGeom>
          <a:ln>
            <a:solidFill>
              <a:srgbClr val="FF9B11"/>
            </a:solidFill>
          </a:ln>
        </p:spPr>
      </p:pic>
      <p:pic>
        <p:nvPicPr>
          <p:cNvPr id="4" name="Picture 3" descr="rubric_view_eLume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1" y="1281425"/>
            <a:ext cx="2760474" cy="2387364"/>
          </a:xfrm>
          <a:prstGeom prst="rect">
            <a:avLst/>
          </a:prstGeom>
          <a:ln>
            <a:solidFill>
              <a:srgbClr val="FF9B11"/>
            </a:solidFill>
          </a:ln>
        </p:spPr>
      </p:pic>
    </p:spTree>
    <p:extLst>
      <p:ext uri="{BB962C8B-B14F-4D97-AF65-F5344CB8AC3E}">
        <p14:creationId xmlns:p14="http://schemas.microsoft.com/office/powerpoint/2010/main" val="257723003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967732" y="640573"/>
            <a:ext cx="5080273" cy="54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Changes the Game on Your Campus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56273" y="658800"/>
            <a:ext cx="3593314" cy="397799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Course-Embedded Assessment</a:t>
            </a:r>
            <a:endParaRPr lang="en" sz="1800" b="1" dirty="0">
              <a:solidFill>
                <a:srgbClr val="FFFFFF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56275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#1: SI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227100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#2: Purpose Built RFI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197925" y="1262725"/>
            <a:ext cx="2689800" cy="2316599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Great screen shot #3: Action Plan detail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56275" y="3701675"/>
            <a:ext cx="2689800" cy="304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Assessment Patterns can be Discovered in Real-Time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227100" y="3701675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At-Risk Cohorts Automatically Inserted in Remedial Settings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197925" y="3701675"/>
            <a:ext cx="2689800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Program Review and Accreditation are One-Click Report Options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l="15125" t="13242" r="16244" b="9267"/>
          <a:stretch/>
        </p:blipFill>
        <p:spPr>
          <a:xfrm>
            <a:off x="185600" y="1262725"/>
            <a:ext cx="2760451" cy="2438951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l="14677" t="19060" r="15796" b="13082"/>
          <a:stretch/>
        </p:blipFill>
        <p:spPr>
          <a:xfrm>
            <a:off x="6197925" y="1281425"/>
            <a:ext cx="2760451" cy="2376375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l="14223" t="13229" r="27049" b="11858"/>
          <a:stretch/>
        </p:blipFill>
        <p:spPr>
          <a:xfrm>
            <a:off x="3105350" y="1281425"/>
            <a:ext cx="2897645" cy="2420249"/>
          </a:xfrm>
          <a:prstGeom prst="rect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 descr="assessment_resul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0" y="1281424"/>
            <a:ext cx="2760451" cy="2420251"/>
          </a:xfrm>
          <a:prstGeom prst="rect">
            <a:avLst/>
          </a:prstGeom>
          <a:ln>
            <a:solidFill>
              <a:srgbClr val="FF9B11"/>
            </a:solidFill>
          </a:ln>
        </p:spPr>
      </p:pic>
      <p:pic>
        <p:nvPicPr>
          <p:cNvPr id="3" name="Picture 2" descr="student_group_from_results_plus_demographi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51" y="1281425"/>
            <a:ext cx="2897644" cy="2420249"/>
          </a:xfrm>
          <a:prstGeom prst="rect">
            <a:avLst/>
          </a:prstGeom>
          <a:ln>
            <a:solidFill>
              <a:srgbClr val="FF9B11"/>
            </a:solidFill>
          </a:ln>
        </p:spPr>
      </p:pic>
      <p:pic>
        <p:nvPicPr>
          <p:cNvPr id="5" name="Picture 4" descr="Strategic_Inititative_-_Chemistry_Comprehensive_Program_Review_-_Paragraph_view_with_Asmt__results_-_Chemistry_Dept_-_09-30-2014_03-40-57_pdf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02" y="1281424"/>
            <a:ext cx="2728573" cy="22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59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2978326" y="640573"/>
            <a:ext cx="5909399" cy="7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 New Conversation About Learning Outcomes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256275" y="658800"/>
            <a:ext cx="2508900" cy="397799"/>
          </a:xfrm>
          <a:prstGeom prst="rect">
            <a:avLst/>
          </a:prstGeom>
          <a:solidFill>
            <a:srgbClr val="FF9900"/>
          </a:solidFill>
          <a:ln w="9525" cap="flat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Let’s Imagine…</a:t>
            </a:r>
            <a:endParaRPr lang="en" sz="1800" b="1" dirty="0">
              <a:solidFill>
                <a:srgbClr val="FFFFFF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 dirty="0">
              <a:solidFill>
                <a:srgbClr val="FFFFFF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56275" y="1262725"/>
            <a:ext cx="2689800" cy="2487846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300" dirty="0" smtClean="0">
                <a:solidFill>
                  <a:schemeClr val="dk2"/>
                </a:solidFill>
                <a:latin typeface="Avenir Heavy"/>
                <a:ea typeface="Josefin Sans"/>
                <a:cs typeface="Avenir Heavy"/>
                <a:sym typeface="Josefin Sans"/>
              </a:rPr>
              <a:t>Accreditation and Program Review are first-order NECESSITIES (made easy).</a:t>
            </a:r>
            <a:endParaRPr lang="en" sz="2300" dirty="0">
              <a:solidFill>
                <a:schemeClr val="dk2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3130866" y="1262725"/>
            <a:ext cx="2786034" cy="2487846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300" dirty="0">
                <a:solidFill>
                  <a:schemeClr val="dk2"/>
                </a:solidFill>
                <a:latin typeface="Avenir Heavy"/>
                <a:ea typeface="Josefin Sans"/>
                <a:cs typeface="Avenir Heavy"/>
                <a:sym typeface="Josefin Sans"/>
              </a:rPr>
              <a:t>I</a:t>
            </a:r>
            <a:r>
              <a:rPr lang="en-US" sz="2300" dirty="0" smtClean="0">
                <a:solidFill>
                  <a:schemeClr val="dk2"/>
                </a:solidFill>
                <a:latin typeface="Avenir Heavy"/>
                <a:ea typeface="Josefin Sans"/>
                <a:cs typeface="Avenir Heavy"/>
                <a:sym typeface="Josefin Sans"/>
              </a:rPr>
              <a:t>nstitutional strategies for Remediation, Retention, and Skills-Readiness become POSSIBLE</a:t>
            </a:r>
            <a:endParaRPr sz="2300" dirty="0">
              <a:solidFill>
                <a:schemeClr val="dk2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6114050" y="1262725"/>
            <a:ext cx="2873875" cy="2487846"/>
          </a:xfrm>
          <a:prstGeom prst="rect">
            <a:avLst/>
          </a:prstGeom>
          <a:solidFill>
            <a:srgbClr val="CFE2F3"/>
          </a:solidFill>
          <a:ln w="9525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76200"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300" dirty="0" smtClean="0">
                <a:solidFill>
                  <a:schemeClr val="dk2"/>
                </a:solidFill>
                <a:latin typeface="Avenir Heavy"/>
                <a:ea typeface="Josefin Sans"/>
                <a:cs typeface="Avenir Heavy"/>
                <a:sym typeface="Josefin Sans"/>
              </a:rPr>
              <a:t>Faculty can engage Learners in their Outcomes Journeys with tools they own, on THEIR terms.</a:t>
            </a:r>
            <a:endParaRPr lang="en" sz="2300" dirty="0">
              <a:solidFill>
                <a:schemeClr val="dk2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28850" y="3989198"/>
            <a:ext cx="817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9B11"/>
                </a:solidFill>
                <a:latin typeface="Avenir Heavy"/>
                <a:cs typeface="Avenir Heavy"/>
              </a:rPr>
              <a:t>eLumen</a:t>
            </a:r>
            <a:r>
              <a:rPr lang="en-US" sz="1800" dirty="0" smtClean="0">
                <a:solidFill>
                  <a:srgbClr val="FF9B11"/>
                </a:solidFill>
                <a:latin typeface="Avenir Heavy"/>
                <a:cs typeface="Avenir Heavy"/>
              </a:rPr>
              <a:t> can make that possible—while meeting you where you are today.</a:t>
            </a:r>
            <a:endParaRPr lang="en-US" sz="1800" dirty="0">
              <a:solidFill>
                <a:srgbClr val="FF9B11"/>
              </a:solidFill>
              <a:latin typeface="Avenir Heavy"/>
              <a:cs typeface="Avenir Heavy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07115" y="984402"/>
            <a:ext cx="26858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9B11"/>
                </a:solidFill>
                <a:latin typeface="Avenir Heavy"/>
                <a:cs typeface="Avenir Heavy"/>
              </a:rPr>
              <a:t>Let’s Talk.</a:t>
            </a:r>
          </a:p>
          <a:p>
            <a:endParaRPr lang="en-US" sz="1800" dirty="0" smtClean="0">
              <a:solidFill>
                <a:schemeClr val="bg1"/>
              </a:solidFill>
              <a:latin typeface="Avenir Heavy"/>
              <a:cs typeface="Avenir Heavy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Avenir Heavy"/>
                <a:cs typeface="Avenir Heavy"/>
              </a:rPr>
              <a:t>Joel </a:t>
            </a:r>
            <a:r>
              <a:rPr lang="en-US" sz="1800" dirty="0">
                <a:solidFill>
                  <a:schemeClr val="bg1"/>
                </a:solidFill>
                <a:latin typeface="Avenir Heavy"/>
                <a:cs typeface="Avenir Heavy"/>
              </a:rPr>
              <a:t>Hernandez</a:t>
            </a:r>
          </a:p>
          <a:p>
            <a:r>
              <a:rPr lang="en-US" sz="1800" dirty="0">
                <a:solidFill>
                  <a:schemeClr val="bg1"/>
                </a:solidFill>
                <a:latin typeface="Avenir Heavy"/>
                <a:cs typeface="Avenir Heavy"/>
              </a:rPr>
              <a:t>Chief Executive Officer</a:t>
            </a:r>
          </a:p>
          <a:p>
            <a:endParaRPr lang="en-US" sz="1800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r>
              <a:rPr lang="en-US" sz="1800" dirty="0">
                <a:solidFill>
                  <a:schemeClr val="bg1"/>
                </a:solidFill>
                <a:latin typeface="Avenir Heavy"/>
                <a:cs typeface="Avenir Heavy"/>
                <a:hlinkClick r:id="rId4"/>
              </a:rPr>
              <a:t>joel@elumen.info</a:t>
            </a:r>
            <a:endParaRPr lang="en-US" sz="1800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r>
              <a:rPr lang="en-US" sz="1800" dirty="0">
                <a:solidFill>
                  <a:schemeClr val="bg1"/>
                </a:solidFill>
                <a:latin typeface="Avenir Heavy"/>
                <a:cs typeface="Avenir Heavy"/>
              </a:rPr>
              <a:t>612.501.4250</a:t>
            </a:r>
          </a:p>
          <a:p>
            <a:endParaRPr lang="en-US" dirty="0"/>
          </a:p>
        </p:txBody>
      </p:sp>
      <p:pic>
        <p:nvPicPr>
          <p:cNvPr id="3" name="Picture 2" descr="joel_ce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89" y="1063155"/>
            <a:ext cx="1911816" cy="2217706"/>
          </a:xfrm>
          <a:prstGeom prst="rect">
            <a:avLst/>
          </a:prstGeom>
          <a:ln>
            <a:solidFill>
              <a:srgbClr val="FF9B11"/>
            </a:solidFill>
          </a:ln>
        </p:spPr>
      </p:pic>
    </p:spTree>
    <p:extLst>
      <p:ext uri="{BB962C8B-B14F-4D97-AF65-F5344CB8AC3E}">
        <p14:creationId xmlns:p14="http://schemas.microsoft.com/office/powerpoint/2010/main" val="125334414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491121" y="611575"/>
            <a:ext cx="2744399" cy="7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dirty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eLumen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1863321" y="722998"/>
            <a:ext cx="6383100" cy="280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</a:t>
            </a:r>
            <a:r>
              <a:rPr lang="en" sz="3000" dirty="0">
                <a:solidFill>
                  <a:schemeClr val="lt1"/>
                </a:solidFill>
                <a:latin typeface="Avenir Roman"/>
                <a:ea typeface="Josefin Sans"/>
                <a:cs typeface="Avenir Roman"/>
                <a:sym typeface="Josefin Sans"/>
              </a:rPr>
              <a:t> </a:t>
            </a:r>
            <a:r>
              <a:rPr lang="en" sz="3000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is a SaaS Cloud platform that empowers higher education institutions to perform data </a:t>
            </a:r>
            <a:r>
              <a:rPr lang="en" sz="30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collection,</a:t>
            </a:r>
            <a:r>
              <a:rPr lang="en-US" sz="30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</a:t>
            </a:r>
            <a:r>
              <a:rPr lang="en" sz="30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management </a:t>
            </a:r>
            <a:r>
              <a:rPr lang="en" sz="3000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and analytics around student learning outcomes assessment.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758104" y="3569100"/>
            <a:ext cx="6370032" cy="7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We generate </a:t>
            </a:r>
            <a:r>
              <a:rPr lang="en" sz="2400" i="1" dirty="0" smtClean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insights </a:t>
            </a:r>
            <a:r>
              <a:rPr lang="en" sz="2400" i="1" dirty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from outcomes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424575" y="994246"/>
            <a:ext cx="4173000" cy="2529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When a new client conversation starts with…</a:t>
            </a:r>
            <a:endParaRPr lang="en" sz="3600" b="1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4853050" y="589550"/>
            <a:ext cx="4002600" cy="867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“Can you help us understand patterns of student learning?”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4853050" y="2435131"/>
            <a:ext cx="3747299" cy="1532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“Can you help us do SLOs?”</a:t>
            </a:r>
            <a:endParaRPr lang="en" sz="1800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57"/>
          <p:cNvSpPr txBox="1"/>
          <p:nvPr/>
        </p:nvSpPr>
        <p:spPr>
          <a:xfrm>
            <a:off x="4853050" y="1456915"/>
            <a:ext cx="4002600" cy="867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We’re going to have a GREAT conversation.</a:t>
            </a:r>
            <a:endParaRPr lang="en" sz="1800" dirty="0">
              <a:solidFill>
                <a:srgbClr val="FF9B1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10" name="Shape 57"/>
          <p:cNvSpPr txBox="1"/>
          <p:nvPr/>
        </p:nvSpPr>
        <p:spPr>
          <a:xfrm>
            <a:off x="4951507" y="3090476"/>
            <a:ext cx="4002600" cy="867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I know I have </a:t>
            </a:r>
            <a:r>
              <a:rPr lang="en-US" sz="1800" dirty="0" smtClean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some work to do: </a:t>
            </a:r>
            <a:r>
              <a:rPr lang="en-US" sz="1800" dirty="0" smtClean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students are taking a back-seat to binder-building. We get it: yo</a:t>
            </a:r>
            <a:r>
              <a:rPr lang="en-US" sz="1800" dirty="0" smtClean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u HAVE to do it, but let’s reframe this…</a:t>
            </a:r>
            <a:endParaRPr lang="en" sz="1800" dirty="0">
              <a:solidFill>
                <a:srgbClr val="FF9B1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424575" y="994246"/>
            <a:ext cx="4173000" cy="2529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We know a bolder vision is possible; our foundations are Competency-Based</a:t>
            </a:r>
            <a:endParaRPr lang="en" sz="3600" b="1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4853050" y="589550"/>
            <a:ext cx="4002600" cy="14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When you </a:t>
            </a:r>
            <a:r>
              <a:rPr lang="en" sz="1800" b="1" u="sng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have to</a:t>
            </a:r>
            <a:r>
              <a:rPr lang="en" sz="1800" b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…</a:t>
            </a:r>
            <a:r>
              <a:rPr lang="en" sz="1800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</a:t>
            </a:r>
            <a:r>
              <a:rPr lang="en" sz="1800" i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we’ve made it </a:t>
            </a:r>
            <a:r>
              <a:rPr lang="en" sz="1800" b="1" i="1" dirty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easy</a:t>
            </a:r>
            <a:r>
              <a:rPr lang="en" sz="1800" i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for you to comply with your accreditation reporting </a:t>
            </a:r>
            <a:r>
              <a:rPr lang="en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requirements</a:t>
            </a:r>
            <a:r>
              <a:rPr lang="en-US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(and program review)</a:t>
            </a:r>
            <a:endParaRPr lang="en" sz="1800" i="1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4853050" y="1992150"/>
            <a:ext cx="3747299" cy="299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When you </a:t>
            </a:r>
            <a:r>
              <a:rPr lang="en" sz="1800" b="1" u="sng" dirty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want to</a:t>
            </a:r>
            <a:r>
              <a:rPr lang="en" sz="1800" b="1" dirty="0">
                <a:solidFill>
                  <a:srgbClr val="FFFFFF"/>
                </a:solidFill>
                <a:latin typeface="Avenir Heavy"/>
                <a:ea typeface="Josefin Sans"/>
                <a:cs typeface="Avenir Heavy"/>
                <a:sym typeface="Josefin Sans"/>
              </a:rPr>
              <a:t>… </a:t>
            </a:r>
            <a:r>
              <a:rPr lang="en" sz="1800" b="1" i="1" dirty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enrich</a:t>
            </a:r>
            <a:r>
              <a:rPr lang="en" sz="1800" i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your institution’s understanding and/or use of </a:t>
            </a:r>
            <a:r>
              <a:rPr lang="en" sz="1800" b="1" i="1" dirty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student </a:t>
            </a:r>
            <a:r>
              <a:rPr lang="en" sz="1800" b="1" i="1" dirty="0" smtClean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outcomes</a:t>
            </a:r>
            <a:r>
              <a:rPr lang="en-US" sz="1800" b="1" i="1" dirty="0" smtClean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 </a:t>
            </a:r>
            <a:r>
              <a:rPr lang="en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data</a:t>
            </a:r>
            <a:r>
              <a:rPr lang="en" sz="1800" i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:</a:t>
            </a:r>
          </a:p>
          <a:p>
            <a:pPr marL="457200" lvl="0" indent="-342900" rtl="0">
              <a:spcBef>
                <a:spcPts val="0"/>
              </a:spcBef>
              <a:buClr>
                <a:srgbClr val="FF9900"/>
              </a:buClr>
              <a:buSzPct val="90000"/>
              <a:buFont typeface="Josefin Sans"/>
              <a:buChar char="➔"/>
            </a:pPr>
            <a:r>
              <a:rPr lang="en-US" sz="1800" i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P</a:t>
            </a:r>
            <a:r>
              <a:rPr lang="en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er</a:t>
            </a:r>
            <a:r>
              <a:rPr lang="en-US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-S</a:t>
            </a:r>
            <a:r>
              <a:rPr lang="en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tudent </a:t>
            </a:r>
            <a:r>
              <a:rPr lang="en-US" sz="1800" i="1" dirty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A</a:t>
            </a:r>
            <a:r>
              <a:rPr lang="en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ssessment</a:t>
            </a:r>
            <a:endParaRPr lang="en" sz="1800" i="1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marL="457200" lvl="0" indent="-342900" rtl="0">
              <a:spcBef>
                <a:spcPts val="0"/>
              </a:spcBef>
              <a:buClr>
                <a:srgbClr val="FF9900"/>
              </a:buClr>
              <a:buSzPct val="90000"/>
              <a:buFont typeface="Josefin Sans"/>
              <a:buChar char="➔"/>
            </a:pPr>
            <a:r>
              <a:rPr lang="en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R</a:t>
            </a:r>
            <a:r>
              <a:rPr lang="en-US" sz="1800" i="1" dirty="0" err="1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emediation</a:t>
            </a:r>
            <a:r>
              <a:rPr lang="en-US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 Strategies</a:t>
            </a:r>
            <a:endParaRPr lang="en" sz="1800" i="1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marL="457200" lvl="0" indent="-342900" rtl="0">
              <a:spcBef>
                <a:spcPts val="0"/>
              </a:spcBef>
              <a:buClr>
                <a:srgbClr val="FF9900"/>
              </a:buClr>
              <a:buSzPct val="90000"/>
              <a:buFont typeface="Josefin Sans"/>
              <a:buChar char="➔"/>
            </a:pPr>
            <a:r>
              <a:rPr lang="en-US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Cohort Tracking</a:t>
            </a:r>
            <a:endParaRPr lang="en" sz="1800" i="1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pPr marL="457200" lvl="0" indent="-342900" rtl="0">
              <a:spcBef>
                <a:spcPts val="0"/>
              </a:spcBef>
              <a:buClr>
                <a:srgbClr val="FF9900"/>
              </a:buClr>
              <a:buSzPct val="90000"/>
              <a:buFont typeface="Josefin Sans"/>
              <a:buChar char="➔"/>
            </a:pPr>
            <a:r>
              <a:rPr lang="en-US" sz="1800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Competency-Based Approaches</a:t>
            </a:r>
            <a:endParaRPr lang="en" sz="1800" i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6060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424575" y="531578"/>
            <a:ext cx="4173000" cy="29925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We have a variety of schools — but mostly VERY BIG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Community Colleges.</a:t>
            </a:r>
            <a:endParaRPr lang="en" sz="3600" b="1" dirty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Shape 4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7096" y="334791"/>
            <a:ext cx="1052099" cy="5665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8" name="Shape 4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5471" y="368678"/>
            <a:ext cx="1737899" cy="3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6013" y="368678"/>
            <a:ext cx="618000" cy="46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4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53437" y="1126488"/>
            <a:ext cx="889800" cy="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4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05501" y="911186"/>
            <a:ext cx="1064700" cy="99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4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0163" y="1287837"/>
            <a:ext cx="1571699" cy="3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4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77096" y="2134000"/>
            <a:ext cx="9888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4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43601" y="2134000"/>
            <a:ext cx="1026600" cy="55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4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90163" y="1912037"/>
            <a:ext cx="1660499" cy="4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16962" y="2547099"/>
            <a:ext cx="1344900" cy="2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65896" y="2686149"/>
            <a:ext cx="900000" cy="26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4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905501" y="2949398"/>
            <a:ext cx="1635299" cy="30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4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679243" y="3122488"/>
            <a:ext cx="1361399" cy="5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4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581395" y="3179639"/>
            <a:ext cx="1147800" cy="49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4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127960" y="3524160"/>
            <a:ext cx="1216800" cy="87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42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557002" y="3818685"/>
            <a:ext cx="1386599" cy="58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436"/>
          <p:cNvPicPr preferRelativeResize="0"/>
          <p:nvPr/>
        </p:nvPicPr>
        <p:blipFill rotWithShape="1">
          <a:blip r:embed="rId20">
            <a:alphaModFix/>
          </a:blip>
          <a:srcRect t="32335" b="24307"/>
          <a:stretch/>
        </p:blipFill>
        <p:spPr>
          <a:xfrm>
            <a:off x="7540800" y="3937583"/>
            <a:ext cx="1483199" cy="3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4575" y="3524160"/>
            <a:ext cx="37047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(our avg. is </a:t>
            </a:r>
            <a:r>
              <a:rPr lang="en-US" sz="3200" b="1" i="1" dirty="0" smtClean="0">
                <a:solidFill>
                  <a:srgbClr val="FF9B11"/>
                </a:solidFill>
                <a:latin typeface="Avenir Heavy"/>
                <a:ea typeface="Josefin Sans"/>
                <a:cs typeface="Avenir Heavy"/>
                <a:sym typeface="Josefin Sans"/>
              </a:rPr>
              <a:t>12K+ students…)</a:t>
            </a:r>
            <a:endParaRPr lang="en" sz="3200" b="1" i="1" dirty="0">
              <a:solidFill>
                <a:srgbClr val="FF9B11"/>
              </a:solidFill>
              <a:latin typeface="Avenir Heavy"/>
              <a:ea typeface="Josefin Sans"/>
              <a:cs typeface="Avenir Heavy"/>
              <a:sym typeface="Josefi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134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719940" y="994246"/>
            <a:ext cx="7924402" cy="26480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We think community colleges can </a:t>
            </a:r>
            <a:r>
              <a:rPr lang="en-US" sz="3600" b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be the big innovators in competency-based education.</a:t>
            </a:r>
            <a:endParaRPr lang="en-US" sz="3600" b="1" dirty="0" smtClean="0">
              <a:solidFill>
                <a:schemeClr val="lt1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51"/>
          <p:cNvSpPr txBox="1"/>
          <p:nvPr/>
        </p:nvSpPr>
        <p:spPr>
          <a:xfrm>
            <a:off x="1004240" y="3278716"/>
            <a:ext cx="7354581" cy="7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rgbClr val="FF9900"/>
                </a:solidFill>
                <a:latin typeface="Avenir Heavy"/>
                <a:ea typeface="Josefin Sans"/>
                <a:cs typeface="Avenir Heavy"/>
                <a:sym typeface="Josefin Sans"/>
              </a:rPr>
              <a:t>And we think they’ll transform the power of outcomes assessment in higher education.</a:t>
            </a:r>
            <a:endParaRPr lang="en" sz="2400" i="1" dirty="0">
              <a:solidFill>
                <a:srgbClr val="FF9900"/>
              </a:solidFill>
              <a:latin typeface="Avenir Heavy"/>
              <a:ea typeface="Josefin Sans"/>
              <a:cs typeface="Avenir Heavy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321869556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venir Heavy"/>
                <a:cs typeface="Avenir Heavy"/>
              </a:rPr>
              <a:t>So: what can you do with SLOs?</a:t>
            </a:r>
            <a:endParaRPr lang="en" dirty="0"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65199"/>
            <a:ext cx="689314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Heavy"/>
                <a:cs typeface="Avenir Heavy"/>
              </a:rPr>
              <a:t>Start with: Accreditation and Program Review.</a:t>
            </a:r>
          </a:p>
          <a:p>
            <a:endParaRPr lang="en-US" sz="2400" dirty="0">
              <a:latin typeface="Avenir Heavy"/>
              <a:cs typeface="Avenir Heavy"/>
            </a:endParaRPr>
          </a:p>
          <a:p>
            <a:r>
              <a:rPr lang="en-US" sz="2400" dirty="0" smtClean="0">
                <a:latin typeface="Avenir Heavy"/>
                <a:cs typeface="Avenir Heavy"/>
              </a:rPr>
              <a:t>Then add:</a:t>
            </a:r>
          </a:p>
          <a:p>
            <a:endParaRPr lang="en-US" dirty="0">
              <a:latin typeface="Avenir Heavy"/>
              <a:cs typeface="Avenir Heavy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Heavy"/>
                <a:cs typeface="Avenir Heavy"/>
              </a:rPr>
              <a:t>Co-Remediation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Heavy"/>
                <a:cs typeface="Avenir Heavy"/>
              </a:rPr>
              <a:t>Retention Risk Management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Heavy"/>
                <a:cs typeface="Avenir Heavy"/>
              </a:rPr>
              <a:t>Completion with Job-Ready Skills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Heavy"/>
                <a:cs typeface="Avenir Heavy"/>
              </a:rPr>
              <a:t>Equity Strategies &amp; Reporting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Heavy"/>
                <a:cs typeface="Avenir Heavy"/>
              </a:rPr>
              <a:t>Articulation and Transfer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07012"/>
            <a:ext cx="5400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9B11"/>
                </a:solidFill>
                <a:latin typeface="Avenir Heavy"/>
                <a:cs typeface="Avenir Heavy"/>
              </a:rPr>
              <a:t>Let’s go on an Outcomes Journey…</a:t>
            </a:r>
            <a:endParaRPr lang="en-US" sz="2400" i="1" dirty="0">
              <a:solidFill>
                <a:srgbClr val="FF9B11"/>
              </a:solidFill>
              <a:latin typeface="Avenir Heavy"/>
              <a:cs typeface="Avenir Heavy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 descr="SLO_journe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4" y="-115302"/>
            <a:ext cx="8247990" cy="48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907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985768" y="1476603"/>
            <a:ext cx="7924402" cy="26480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i="1" dirty="0" smtClean="0">
                <a:solidFill>
                  <a:schemeClr val="lt1"/>
                </a:solidFill>
                <a:latin typeface="Avenir Heavy"/>
                <a:ea typeface="Josefin Sans"/>
                <a:cs typeface="Avenir Heavy"/>
                <a:sym typeface="Josefin Sans"/>
              </a:rPr>
              <a:t>“So… How do you make that possible?”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95725"/>
            <a:ext cx="528850" cy="4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28850" y="4701875"/>
            <a:ext cx="8615100" cy="4355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37613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641</Words>
  <Application>Microsoft Macintosh PowerPoint</Application>
  <PresentationFormat>On-screen Show (16:9)</PresentationFormat>
  <Paragraphs>80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biz</vt:lpstr>
      <vt:lpstr>Competency-Based Assessment with eLumen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So: what can you do with SLOs?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Competency-Based Assessment with eLumen</dc:title>
  <cp:lastModifiedBy>Joel Hernandez</cp:lastModifiedBy>
  <cp:revision>13</cp:revision>
  <dcterms:modified xsi:type="dcterms:W3CDTF">2014-09-30T11:26:31Z</dcterms:modified>
</cp:coreProperties>
</file>