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57"/>
  </p:notesMasterIdLst>
  <p:sldIdLst>
    <p:sldId id="256" r:id="rId2"/>
    <p:sldId id="259" r:id="rId3"/>
    <p:sldId id="260" r:id="rId4"/>
    <p:sldId id="267" r:id="rId5"/>
    <p:sldId id="268" r:id="rId6"/>
    <p:sldId id="313" r:id="rId7"/>
    <p:sldId id="270" r:id="rId8"/>
    <p:sldId id="261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2" r:id="rId18"/>
    <p:sldId id="279" r:id="rId19"/>
    <p:sldId id="280" r:id="rId20"/>
    <p:sldId id="281" r:id="rId21"/>
    <p:sldId id="282" r:id="rId22"/>
    <p:sldId id="289" r:id="rId23"/>
    <p:sldId id="283" r:id="rId24"/>
    <p:sldId id="284" r:id="rId25"/>
    <p:sldId id="285" r:id="rId26"/>
    <p:sldId id="290" r:id="rId27"/>
    <p:sldId id="286" r:id="rId28"/>
    <p:sldId id="287" r:id="rId29"/>
    <p:sldId id="288" r:id="rId30"/>
    <p:sldId id="292" r:id="rId31"/>
    <p:sldId id="291" r:id="rId32"/>
    <p:sldId id="293" r:id="rId33"/>
    <p:sldId id="295" r:id="rId34"/>
    <p:sldId id="296" r:id="rId35"/>
    <p:sldId id="294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11" r:id="rId48"/>
    <p:sldId id="308" r:id="rId49"/>
    <p:sldId id="309" r:id="rId50"/>
    <p:sldId id="312" r:id="rId51"/>
    <p:sldId id="310" r:id="rId52"/>
    <p:sldId id="266" r:id="rId53"/>
    <p:sldId id="263" r:id="rId54"/>
    <p:sldId id="264" r:id="rId55"/>
    <p:sldId id="26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6"/>
          </p14:sldIdLst>
        </p14:section>
        <p14:section name="Dividers" id="{4D810FCF-0ADD-0345-AFBF-9AC0BF5CA536}">
          <p14:sldIdLst>
            <p14:sldId id="259"/>
          </p14:sldIdLst>
        </p14:section>
        <p14:section name="Content" id="{6D2F19DD-4CA8-6F4E-9292-A7C41B87577C}">
          <p14:sldIdLst>
            <p14:sldId id="260"/>
            <p14:sldId id="267"/>
            <p14:sldId id="268"/>
            <p14:sldId id="313"/>
            <p14:sldId id="270"/>
            <p14:sldId id="261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62"/>
            <p14:sldId id="279"/>
            <p14:sldId id="280"/>
            <p14:sldId id="281"/>
            <p14:sldId id="282"/>
            <p14:sldId id="289"/>
            <p14:sldId id="283"/>
            <p14:sldId id="284"/>
            <p14:sldId id="285"/>
            <p14:sldId id="290"/>
            <p14:sldId id="286"/>
            <p14:sldId id="287"/>
            <p14:sldId id="288"/>
            <p14:sldId id="292"/>
            <p14:sldId id="291"/>
            <p14:sldId id="293"/>
            <p14:sldId id="295"/>
            <p14:sldId id="296"/>
            <p14:sldId id="294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11"/>
            <p14:sldId id="308"/>
            <p14:sldId id="309"/>
            <p14:sldId id="312"/>
            <p14:sldId id="310"/>
            <p14:sldId id="266"/>
          </p14:sldIdLst>
        </p14:section>
        <p14:section name="Interaction" id="{F2C0CFF2-7594-C04A-9910-F1426A27AF3C}">
          <p14:sldIdLst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58" autoAdjust="0"/>
  </p:normalViewPr>
  <p:slideViewPr>
    <p:cSldViewPr>
      <p:cViewPr varScale="1">
        <p:scale>
          <a:sx n="74" d="100"/>
          <a:sy n="74" d="100"/>
        </p:scale>
        <p:origin x="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143069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 title="Section Divider"/>
          <p:cNvSpPr>
            <a:spLocks noGrp="1"/>
          </p:cNvSpPr>
          <p:nvPr>
            <p:ph type="body" idx="13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196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08A – Leading Transformational Change: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Change Management in Higher Education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10618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 Rains • Cory </a:t>
            </a:r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Falldine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rsox87.files.wordpress.com/2012/07/soapbox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20" y="4495800"/>
            <a:ext cx="2495734" cy="18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3987" y="9144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Higher Education is currently going through a significant change cycle due to multiple internal and external pressures for increased performance, improvements in quality of programs and services with reduced budgets and resources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As </a:t>
            </a:r>
            <a:r>
              <a:rPr lang="en-US" sz="2400" dirty="0"/>
              <a:t>these organizational and market realities adjust, institutions of higher education must be flexible and agile enough to change along side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609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Common Reactions to Change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2057400"/>
          </a:xfrm>
        </p:spPr>
        <p:txBody>
          <a:bodyPr/>
          <a:lstStyle/>
          <a:p>
            <a:r>
              <a:rPr lang="en-US" sz="2800" b="1" dirty="0" smtClean="0"/>
              <a:t>Denial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Continue to Work as if Nothing has Changed.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Passive Aggressive.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Refusal to Come to Grips with the Change and the Required Personal Adjustments.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Common Reactions to Change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85800" y="1676400"/>
            <a:ext cx="7467600" cy="2514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Resistance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Active Resistance 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Passive Aggressive Resistance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Determined to favor tried methods over new ways of </a:t>
            </a:r>
            <a:r>
              <a:rPr lang="en-US" sz="2800" dirty="0" smtClean="0"/>
              <a:t>doing </a:t>
            </a:r>
            <a:r>
              <a:rPr lang="en-US" sz="2800" dirty="0" smtClean="0"/>
              <a:t>things.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Common Reactions to Change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2057400"/>
          </a:xfrm>
        </p:spPr>
        <p:txBody>
          <a:bodyPr/>
          <a:lstStyle/>
          <a:p>
            <a:r>
              <a:rPr lang="en-US" sz="2800" b="1" dirty="0" smtClean="0"/>
              <a:t>Exploration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Begin Looking Forward with Caution.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Identification of Benefits of the Change and Ways to Implement.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Opening Up to the Idea of Change.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Common Reactions to Change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85800" y="1676400"/>
            <a:ext cx="7467600" cy="20574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Engagement 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Completely Commit to the Change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Excited, Energetic and Enthusiastic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Become an Agent of Change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ransition 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228811" cy="61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2872666"/>
            <a:ext cx="733971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As change agents, it is our responsibility to lead stakeholders through the transition.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334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One Approach to Leading Change: </a:t>
            </a:r>
          </a:p>
          <a:p>
            <a:r>
              <a:rPr lang="en-US" dirty="0" smtClean="0"/>
              <a:t>Kotter’s Eight Stages…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1: </a:t>
            </a:r>
            <a:r>
              <a:rPr lang="en-US" b="1" dirty="0"/>
              <a:t>Establishing a Sense of Urgency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20574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</a:p>
          <a:p>
            <a:pPr marL="342900" indent="-3429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people fail to react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action must be taken, telling themselves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other…</a:t>
            </a:r>
          </a:p>
          <a:p>
            <a:pPr marL="914400" lvl="2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179802"/>
            <a:ext cx="58609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"Everything is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1: </a:t>
            </a:r>
            <a:r>
              <a:rPr lang="en-US" b="1" dirty="0"/>
              <a:t>Establishing a Sense of Urgency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8" y="1447800"/>
            <a:ext cx="649446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12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1: </a:t>
            </a:r>
            <a:r>
              <a:rPr lang="en-US" b="1" dirty="0"/>
              <a:t>Establishing a Sense of Urgency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20574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False Urgency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busy working-working-working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don’t result in helping the institution succeed in achieving their goals.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unproductive results and burnout. </a:t>
            </a:r>
          </a:p>
        </p:txBody>
      </p:sp>
    </p:spTree>
    <p:extLst>
      <p:ext uri="{BB962C8B-B14F-4D97-AF65-F5344CB8AC3E}">
        <p14:creationId xmlns:p14="http://schemas.microsoft.com/office/powerpoint/2010/main" val="7732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Agenda for the Morning…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1: </a:t>
            </a:r>
            <a:r>
              <a:rPr lang="en-US" b="1" dirty="0"/>
              <a:t>Establishing a Sense of Urgency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smtClean="0"/>
              <a:t>1: Establishing a Sense of Urgency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40386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True Urgency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clearly focused on making real progress every single day.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by the belief that the world contains great opportunities… and great hazards. 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Inspires gut-level determination to move, and win, now!</a:t>
            </a:r>
          </a:p>
        </p:txBody>
      </p:sp>
    </p:spTree>
    <p:extLst>
      <p:ext uri="{BB962C8B-B14F-4D97-AF65-F5344CB8AC3E}">
        <p14:creationId xmlns:p14="http://schemas.microsoft.com/office/powerpoint/2010/main" val="22422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1: </a:t>
            </a:r>
            <a:r>
              <a:rPr lang="en-US" b="1" dirty="0"/>
              <a:t>Establishing a Sense of Urgency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smtClean="0"/>
              <a:t>1: Establishing a Sense of Urgency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40386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Create True Urgency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for the heart!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to the deepest values of staff and leadership.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case for change. Make it come alive with the human experience, positive and negative impacts. 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Imaginative, simple and clear. </a:t>
            </a:r>
          </a:p>
        </p:txBody>
      </p:sp>
    </p:spTree>
    <p:extLst>
      <p:ext uri="{BB962C8B-B14F-4D97-AF65-F5344CB8AC3E}">
        <p14:creationId xmlns:p14="http://schemas.microsoft.com/office/powerpoint/2010/main" val="12329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GROUP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2: Creating </a:t>
            </a:r>
            <a:r>
              <a:rPr lang="en-US" b="1" dirty="0"/>
              <a:t>a Guiding Coalition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Pitfall: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Failing to Create a Sufficiently Powerful Guiding Coalition.</a:t>
            </a:r>
          </a:p>
          <a:p>
            <a:pPr>
              <a:buClr>
                <a:srgbClr val="C00000"/>
              </a:buClr>
              <a:buSzPct val="80000"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80000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Put together a group with enough power to lead the change.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Clr>
                <a:schemeClr val="accent3">
                  <a:lumMod val="75000"/>
                </a:schemeClr>
              </a:buClr>
              <a:buSzPct val="7000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2: Creating </a:t>
            </a:r>
            <a:r>
              <a:rPr lang="en-US" b="1" dirty="0"/>
              <a:t>a Guiding Coalition 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one person, no matter how competent, is capable of single handedly: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the right vision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it to vast numbers of people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Eliminating all obstacles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Generating short term wins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dozens of change projects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Anchoring new approaches deep in culture</a:t>
            </a:r>
          </a:p>
          <a:p>
            <a:pPr marL="1371600" lvl="3" indent="0">
              <a:buClr>
                <a:schemeClr val="accent3">
                  <a:lumMod val="75000"/>
                </a:schemeClr>
              </a:buClr>
              <a:buSzPct val="7000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2: Creating </a:t>
            </a:r>
            <a:r>
              <a:rPr lang="en-US" b="1" dirty="0"/>
              <a:t>a Guiding Coalition 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7924800" cy="4876800"/>
          </a:xfrm>
        </p:spPr>
        <p:txBody>
          <a:bodyPr/>
          <a:lstStyle/>
          <a:p>
            <a:pPr marL="400050" lvl="1" indent="0">
              <a:buClr>
                <a:srgbClr val="C00000"/>
              </a:buClr>
              <a:buSzPct val="80000"/>
              <a:buNone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Qualities of an Effective Guiding Coalition</a:t>
            </a:r>
          </a:p>
          <a:p>
            <a:pPr marL="1314450" lvl="2" indent="-45720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Power: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key players should be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so that those left out cannot block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45720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relevant points of view should be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informed intelligent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made. </a:t>
            </a:r>
          </a:p>
          <a:p>
            <a:pPr marL="1314450" lvl="2" indent="-45720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Credibility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group should be seen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respected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those in the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so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group’s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pronouncements will be taken seriously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employees. </a:t>
            </a:r>
          </a:p>
          <a:p>
            <a:pPr marL="1314450" lvl="2" indent="-45720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group should have enough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to be able to drive the change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53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GROUP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/>
              <a:t>3: Developing a Vision and Strategy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Clarifies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direction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Motivates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individuals to action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 in a common direction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80000"/>
            </a:pPr>
            <a:r>
              <a:rPr lang="en-US" sz="2800" i="1" dirty="0"/>
              <a:t>Leadership </a:t>
            </a:r>
            <a:r>
              <a:rPr lang="en-US" sz="2800" dirty="0"/>
              <a:t>(vs. Management)</a:t>
            </a:r>
            <a:endParaRPr lang="en-US" sz="2800" i="1" dirty="0"/>
          </a:p>
          <a:p>
            <a:pPr marL="457200" lvl="1" indent="0">
              <a:buClr>
                <a:srgbClr val="C00000"/>
              </a:buClr>
              <a:buSzPct val="8000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/>
              <a:t>3: Developing a Vision and Strategy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vision is: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Imaginable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Communicable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/>
              <a:t>3: Developing a Vision and Strategy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b="1" dirty="0" smtClean="0"/>
              <a:t>Potential Pitfall</a:t>
            </a:r>
            <a:r>
              <a:rPr lang="en-US" sz="2800" dirty="0" smtClean="0"/>
              <a:t>:</a:t>
            </a:r>
            <a:r>
              <a:rPr lang="en-US" sz="2800" i="1" dirty="0"/>
              <a:t> Under-estimating the power of vision</a:t>
            </a:r>
            <a:r>
              <a:rPr lang="en-US" sz="2800" i="1" dirty="0" smtClean="0"/>
              <a:t>.</a:t>
            </a:r>
          </a:p>
          <a:p>
            <a:pPr>
              <a:buClr>
                <a:srgbClr val="C00000"/>
              </a:buClr>
              <a:buSzPct val="80000"/>
            </a:pPr>
            <a:r>
              <a:rPr lang="en-US" sz="2800" dirty="0" smtClean="0"/>
              <a:t>Keys: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vision to help direct the change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effort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Developing strategies for achieving that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vision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39140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Welcome / 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(Transformational) Change Defined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Developing a Plan for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Kotter’s Steps 1 through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Kotter’s Steps 5 through 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Final Thoughts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GROUP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/>
              <a:t>4: Communicating the Change Vision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41910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Goal: A shared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sense of a desirable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  <a:p>
            <a:pPr lvl="1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Far beyond just change leadership / guiding coalition</a:t>
            </a:r>
          </a:p>
          <a:p>
            <a:pPr lvl="1"/>
            <a:endParaRPr lang="en-US" sz="2000" i="1" dirty="0"/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 principles – Effective Communication</a:t>
            </a:r>
          </a:p>
          <a:p>
            <a:pPr lvl="1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Simplicity</a:t>
            </a:r>
          </a:p>
          <a:p>
            <a:pPr lvl="1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Metaphors &amp; Analogies</a:t>
            </a:r>
          </a:p>
          <a:p>
            <a:pPr lvl="1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forums,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Repetition, Repetition, Repetition, …</a:t>
            </a:r>
          </a:p>
          <a:p>
            <a:pPr lvl="1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by Example</a:t>
            </a:r>
          </a:p>
          <a:p>
            <a:pPr lvl="1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Explanation of seeming inconsistencies</a:t>
            </a:r>
          </a:p>
          <a:p>
            <a:pPr lvl="1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Give-and-take, 2-way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553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4: Communicating the Change Vision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Potential Pitfall:</a:t>
            </a:r>
            <a:r>
              <a:rPr lang="en-US" sz="2800" i="1" dirty="0" smtClean="0">
                <a:solidFill>
                  <a:srgbClr val="FF0000"/>
                </a:solidFill>
              </a:rPr>
              <a:t> Under-communicating the vision by a factor of 10 (or 100 or even 1,000)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Keys: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Using every vehicle possible to constantly communicate the new vision and strategies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Having the guiding coalition role model the behavior expected of </a:t>
            </a:r>
            <a:r>
              <a:rPr lang="en-US" dirty="0" smtClean="0">
                <a:solidFill>
                  <a:srgbClr val="FF0000"/>
                </a:solidFill>
              </a:rPr>
              <a:t>employees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GROUP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Break: 15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5: Empowering Employees for Broad Based Change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85800" y="2057400"/>
            <a:ext cx="7467600" cy="37338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SzPct val="80000"/>
            </a:pPr>
            <a:r>
              <a:rPr lang="en-US" sz="2800" b="1" dirty="0" smtClean="0"/>
              <a:t>Potential Pitfall: </a:t>
            </a:r>
            <a:r>
              <a:rPr lang="en-US" sz="2800" i="1" dirty="0" smtClean="0"/>
              <a:t>Permitting Obstacles to Block the New Vision</a:t>
            </a:r>
          </a:p>
          <a:p>
            <a:pPr>
              <a:buClr>
                <a:srgbClr val="C00000"/>
              </a:buClr>
              <a:buSzPct val="80000"/>
            </a:pPr>
            <a:endParaRPr lang="en-US" sz="2800" b="1" dirty="0" smtClean="0"/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Remove as many barriers as possible, unleashing people to do their best work.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761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/>
              <a:t>5</a:t>
            </a:r>
            <a:r>
              <a:rPr lang="en-US" b="1" dirty="0" smtClean="0"/>
              <a:t>: </a:t>
            </a:r>
            <a:r>
              <a:rPr lang="en-US" b="1" dirty="0"/>
              <a:t>Empowering Employees for Broad Based Change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828800"/>
            <a:ext cx="7467600" cy="3733800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Barriers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Misaligned organizational structures, processes and red tape.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be afraid to question alignment and adjust to support change efforts.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/>
              <a:t>5</a:t>
            </a:r>
            <a:r>
              <a:rPr lang="en-US" b="1" dirty="0" smtClean="0"/>
              <a:t>: </a:t>
            </a:r>
            <a:r>
              <a:rPr lang="en-US" b="1" dirty="0"/>
              <a:t>Empowering Employees for Broad Based Change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828800"/>
            <a:ext cx="7467600" cy="3733800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Troublesome Supervisors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not actively undermine the effort, but may not be wired to go along with the change.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easy solution exists.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Rather than ignoring this issue, best course of action is to conduct an honest dialog regarding the change vision and their role.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/>
              <a:t>5</a:t>
            </a:r>
            <a:r>
              <a:rPr lang="en-US" b="1" dirty="0" smtClean="0"/>
              <a:t>: </a:t>
            </a:r>
            <a:r>
              <a:rPr lang="en-US" b="1" dirty="0"/>
              <a:t>Empowering Employees for Broad Based Change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828800"/>
            <a:ext cx="7467600" cy="3733800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Empowering people to effect change</a:t>
            </a:r>
          </a:p>
          <a:p>
            <a:pPr lvl="2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Communicate a sensible vision</a:t>
            </a:r>
          </a:p>
          <a:p>
            <a:pPr lvl="2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 structures compatible with the vision.</a:t>
            </a:r>
          </a:p>
          <a:p>
            <a:pPr lvl="2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the training employees need.</a:t>
            </a:r>
          </a:p>
          <a:p>
            <a:pPr lvl="2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Align systems to the vision.</a:t>
            </a:r>
          </a:p>
          <a:p>
            <a:pPr lvl="2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Confront supervisors who undercut needed change.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GROUP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391400" cy="4525963"/>
          </a:xfrm>
        </p:spPr>
        <p:txBody>
          <a:bodyPr/>
          <a:lstStyle/>
          <a:p>
            <a:r>
              <a:rPr lang="en-US" sz="2800" dirty="0"/>
              <a:t>Kotter, J. P. (2012). </a:t>
            </a:r>
            <a:r>
              <a:rPr lang="en-US" sz="2800" i="1" dirty="0"/>
              <a:t>Leading Change</a:t>
            </a:r>
            <a:r>
              <a:rPr lang="en-US" sz="2800" dirty="0"/>
              <a:t>. Harvard Business Review Press, Boston, Massachusetts. </a:t>
            </a:r>
          </a:p>
          <a:p>
            <a:endParaRPr lang="en-US" sz="2800" dirty="0"/>
          </a:p>
          <a:p>
            <a:r>
              <a:rPr lang="en-US" sz="2800" dirty="0"/>
              <a:t>Bridges, W. (2009). Managing Transitions. Nicholas </a:t>
            </a:r>
            <a:r>
              <a:rPr lang="en-US" sz="2800" dirty="0" err="1"/>
              <a:t>Brealey</a:t>
            </a:r>
            <a:r>
              <a:rPr lang="en-US" sz="2800" dirty="0"/>
              <a:t>, Boston, Massachusetts.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/>
              <a:t>6</a:t>
            </a:r>
            <a:r>
              <a:rPr lang="en-US" b="1" dirty="0" smtClean="0"/>
              <a:t>: </a:t>
            </a:r>
            <a:r>
              <a:rPr lang="en-US" b="1" dirty="0"/>
              <a:t>Generating Short Term Wins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7848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Pitfall: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Failing to Create Short Term Wins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visible, unambiguous success as soon as possible. 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Short term wins are essential to motivating further success… especially in long term change efforts.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Such wins provide evidence that the sacrifices are paying off. 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Reward change agents with positive feedback. </a:t>
            </a:r>
          </a:p>
          <a:p>
            <a:pPr marL="914400" lvl="2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/>
              <a:t>6</a:t>
            </a:r>
            <a:r>
              <a:rPr lang="en-US" b="1" dirty="0" smtClean="0"/>
              <a:t>: </a:t>
            </a:r>
            <a:r>
              <a:rPr lang="en-US" b="1" dirty="0"/>
              <a:t>Generating Short Term Wins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Undermine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cynics.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Clear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in performance make it difficult for  people to block the needed change.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Build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momentum that turns neutral people into supporters… and reluctant supporters into active helpers. 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/>
              <a:t>6</a:t>
            </a:r>
            <a:r>
              <a:rPr lang="en-US" b="1" dirty="0" smtClean="0"/>
              <a:t>: </a:t>
            </a:r>
            <a:r>
              <a:rPr lang="en-US" b="1" dirty="0"/>
              <a:t>Generating Short Term Wins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9704" y="1295400"/>
            <a:ext cx="7467600" cy="51054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not Praying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Short-Term Wins rarely “just happen”.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Carefully planned projects and initiatives directly tied to operational performance measures. </a:t>
            </a:r>
          </a:p>
          <a:p>
            <a:pPr>
              <a:buClr>
                <a:srgbClr val="C00000"/>
              </a:buClr>
              <a:buSzPct val="80000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to Perform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Clearly adds a great deal of pressure to an institution undergoing a transformation effort.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increase the sense of true urgency.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GROUP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7: Consolidating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Gains and Producing More Change</a:t>
            </a:r>
            <a:b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8288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 Resistance </a:t>
            </a:r>
            <a:r>
              <a:rPr lang="en-US" sz="2800" dirty="0" smtClean="0"/>
              <a:t>is always lurking, waiting to reassert itself. </a:t>
            </a:r>
            <a:endParaRPr lang="en-US" sz="2800" i="1" dirty="0" smtClean="0"/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 Behavior </a:t>
            </a:r>
            <a:r>
              <a:rPr lang="en-US" sz="2800" dirty="0" smtClean="0"/>
              <a:t>is easier to change than culture. 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 Interdependence </a:t>
            </a:r>
            <a:r>
              <a:rPr lang="en-US" sz="2800" dirty="0" smtClean="0"/>
              <a:t>within organizations works against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58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7: Consolidating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Gains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/ Enabling More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Change</a:t>
            </a:r>
            <a:b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credibility gained by short-term wins to take on bigger projects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help – broader effort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Leadership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from senior management – keep urgency levels up, clarify of purpose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Leadership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from below (management)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Reduce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unnecessary interdependencies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077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7: Consolidating </a:t>
            </a:r>
            <a:r>
              <a:rPr lang="en-US" b="1" dirty="0">
                <a:solidFill>
                  <a:srgbClr val="FF0000"/>
                </a:solidFill>
              </a:rPr>
              <a:t>Gains and Producing More Change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Pitfall: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Declaring victory too soon.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Keys: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Using increased credibility to change all systems, structures, and policies that don’t fit together and don’t fit the transformation vision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Hiring, promoting, and developing people who can implement the change vision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Reinvigorating the process with new projects, themes, and change </a:t>
            </a:r>
            <a:r>
              <a:rPr lang="en-US" sz="2400" dirty="0" smtClean="0">
                <a:solidFill>
                  <a:srgbClr val="FF0000"/>
                </a:solidFill>
              </a:rPr>
              <a:t>agents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 smtClean="0"/>
              <a:t>GROUP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/>
              <a:t>8: Anchoring New Approaches in the Culture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0560" y="19812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 includes: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Behavioral Norms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Shared values </a:t>
            </a:r>
          </a:p>
          <a:p>
            <a:pPr>
              <a:buClr>
                <a:srgbClr val="C00000"/>
              </a:buClr>
              <a:buSzPct val="80000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80000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behavior first, attitude/values come next, culture last…</a:t>
            </a:r>
          </a:p>
          <a:p>
            <a:pPr>
              <a:buClr>
                <a:srgbClr val="C00000"/>
              </a:buClr>
              <a:buSzPct val="80000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/>
              <a:t>8: Anchoring New Approaches in the Culture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 change: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Comes last, not first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Depends on visible, effective results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lots of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require turnover in staff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Makes decisions on succession planning crucial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391400" cy="4525963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 smtClean="0"/>
              <a:t>Separate </a:t>
            </a:r>
            <a:r>
              <a:rPr lang="en-US" sz="2800" dirty="0"/>
              <a:t>into table groups. </a:t>
            </a:r>
          </a:p>
          <a:p>
            <a:pPr marL="342900" indent="-3429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 smtClean="0"/>
              <a:t>As </a:t>
            </a:r>
            <a:r>
              <a:rPr lang="en-US" sz="2800" dirty="0"/>
              <a:t>a group, identify a change you’d like to use as a case study.</a:t>
            </a:r>
          </a:p>
          <a:p>
            <a:pPr marL="342900" indent="-3429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 smtClean="0"/>
              <a:t>Will </a:t>
            </a:r>
            <a:r>
              <a:rPr lang="en-US" sz="2800" dirty="0"/>
              <a:t>use this as a case study for discussion and working through Kotter’s eight stages for leading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8: Anchoring New Approaches in the </a:t>
            </a:r>
            <a:r>
              <a:rPr lang="en-US" b="1" dirty="0" smtClean="0">
                <a:solidFill>
                  <a:srgbClr val="FF0000"/>
                </a:solidFill>
              </a:rPr>
              <a:t>Culture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Pitfall: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Neglecting to anchor changes firmly in the culture.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Keys: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Creating better performance through customer- and productivity-oriented behavior, more and better leadership, and more effective management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Articulating the connections between new behaviors and organizational success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Developing means to ensure leadership development and </a:t>
            </a:r>
            <a:r>
              <a:rPr lang="en-US" sz="2400" dirty="0" smtClean="0">
                <a:solidFill>
                  <a:srgbClr val="FF0000"/>
                </a:solidFill>
              </a:rPr>
              <a:t>succession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</p:spPr>
        <p:txBody>
          <a:bodyPr/>
          <a:lstStyle/>
          <a:p>
            <a:r>
              <a:rPr lang="en-US" dirty="0" smtClean="0"/>
              <a:t>Why Change Efforts Fail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3733800"/>
          </a:xfrm>
        </p:spPr>
        <p:txBody>
          <a:bodyPr/>
          <a:lstStyle/>
          <a:p>
            <a:pPr marL="338138" indent="-338138">
              <a:spcBef>
                <a:spcPct val="30000"/>
              </a:spcBef>
              <a:buFontTx/>
              <a:buChar char="•"/>
            </a:pP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Did Not Establish a Great Enough Sense of Urgency</a:t>
            </a:r>
          </a:p>
          <a:p>
            <a:pPr marL="338138" indent="-338138">
              <a:spcBef>
                <a:spcPct val="30000"/>
              </a:spcBef>
              <a:buFontTx/>
              <a:buChar char="•"/>
            </a:pP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Failed to Create a Powerful, Unified Guiding Coalition</a:t>
            </a:r>
          </a:p>
          <a:p>
            <a:pPr marL="338138" indent="-338138">
              <a:spcBef>
                <a:spcPct val="30000"/>
              </a:spcBef>
              <a:buFontTx/>
              <a:buChar char="•"/>
            </a:pP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Lack of a Vision</a:t>
            </a:r>
          </a:p>
          <a:p>
            <a:pPr marL="338138" indent="-338138">
              <a:spcBef>
                <a:spcPct val="30000"/>
              </a:spcBef>
              <a:buFontTx/>
              <a:buChar char="•"/>
            </a:pP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Under-communicating by a Factor of Ten</a:t>
            </a:r>
          </a:p>
          <a:p>
            <a:pPr marL="338138" indent="-338138">
              <a:spcBef>
                <a:spcPct val="30000"/>
              </a:spcBef>
              <a:buFontTx/>
              <a:buChar char="•"/>
            </a:pP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Not Removing Obstacles to the New Vision</a:t>
            </a:r>
          </a:p>
          <a:p>
            <a:pPr marL="338138" indent="-338138">
              <a:spcBef>
                <a:spcPct val="30000"/>
              </a:spcBef>
              <a:buFontTx/>
              <a:buChar char="•"/>
            </a:pP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Not Planning for and Creating Short Term Wins</a:t>
            </a:r>
          </a:p>
          <a:p>
            <a:pPr marL="338138" indent="-338138">
              <a:spcBef>
                <a:spcPct val="30000"/>
              </a:spcBef>
              <a:buFontTx/>
              <a:buChar char="•"/>
            </a:pP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Declaring Victory Too Soon</a:t>
            </a:r>
          </a:p>
          <a:p>
            <a:pPr marL="338138" indent="-338138">
              <a:spcBef>
                <a:spcPct val="30000"/>
              </a:spcBef>
              <a:buFontTx/>
              <a:buChar char="•"/>
            </a:pP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Not Anchoring Changes in the Company’s Culture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6400" y="533400"/>
            <a:ext cx="7467600" cy="838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Improve and Grow</a:t>
            </a:r>
            <a:endParaRPr lang="en-US" sz="3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1371600"/>
            <a:ext cx="6858000" cy="358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participating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today’s session. </a:t>
            </a:r>
          </a:p>
          <a:p>
            <a:pPr algn="ctr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very interested in your feedback.  Please take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minute to fill out the session evaluation found within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conference mobile app, or the online agenda.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8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914400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Download A Plan for Change Template!</a:t>
            </a:r>
          </a:p>
          <a:p>
            <a:endParaRPr lang="en-US" dirty="0"/>
          </a:p>
          <a:p>
            <a:pPr algn="ctr"/>
            <a:r>
              <a:rPr lang="en-US" sz="4400" dirty="0"/>
              <a:t>https://goo.gl/EUvBLW</a:t>
            </a:r>
          </a:p>
        </p:txBody>
      </p:sp>
    </p:spTree>
    <p:extLst>
      <p:ext uri="{BB962C8B-B14F-4D97-AF65-F5344CB8AC3E}">
        <p14:creationId xmlns:p14="http://schemas.microsoft.com/office/powerpoint/2010/main" val="73384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(Transformational) Change Defined…</a:t>
            </a:r>
          </a:p>
        </p:txBody>
      </p:sp>
    </p:spTree>
    <p:extLst>
      <p:ext uri="{BB962C8B-B14F-4D97-AF65-F5344CB8AC3E}">
        <p14:creationId xmlns:p14="http://schemas.microsoft.com/office/powerpoint/2010/main" val="33905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Transformational Change Defined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A shift in organizational culture resulting from a change in underlying strategy and processes that an organization has used in the past. </a:t>
            </a:r>
          </a:p>
          <a:p>
            <a:endParaRPr lang="en-US" sz="2800" dirty="0"/>
          </a:p>
          <a:p>
            <a:r>
              <a:rPr lang="en-US" sz="2800" dirty="0"/>
              <a:t>A transformational change is designed to be organization-wide and is enacted over a period of time.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3447" y="6585483"/>
            <a:ext cx="5012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http://www.businessdictionary.com/definition/transformational-change.html</a:t>
            </a:r>
          </a:p>
        </p:txBody>
      </p:sp>
    </p:spTree>
    <p:extLst>
      <p:ext uri="{BB962C8B-B14F-4D97-AF65-F5344CB8AC3E}">
        <p14:creationId xmlns:p14="http://schemas.microsoft.com/office/powerpoint/2010/main" val="7274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smtClean="0"/>
              <a:t>Rate of Change is Increasing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85800" y="1676400"/>
            <a:ext cx="8229600" cy="37338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40% of companies worldwide do not expect business to return to “normal”.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survey of 300 large companies reported that 82% consider transformation as being of vital importance. </a:t>
            </a:r>
            <a:r>
              <a:rPr lang="en-US" sz="2400" b="1" dirty="0" smtClean="0"/>
              <a:t>Higher Education is no different.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most significant reason for transformation project failure is a lack of adequate attention to the people-related aspects of organizational change.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Effective transformation management involves much more than the mere application of processes, tools, and techniques.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87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6880</TotalTime>
  <Words>1705</Words>
  <Application>Microsoft Office PowerPoint</Application>
  <PresentationFormat>On-screen Show (4:3)</PresentationFormat>
  <Paragraphs>245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Courier New</vt:lpstr>
      <vt:lpstr>Wingdings</vt:lpstr>
      <vt:lpstr>9_Default Theme</vt:lpstr>
      <vt:lpstr>PowerPoint Presentation</vt:lpstr>
      <vt:lpstr>PowerPoint Presentation</vt:lpstr>
      <vt:lpstr>Agenda</vt:lpstr>
      <vt:lpstr>References</vt:lpstr>
      <vt:lpstr>Case Study Approach</vt:lpstr>
      <vt:lpstr>PowerPoint Presentation</vt:lpstr>
      <vt:lpstr>PowerPoint Presentation</vt:lpstr>
      <vt:lpstr>Transformational Change Defined</vt:lpstr>
      <vt:lpstr>PowerPoint Presentation</vt:lpstr>
      <vt:lpstr>PowerPoint Presentation</vt:lpstr>
      <vt:lpstr>Common Reactions to Change</vt:lpstr>
      <vt:lpstr>Common Reactions to Change</vt:lpstr>
      <vt:lpstr>Common Reactions to Change</vt:lpstr>
      <vt:lpstr>Common Reactions to Change</vt:lpstr>
      <vt:lpstr>PowerPoint Presentation</vt:lpstr>
      <vt:lpstr>PowerPoint Presentation</vt:lpstr>
      <vt:lpstr>1: Establishing a Sense of Urgency</vt:lpstr>
      <vt:lpstr>1: Establishing a Sense of Urgency</vt:lpstr>
      <vt:lpstr>1: Establishing a Sense of Urgency</vt:lpstr>
      <vt:lpstr>1: Establishing a Sense of Urgency</vt:lpstr>
      <vt:lpstr>1: Establishing a Sense of Urgency</vt:lpstr>
      <vt:lpstr>GROUP WORK!</vt:lpstr>
      <vt:lpstr>2: Creating a Guiding Coalition </vt:lpstr>
      <vt:lpstr>2: Creating a Guiding Coalition </vt:lpstr>
      <vt:lpstr>2: Creating a Guiding Coalition </vt:lpstr>
      <vt:lpstr>GROUP WORK!</vt:lpstr>
      <vt:lpstr>3: Developing a Vision and Strategy</vt:lpstr>
      <vt:lpstr>3: Developing a Vision and Strategy</vt:lpstr>
      <vt:lpstr>3: Developing a Vision and Strategy</vt:lpstr>
      <vt:lpstr>GROUP WORK!</vt:lpstr>
      <vt:lpstr>4: Communicating the Change Vision</vt:lpstr>
      <vt:lpstr>4: Communicating the Change Vision</vt:lpstr>
      <vt:lpstr>GROUP WORK!</vt:lpstr>
      <vt:lpstr>Break: 15 Minutes</vt:lpstr>
      <vt:lpstr>PowerPoint Presentation</vt:lpstr>
      <vt:lpstr>5: Empowering Employees for Broad Based Change</vt:lpstr>
      <vt:lpstr>5: Empowering Employees for Broad Based Change</vt:lpstr>
      <vt:lpstr>5: Empowering Employees for Broad Based Change</vt:lpstr>
      <vt:lpstr>GROUP WORK!</vt:lpstr>
      <vt:lpstr>6: Generating Short Term Wins</vt:lpstr>
      <vt:lpstr>6: Generating Short Term Wins</vt:lpstr>
      <vt:lpstr>6: Generating Short Term Wins</vt:lpstr>
      <vt:lpstr>GROUP WORK!</vt:lpstr>
      <vt:lpstr>7: Consolidating Gains and Producing More Change </vt:lpstr>
      <vt:lpstr>7: Consolidating Gains / Enabling More Change </vt:lpstr>
      <vt:lpstr>7: Consolidating Gains and Producing More Change </vt:lpstr>
      <vt:lpstr>GROUP WORK!</vt:lpstr>
      <vt:lpstr>8: Anchoring New Approaches in the Culture </vt:lpstr>
      <vt:lpstr>8: Anchoring New Approaches in the Culture </vt:lpstr>
      <vt:lpstr>8: Anchoring New Approaches in the Culture   </vt:lpstr>
      <vt:lpstr>Why Change Efforts Fail</vt:lpstr>
      <vt:lpstr>PowerPoint Presentation</vt:lpstr>
      <vt:lpstr>PowerPoint Presentation</vt:lpstr>
      <vt:lpstr>PowerPoint Presentation</vt:lpstr>
      <vt:lpstr>PowerPoint Presentation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Rains, TJ</cp:lastModifiedBy>
  <cp:revision>112</cp:revision>
  <dcterms:created xsi:type="dcterms:W3CDTF">2012-08-08T18:23:13Z</dcterms:created>
  <dcterms:modified xsi:type="dcterms:W3CDTF">2015-10-27T03:14:57Z</dcterms:modified>
</cp:coreProperties>
</file>