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9" r:id="rId6"/>
    <p:sldId id="261" r:id="rId7"/>
    <p:sldId id="283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73" r:id="rId19"/>
    <p:sldId id="28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</p:sldIdLst>
  <p:sldSz cx="9144000" cy="6858000" type="screen4x3"/>
  <p:notesSz cx="7026275" cy="93122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71275" y="698400"/>
            <a:ext cx="4684400" cy="3492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3156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1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2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2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8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95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84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1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3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5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63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9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1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3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1100" cy="41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92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1100" cy="41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8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1100" cy="41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
Poll Title: This is where my institution stands in the use of business case development:
https://www.polleverywhere.com/multiple_choice_polls/L11MGMqQbiOHj7c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2625" y="4423325"/>
            <a:ext cx="5620999" cy="419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Title 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3253048"/>
            <a:ext cx="7942809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2"/>
          </p:nvPr>
        </p:nvSpPr>
        <p:spPr>
          <a:xfrm>
            <a:off x="609600" y="5500255"/>
            <a:ext cx="8096594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3"/>
          </p:nvPr>
        </p:nvSpPr>
        <p:spPr>
          <a:xfrm>
            <a:off x="600595" y="2362200"/>
            <a:ext cx="794280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Title B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599" y="2370675"/>
            <a:ext cx="7866612" cy="905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5500255"/>
            <a:ext cx="8096594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09600" y="3276600"/>
            <a:ext cx="7866610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Agend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676400" y="1905000"/>
            <a:ext cx="695221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200000"/>
              </a:lnSpc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Body 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26670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1pPr>
            <a:lvl2pPr marL="914400" indent="-28575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2pPr>
            <a:lvl3pPr marL="1257300" indent="-19050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3pPr>
            <a:lvl4pPr marL="1714500" indent="-20955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4pPr>
            <a:lvl5pPr marL="2114550" indent="-171450" rtl="0">
              <a:spcBef>
                <a:spcPts val="0"/>
              </a:spcBef>
              <a:buClr>
                <a:srgbClr val="B20838"/>
              </a:buClr>
              <a:buFont typeface="Noto Symbol"/>
              <a:buChar char="▪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Sta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C00000"/>
              </a:buClr>
              <a:buFont typeface="Arial"/>
              <a:buNone/>
              <a:defRPr/>
            </a:lvl1pPr>
            <a:lvl2pPr marL="457200" indent="0" algn="ctr" rtl="0">
              <a:spcBef>
                <a:spcPts val="0"/>
              </a:spcBef>
              <a:buClr>
                <a:srgbClr val="C00000"/>
              </a:buClr>
              <a:buFont typeface="Arial"/>
              <a:buNone/>
              <a:defRPr/>
            </a:lvl2pPr>
            <a:lvl3pPr marL="1257300" indent="-190500" rtl="0">
              <a:spcBef>
                <a:spcPts val="0"/>
              </a:spcBef>
              <a:buClr>
                <a:srgbClr val="C00000"/>
              </a:buClr>
              <a:buFont typeface="Noto Symbol"/>
              <a:buChar char="▪"/>
              <a:defRPr/>
            </a:lvl3pPr>
            <a:lvl4pPr marL="1714500" indent="-209550" rtl="0">
              <a:spcBef>
                <a:spcPts val="0"/>
              </a:spcBef>
              <a:buClr>
                <a:srgbClr val="C00000"/>
              </a:buClr>
              <a:buFont typeface="Noto Symbol"/>
              <a:buChar char="▪"/>
              <a:defRPr/>
            </a:lvl4pPr>
            <a:lvl5pPr marL="2171700" indent="-228600" rtl="0">
              <a:spcBef>
                <a:spcPts val="0"/>
              </a:spcBef>
              <a:buClr>
                <a:srgbClr val="C00000"/>
              </a:buClr>
              <a:buFont typeface="Noto Symbol"/>
              <a:buChar char="▪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E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599" y="2370675"/>
            <a:ext cx="7866612" cy="905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3276600"/>
            <a:ext cx="786661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U Sec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65018" y="3385467"/>
            <a:ext cx="8021781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838200" y="1981200"/>
            <a:ext cx="771420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aine.edu/its/project-management-office/" TargetMode="External"/><Relationship Id="rId5" Type="http://schemas.openxmlformats.org/officeDocument/2006/relationships/hyperlink" Target="mailto:robin.sherman@maine.edu" TargetMode="External"/><Relationship Id="rId4" Type="http://schemas.openxmlformats.org/officeDocument/2006/relationships/hyperlink" Target="mailto:cindy@maine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edu/wp-content/uploads/2015/03/VI-A-Business-Case-Process-7-1-14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aine.edu/wp-content/uploads/2014/07/VI-D-CIO-Waiver-7-1-14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9600" y="3429000"/>
            <a:ext cx="7942809" cy="5007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Cindy Mitchell and Robin Sherman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09600" y="6204867"/>
            <a:ext cx="8096594" cy="5007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1, 2015</a:t>
            </a:r>
          </a:p>
          <a:p>
            <a:pPr marL="0" marR="0" lvl="0" indent="0" algn="r" rtl="0">
              <a:spcBef>
                <a:spcPts val="36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00600" y="2362200"/>
            <a:ext cx="79427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Setting Up a Project for Success: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Engaged, Inclusive Business Case Development 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Business Case Template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06825" y="2337925"/>
            <a:ext cx="4146900" cy="347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826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Sponsors </a:t>
            </a:r>
            <a:r>
              <a:rPr lang="en-US" sz="2400">
                <a:solidFill>
                  <a:srgbClr val="3F3F3F"/>
                </a:solidFill>
              </a:rPr>
              <a:t>&amp;</a:t>
            </a: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F3F3F"/>
                </a:solidFill>
              </a:rPr>
              <a:t>collaborators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>
                <a:solidFill>
                  <a:srgbClr val="3F3F3F"/>
                </a:solidFill>
              </a:rPr>
              <a:t>Project </a:t>
            </a: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>
                <a:solidFill>
                  <a:srgbClr val="3F3F3F"/>
                </a:solidFill>
              </a:rPr>
              <a:t>Alternative Analysis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Risks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Contingencies </a:t>
            </a:r>
            <a:r>
              <a:rPr lang="en-US" sz="2400">
                <a:solidFill>
                  <a:srgbClr val="3F3F3F"/>
                </a:solidFill>
              </a:rPr>
              <a:t>&amp; </a:t>
            </a: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Dependencies</a:t>
            </a: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619100" y="2261725"/>
            <a:ext cx="3762899" cy="334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Cost Estimates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Return on Investment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Staffing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Who will need training</a:t>
            </a:r>
          </a:p>
          <a:p>
            <a:pPr marL="457200" marR="0" lvl="0" indent="-482600" algn="l" rtl="0">
              <a:spcBef>
                <a:spcPts val="4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Success Evaluation</a:t>
            </a: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57662" y="1118437"/>
            <a:ext cx="8720099" cy="101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rgbClr val="3F3F3F"/>
                </a:solidFill>
              </a:rPr>
              <a:t>The template ensures required information is provided, but does not dictate format.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Sponsors and </a:t>
            </a:r>
            <a:r>
              <a:rPr lang="en-US" sz="3600" u="sng">
                <a:solidFill>
                  <a:srgbClr val="3F3F3F"/>
                </a:solidFill>
              </a:rPr>
              <a:t>C</a:t>
            </a: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ollaborators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06825" y="1371600"/>
            <a:ext cx="85371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9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Strategic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leaders</a:t>
            </a: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CFO, CAO, CIO, Dean, Enrollment </a:t>
            </a:r>
            <a:r>
              <a:rPr lang="en-US" sz="2700">
                <a:solidFill>
                  <a:srgbClr val="3F3F3F"/>
                </a:solidFill>
              </a:rPr>
              <a:t>M</a:t>
            </a: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anager, HR Director, President</a:t>
            </a:r>
            <a:r>
              <a:rPr lang="en-US" sz="2700">
                <a:solidFill>
                  <a:srgbClr val="3F3F3F"/>
                </a:solidFill>
              </a:rPr>
              <a:t>…</a:t>
            </a: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>
                <a:solidFill>
                  <a:srgbClr val="3F3F3F"/>
                </a:solidFill>
              </a:rPr>
              <a:t>C</a:t>
            </a: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ommitment from those who will provide personnel and funds.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2700">
                <a:solidFill>
                  <a:srgbClr val="3F3F3F"/>
                </a:solidFill>
              </a:rPr>
              <a:t>resources</a:t>
            </a: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functional leaders, procurement.</a:t>
            </a:r>
          </a:p>
          <a:p>
            <a:pPr marL="0" marR="0" lvl="0" indent="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525" y="4531625"/>
            <a:ext cx="4404099" cy="166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Sponsor/Collaborator</a:t>
            </a:r>
            <a:r>
              <a:rPr lang="en-US" sz="3600" b="0" i="0" u="sng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Activities</a:t>
            </a:r>
            <a:endParaRPr lang="en-US" sz="3600" b="0" i="0" u="sng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308570" cy="3810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7625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Articulate the challenge or opportunity.</a:t>
            </a:r>
          </a:p>
          <a:p>
            <a:pPr marL="457200" marR="0" lvl="0" indent="-47625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Describe requirements.</a:t>
            </a:r>
          </a:p>
          <a:p>
            <a:pPr marL="457200" marR="0" lvl="0" indent="-47625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Conduct informal 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vendor consultations and presentations.</a:t>
            </a:r>
          </a:p>
          <a:p>
            <a:pPr marL="457200" marR="0" lvl="0" indent="-47625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Consult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with peer institutions.</a:t>
            </a:r>
          </a:p>
          <a:p>
            <a:pPr marL="457200" marR="0" lvl="0" indent="-47625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Consider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different ways to solve the problem, or ach</a:t>
            </a:r>
            <a:r>
              <a:rPr lang="en-US" sz="3000">
                <a:solidFill>
                  <a:srgbClr val="3F3F3F"/>
                </a:solidFill>
              </a:rPr>
              <a:t>ieve the opportunity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  <a:b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06825" y="1371600"/>
            <a:ext cx="8355600" cy="371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Identifies the challenge or opportunity.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Recommends the solution.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Explains why the solution is needed now.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Tells how it aligns with strategic mission.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i="1">
                <a:solidFill>
                  <a:srgbClr val="3F3F3F"/>
                </a:solidFill>
              </a:rPr>
              <a:t>Tip</a:t>
            </a:r>
            <a:r>
              <a:rPr lang="en-US" sz="3000">
                <a:solidFill>
                  <a:srgbClr val="3F3F3F"/>
                </a:solidFill>
              </a:rPr>
              <a:t> - Make it compelling, clear, and concise.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Alternative Analysis	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914400" marR="0" lvl="1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Manual</a:t>
            </a:r>
          </a:p>
          <a:p>
            <a:pPr marL="914400" marR="0" lvl="1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Hire</a:t>
            </a:r>
          </a:p>
          <a:p>
            <a:pPr marL="914400" marR="0" lvl="1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Modification</a:t>
            </a:r>
          </a:p>
          <a:p>
            <a:pPr marL="914400" marR="0" lvl="1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Upgrade</a:t>
            </a:r>
          </a:p>
          <a:p>
            <a:pPr marL="914400" marR="0" lvl="1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Business process reengineering</a:t>
            </a:r>
          </a:p>
          <a:p>
            <a:pPr marL="914400" marR="0" lvl="1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Buy new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Examples of Risks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00" cy="45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Lack of resources.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Lack of stakeholder engagement.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Length of time to complete.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Lack of adoption.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3146900"/>
            <a:ext cx="3695699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Cost Estimates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One-time costs such as license fees and implementation fees. 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Anticipated annual maintenance or licensing fees for the duration of contract.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Value of personnel and/or IT effort spent on the project and on-going support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dirty="0" smtClean="0">
                <a:solidFill>
                  <a:srgbClr val="3F3F3F"/>
                </a:solidFill>
              </a:rPr>
              <a:t>Cost of </a:t>
            </a:r>
            <a:r>
              <a:rPr lang="en-US" sz="3000" dirty="0" smtClean="0">
                <a:solidFill>
                  <a:srgbClr val="3F3F3F"/>
                </a:solidFill>
              </a:rPr>
              <a:t>organizational impact.</a:t>
            </a:r>
            <a:endParaRPr lang="en-US" sz="30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Infrastructure investments: 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One-time and on-going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Facilities Project Cost Estimates</a:t>
            </a:r>
            <a:endParaRPr lang="en-US" sz="4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829" y="1371598"/>
            <a:ext cx="8079970" cy="4797189"/>
          </a:xfrm>
        </p:spPr>
        <p:txBody>
          <a:bodyPr/>
          <a:lstStyle/>
          <a:p>
            <a:r>
              <a:rPr lang="en-US" sz="1600" dirty="0" smtClean="0"/>
              <a:t>Consultants/Project Manager</a:t>
            </a:r>
            <a:r>
              <a:rPr lang="en-US" sz="1600" dirty="0"/>
              <a:t> </a:t>
            </a:r>
            <a:r>
              <a:rPr lang="en-US" sz="1600" dirty="0" smtClean="0"/>
              <a:t>				$350,000</a:t>
            </a:r>
          </a:p>
          <a:p>
            <a:r>
              <a:rPr lang="en-US" sz="1600" dirty="0"/>
              <a:t>Hardware </a:t>
            </a:r>
            <a:r>
              <a:rPr lang="en-US" sz="1600" dirty="0" smtClean="0"/>
              <a:t>Licensing		 			$11,879</a:t>
            </a:r>
          </a:p>
          <a:p>
            <a:r>
              <a:rPr lang="en-US" sz="1600" dirty="0"/>
              <a:t>Software Licensing </a:t>
            </a:r>
            <a:r>
              <a:rPr lang="en-US" sz="1600" dirty="0" smtClean="0"/>
              <a:t>					$314,325</a:t>
            </a:r>
          </a:p>
          <a:p>
            <a:r>
              <a:rPr lang="en-US" sz="1600" dirty="0" smtClean="0"/>
              <a:t>Vendor Travel </a:t>
            </a:r>
            <a:r>
              <a:rPr lang="en-US" sz="1600" dirty="0"/>
              <a:t>and </a:t>
            </a:r>
            <a:r>
              <a:rPr lang="en-US" sz="1600" dirty="0" smtClean="0"/>
              <a:t>Living Costs				$145,200</a:t>
            </a:r>
          </a:p>
          <a:p>
            <a:r>
              <a:rPr lang="en-US" sz="1600" dirty="0" smtClean="0"/>
              <a:t>UMS Staff Travel </a:t>
            </a:r>
            <a:r>
              <a:rPr lang="en-US" sz="1600" dirty="0"/>
              <a:t>Costs </a:t>
            </a:r>
            <a:r>
              <a:rPr lang="en-US" sz="1600" dirty="0" smtClean="0"/>
              <a:t>					$10,000</a:t>
            </a:r>
          </a:p>
          <a:p>
            <a:r>
              <a:rPr lang="en-US" sz="1600" dirty="0" smtClean="0"/>
              <a:t>Vendor charge for Interface with PeopleSoft	 		$46,400</a:t>
            </a:r>
          </a:p>
          <a:p>
            <a:r>
              <a:rPr lang="en-US" sz="1600" dirty="0" smtClean="0"/>
              <a:t>Vendor charge for </a:t>
            </a:r>
            <a:r>
              <a:rPr lang="en-US" sz="1600" dirty="0" err="1"/>
              <a:t>SciQuest</a:t>
            </a:r>
            <a:r>
              <a:rPr lang="en-US" sz="1600" dirty="0"/>
              <a:t> Integration </a:t>
            </a:r>
            <a:r>
              <a:rPr lang="en-US" sz="1600" dirty="0" smtClean="0"/>
              <a:t>			$50,000</a:t>
            </a:r>
          </a:p>
          <a:p>
            <a:r>
              <a:rPr lang="en-US" sz="1600" dirty="0"/>
              <a:t>Business </a:t>
            </a:r>
            <a:r>
              <a:rPr lang="en-US" sz="1600" dirty="0" smtClean="0"/>
              <a:t>Process Design/Standards</a:t>
            </a:r>
            <a:r>
              <a:rPr lang="en-US" sz="1600" dirty="0"/>
              <a:t> </a:t>
            </a:r>
            <a:r>
              <a:rPr lang="en-US" sz="1600" dirty="0" smtClean="0"/>
              <a:t>Development/Planning</a:t>
            </a:r>
            <a:r>
              <a:rPr lang="en-US" sz="1600" dirty="0"/>
              <a:t> </a:t>
            </a:r>
            <a:r>
              <a:rPr lang="en-US" sz="1600" dirty="0" smtClean="0"/>
              <a:t>	$159,800</a:t>
            </a:r>
          </a:p>
          <a:p>
            <a:r>
              <a:rPr lang="en-US" sz="1600" dirty="0"/>
              <a:t>Data </a:t>
            </a:r>
            <a:r>
              <a:rPr lang="en-US" sz="1600" dirty="0" smtClean="0"/>
              <a:t>Conversion					$102,000</a:t>
            </a:r>
          </a:p>
          <a:p>
            <a:r>
              <a:rPr lang="en-US" sz="1600" dirty="0"/>
              <a:t>ITS Support </a:t>
            </a:r>
            <a:r>
              <a:rPr lang="en-US" sz="1600" dirty="0" smtClean="0"/>
              <a:t>						$492,199</a:t>
            </a:r>
          </a:p>
          <a:p>
            <a:r>
              <a:rPr lang="en-US" sz="1600" dirty="0"/>
              <a:t>Initial Training </a:t>
            </a:r>
            <a:r>
              <a:rPr lang="en-US" sz="1600" dirty="0" smtClean="0"/>
              <a:t>						$70,100</a:t>
            </a:r>
          </a:p>
          <a:p>
            <a:r>
              <a:rPr lang="en-US" sz="1600" dirty="0"/>
              <a:t>Setup </a:t>
            </a:r>
            <a:r>
              <a:rPr lang="en-US" sz="1600" dirty="0" err="1" smtClean="0"/>
              <a:t>andConfiguration</a:t>
            </a:r>
            <a:r>
              <a:rPr lang="en-US" sz="1600" dirty="0"/>
              <a:t> </a:t>
            </a:r>
            <a:r>
              <a:rPr lang="en-US" sz="1600" dirty="0" smtClean="0"/>
              <a:t>					$153,800</a:t>
            </a:r>
          </a:p>
          <a:p>
            <a:r>
              <a:rPr lang="en-US" sz="1600" dirty="0"/>
              <a:t>Testing </a:t>
            </a:r>
            <a:r>
              <a:rPr lang="en-US" sz="1600" dirty="0" smtClean="0"/>
              <a:t>						$37,600</a:t>
            </a:r>
          </a:p>
          <a:p>
            <a:r>
              <a:rPr lang="en-US" sz="1600" dirty="0"/>
              <a:t>Report Creation </a:t>
            </a:r>
            <a:r>
              <a:rPr lang="en-US" sz="1600" dirty="0" smtClean="0"/>
              <a:t>					$32,000</a:t>
            </a:r>
          </a:p>
          <a:p>
            <a:r>
              <a:rPr lang="en-US" sz="1600" dirty="0"/>
              <a:t>Staff augmentation </a:t>
            </a:r>
            <a:r>
              <a:rPr lang="en-US" sz="1600" dirty="0" smtClean="0"/>
              <a:t>					$50,000</a:t>
            </a:r>
          </a:p>
          <a:p>
            <a:r>
              <a:rPr lang="en-US" sz="1600" dirty="0" smtClean="0"/>
              <a:t>Contingency 						$197,993</a:t>
            </a:r>
          </a:p>
          <a:p>
            <a:endParaRPr lang="en-US" sz="1600" dirty="0"/>
          </a:p>
          <a:p>
            <a:pPr marL="190500" indent="0">
              <a:buNone/>
            </a:pPr>
            <a:r>
              <a:rPr lang="en-US" sz="1600" b="1" dirty="0" smtClean="0"/>
              <a:t>Total Implementation Costs</a:t>
            </a:r>
            <a:r>
              <a:rPr lang="en-US" sz="1600" dirty="0" smtClean="0"/>
              <a:t>				$</a:t>
            </a:r>
            <a:r>
              <a:rPr lang="en-US" sz="1600" b="1" dirty="0" smtClean="0"/>
              <a:t>2,223,296</a:t>
            </a:r>
          </a:p>
          <a:p>
            <a:pPr marL="190500" indent="0">
              <a:buNone/>
            </a:pPr>
            <a:r>
              <a:rPr lang="en-US" sz="1600" b="1" dirty="0" smtClean="0"/>
              <a:t>Total Ongoing Costs					$319,228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Return on Investment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5181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Reduced manual effort? Reduced</a:t>
            </a:r>
            <a:r>
              <a:rPr lang="en-US" sz="3000" dirty="0">
                <a:solidFill>
                  <a:srgbClr val="3F3F3F"/>
                </a:solidFill>
              </a:rPr>
              <a:t> 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emp</a:t>
            </a:r>
            <a:r>
              <a:rPr lang="en-US" sz="3000" dirty="0">
                <a:solidFill>
                  <a:srgbClr val="3F3F3F"/>
                </a:solidFill>
              </a:rPr>
              <a:t>loyee FTE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Anticipated retention: retain 1% more students?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Years to recover cost?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Reduced maintenance on multiple systems, upgrades, hardware?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Reduced integrations?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dirty="0">
                <a:solidFill>
                  <a:srgbClr val="3F3F3F"/>
                </a:solidFill>
              </a:rPr>
              <a:t>Increased </a:t>
            </a:r>
            <a:r>
              <a:rPr lang="en-US" sz="3000" dirty="0" smtClean="0">
                <a:solidFill>
                  <a:srgbClr val="3F3F3F"/>
                </a:solidFill>
              </a:rPr>
              <a:t>enrollment?</a:t>
            </a:r>
            <a:endParaRPr lang="en-US" sz="3000" dirty="0">
              <a:solidFill>
                <a:srgbClr val="3F3F3F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Example of Recruitment System ROI</a:t>
            </a: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734" y="1262417"/>
            <a:ext cx="8079970" cy="4546598"/>
          </a:xfrm>
        </p:spPr>
        <p:txBody>
          <a:bodyPr/>
          <a:lstStyle/>
          <a:p>
            <a:pPr marL="190500" indent="0">
              <a:buNone/>
            </a:pPr>
            <a:r>
              <a:rPr lang="en-US" sz="1800" dirty="0"/>
              <a:t>Goal: Increase applications by 100.</a:t>
            </a:r>
          </a:p>
          <a:p>
            <a:r>
              <a:rPr lang="en-US" sz="1800" dirty="0"/>
              <a:t>Yield: 28%</a:t>
            </a:r>
          </a:p>
          <a:p>
            <a:r>
              <a:rPr lang="en-US" sz="1800" dirty="0"/>
              <a:t>Instate/Out of State Ratio: 10 to 1   </a:t>
            </a:r>
          </a:p>
          <a:p>
            <a:r>
              <a:rPr lang="en-US" sz="1800" dirty="0"/>
              <a:t>Instate Tuition: $253 per credit hour</a:t>
            </a:r>
          </a:p>
          <a:p>
            <a:r>
              <a:rPr lang="en-US" sz="1800" dirty="0"/>
              <a:t>Out of State Tuition: $665 per credit hour</a:t>
            </a:r>
          </a:p>
          <a:p>
            <a:r>
              <a:rPr lang="en-US" sz="1800" dirty="0"/>
              <a:t>Number of credit hours used: 24 to reflect to 12 hour semesters</a:t>
            </a:r>
          </a:p>
          <a:p>
            <a:pPr marL="190500" indent="0">
              <a:buNone/>
            </a:pPr>
            <a:r>
              <a:rPr lang="en-US" sz="1800" dirty="0"/>
              <a:t> </a:t>
            </a:r>
          </a:p>
          <a:p>
            <a:pPr marL="190500" indent="0">
              <a:buNone/>
            </a:pPr>
            <a:r>
              <a:rPr lang="en-US" sz="1800" dirty="0"/>
              <a:t>If USM were to increase the number of applications by 100, the expected yield would be as follows:</a:t>
            </a:r>
          </a:p>
          <a:p>
            <a:pPr marL="190500" indent="0">
              <a:buNone/>
            </a:pPr>
            <a:endParaRPr lang="en-US" sz="1800" dirty="0"/>
          </a:p>
          <a:p>
            <a:r>
              <a:rPr lang="en-US" sz="1800" dirty="0"/>
              <a:t>Number of deposits: 28</a:t>
            </a:r>
          </a:p>
          <a:p>
            <a:r>
              <a:rPr lang="en-US" sz="1800" dirty="0"/>
              <a:t>Number of in-state deposits: 26</a:t>
            </a:r>
          </a:p>
          <a:p>
            <a:r>
              <a:rPr lang="en-US" sz="1800" dirty="0"/>
              <a:t>Number of out of state deposits: 2</a:t>
            </a:r>
          </a:p>
          <a:p>
            <a:r>
              <a:rPr lang="en-US" sz="1800" dirty="0"/>
              <a:t>Total in-state tuition revenue: $157,872</a:t>
            </a:r>
          </a:p>
          <a:p>
            <a:r>
              <a:rPr lang="en-US" sz="1800" dirty="0"/>
              <a:t>Total out of state tuition revenue: $31,920</a:t>
            </a:r>
          </a:p>
          <a:p>
            <a:pPr marL="190500" indent="0">
              <a:buNone/>
            </a:pPr>
            <a:r>
              <a:rPr lang="en-US" sz="1800" dirty="0"/>
              <a:t> </a:t>
            </a:r>
          </a:p>
          <a:p>
            <a:r>
              <a:rPr lang="en-US" sz="1800" dirty="0"/>
              <a:t>Total increase in tuition revenue: $189,792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591804" y="381000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Presenter Information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36088" y="2133600"/>
            <a:ext cx="733321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Cindy Mitchell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     Associate </a:t>
            </a:r>
            <a:r>
              <a:rPr lang="en-US" sz="2000" b="0" i="0" u="none" strike="noStrike" cap="none" baseline="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CIO for</a:t>
            </a:r>
            <a:r>
              <a:rPr lang="en-US" sz="2000" b="0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Policy Planning and Leadership</a:t>
            </a:r>
            <a:endParaRPr lang="en-US" sz="2000" b="0" i="0" u="none" strike="noStrike" cap="none" baseline="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0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cindy@maine.edu</a:t>
            </a:r>
            <a:r>
              <a:rPr lang="en-US" sz="20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207-973-3282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buClr>
                <a:srgbClr val="3F3F3F"/>
              </a:buClr>
              <a:buFont typeface="Arial"/>
              <a:buNone/>
            </a:pPr>
            <a:endParaRPr sz="2400" dirty="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Robin Sherman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     Director, IT Project Management Office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0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robin.sherman@maine.edu</a:t>
            </a:r>
            <a:r>
              <a:rPr lang="en-US" sz="20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207-973-3288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Font typeface="Arial"/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000" dirty="0"/>
              <a:t>Link to UMS IT Project Management Office website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2000" u="sng" dirty="0">
                <a:solidFill>
                  <a:schemeClr val="hlink"/>
                </a:solidFill>
                <a:hlinkClick r:id="rId6"/>
              </a:rPr>
              <a:t>http://www.maine.edu/its/project-management-office/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Font typeface="Arial"/>
              <a:buNone/>
            </a:pPr>
            <a:endParaRPr sz="2000" dirty="0">
              <a:solidFill>
                <a:srgbClr val="7F7F7F"/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Success Evaluation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5105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What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results, if achieved, would make this a successful project?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Increased revenue.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>
                <a:solidFill>
                  <a:srgbClr val="3F3F3F"/>
                </a:solidFill>
              </a:rPr>
              <a:t>Increased enrollment.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More efficient business processes.</a:t>
            </a:r>
          </a:p>
          <a:p>
            <a:pPr marL="914400" marR="0" lvl="1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>
                <a:solidFill>
                  <a:srgbClr val="3F3F3F"/>
                </a:solidFill>
              </a:rPr>
              <a:t>Decreased employee FTE.</a:t>
            </a:r>
          </a:p>
          <a:p>
            <a:pPr marR="0" lvl="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How will you measure success?</a:t>
            </a:r>
          </a:p>
          <a:p>
            <a:pPr marL="1257300" marR="0" lvl="2" indent="-190500" algn="l" rtl="0">
              <a:spcBef>
                <a:spcPts val="48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150" y="4843150"/>
            <a:ext cx="2808799" cy="187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Success Evaluation - Example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839201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338675"/>
            <a:ext cx="8537170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Review: Engagement with Stakeholders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2700">
                <a:solidFill>
                  <a:srgbClr val="3F3F3F"/>
                </a:solidFill>
              </a:rPr>
              <a:t>/Opportunity/Challenge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Alignment with institutional mission/goals.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Description.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Alternatives.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Risks.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Funding.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ROI.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Success Criteria.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Signing on the dotted line.</a:t>
            </a:r>
          </a:p>
          <a:p>
            <a:pPr marL="457200" marR="0" lvl="0" indent="-4572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27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Commitment to integrate into on-going work.</a:t>
            </a: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Business Case Review &amp; Prioritizing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06825" y="1371599"/>
            <a:ext cx="8079900" cy="34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●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Projects </a:t>
            </a:r>
            <a:r>
              <a:rPr lang="en-US" sz="3000">
                <a:solidFill>
                  <a:srgbClr val="3F3F3F"/>
                </a:solidFill>
              </a:rPr>
              <a:t>that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require a business case are significant.</a:t>
            </a:r>
          </a:p>
          <a:p>
            <a:pPr marL="457200" marR="0" lvl="0" indent="-4191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●"/>
            </a:pPr>
            <a:r>
              <a:rPr lang="en-US" sz="3000">
                <a:solidFill>
                  <a:srgbClr val="3F3F3F"/>
                </a:solidFill>
              </a:rPr>
              <a:t>They r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equir</a:t>
            </a:r>
            <a:r>
              <a:rPr lang="en-US" sz="3000">
                <a:solidFill>
                  <a:srgbClr val="3F3F3F"/>
                </a:solidFill>
              </a:rPr>
              <a:t>e:</a:t>
            </a:r>
          </a:p>
          <a:p>
            <a:pPr marR="0" lvl="1" indent="4953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○"/>
            </a:pPr>
            <a:r>
              <a:rPr lang="en-US" sz="3000">
                <a:solidFill>
                  <a:srgbClr val="3F3F3F"/>
                </a:solidFill>
              </a:rPr>
              <a:t>Careful p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lanning.</a:t>
            </a:r>
          </a:p>
          <a:p>
            <a:pPr marR="0" lvl="1" indent="4953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○"/>
            </a:pPr>
            <a:r>
              <a:rPr lang="en-US" sz="3000">
                <a:solidFill>
                  <a:srgbClr val="3F3F3F"/>
                </a:solidFill>
              </a:rPr>
              <a:t>Strong commitment.</a:t>
            </a:r>
          </a:p>
          <a:p>
            <a:pPr marR="0" lvl="1" indent="4953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○"/>
            </a:pPr>
            <a:r>
              <a:rPr lang="en-US" sz="3000">
                <a:solidFill>
                  <a:srgbClr val="3F3F3F"/>
                </a:solidFill>
              </a:rPr>
              <a:t>Sufficient resources (financial &amp; human).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25" y="114300"/>
            <a:ext cx="7143749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Policy Links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UMS 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IT Business Case Administrative Practice Letter (APL)</a:t>
            </a:r>
          </a:p>
          <a:p>
            <a:pPr marL="457200" marR="0" lvl="0" indent="0" algn="l" rtl="0">
              <a:spcBef>
                <a:spcPts val="480"/>
              </a:spcBef>
              <a:buNone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http://www.maine.edu/wp-content/uploads/2015/03/VI-A-Business-Case-Process-7-1-14.pdf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CIO Waiver APL</a:t>
            </a:r>
          </a:p>
          <a:p>
            <a:pPr marL="457200" marR="0" lvl="0" indent="0" algn="l" rtl="0">
              <a:spcBef>
                <a:spcPts val="540"/>
              </a:spcBef>
              <a:buNone/>
            </a:pPr>
            <a:r>
              <a:rPr lang="en-US" sz="27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http://www.maine.edu/wp-content/uploads/2014/07/VI-D-CIO-Waiver-7-1-14.pdf</a:t>
            </a: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06827" y="338675"/>
            <a:ext cx="8384772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Business Case Development Exercise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06829" y="1371599"/>
            <a:ext cx="8079970" cy="4546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B20838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HR Office wants to replace your current Human Resources technology in order to drive more to self service. 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u="sng">
                <a:solidFill>
                  <a:srgbClr val="3F3F3F"/>
                </a:solidFill>
              </a:rPr>
              <a:t>Questions That Build a Business Case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06825" y="1371600"/>
            <a:ext cx="7319400" cy="45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is the need or opportunity?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have you seen that has been successful?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 staying where we are an option?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Are there things we can do to improve our current state?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 this a people or technology problem?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>
                <a:solidFill>
                  <a:srgbClr val="3F3F3F"/>
                </a:solidFill>
              </a:rPr>
              <a:t>Is this a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business process problem?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100" y="1068650"/>
            <a:ext cx="1909424" cy="16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12" y="546000"/>
            <a:ext cx="8852974" cy="40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Resources Included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Facilities (IWMS) business case</a:t>
            </a:r>
          </a:p>
          <a:p>
            <a:r>
              <a:rPr lang="en-US" sz="2000" dirty="0" smtClean="0"/>
              <a:t>Recruitment System business case</a:t>
            </a:r>
          </a:p>
          <a:p>
            <a:r>
              <a:rPr lang="en-US" sz="2000" dirty="0" smtClean="0"/>
              <a:t>Policies (Business Case and CIO Waiver)</a:t>
            </a:r>
          </a:p>
          <a:p>
            <a:r>
              <a:rPr lang="en-US" sz="2000" dirty="0" smtClean="0"/>
              <a:t>Business Case template</a:t>
            </a:r>
          </a:p>
          <a:p>
            <a:r>
              <a:rPr lang="en-US" sz="2000" dirty="0" smtClean="0"/>
              <a:t>Business Case guide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91804" y="381000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3F3F3F"/>
                </a:solidFill>
              </a:rPr>
              <a:t>University of Maine System (UMS)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81000" y="2867950"/>
            <a:ext cx="3372900" cy="222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rgbClr val="3F3F3F"/>
                </a:solidFill>
              </a:rPr>
              <a:t>7 universities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rgbClr val="3F3F3F"/>
                </a:solidFill>
              </a:rPr>
              <a:t>8 outreach centers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rgbClr val="3F3F3F"/>
                </a:solidFill>
              </a:rPr>
              <a:t>31 course sites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rgbClr val="3F3F3F"/>
                </a:solidFill>
              </a:rPr>
              <a:t>29,613 students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rgbClr val="3F3F3F"/>
                </a:solidFill>
              </a:rPr>
              <a:t>5,366 employees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Font typeface="Arial"/>
              <a:buNone/>
            </a:pPr>
            <a:endParaRPr sz="2000">
              <a:solidFill>
                <a:srgbClr val="3F3F3F"/>
              </a:solidFill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025" y="2182150"/>
            <a:ext cx="2865674" cy="39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4000" dirty="0">
                <a:solidFill>
                  <a:srgbClr val="3F3F3F"/>
                </a:solidFill>
              </a:rPr>
              <a:t>Agenda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90600" y="2438400"/>
            <a:ext cx="7333200" cy="353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is a business case</a:t>
            </a:r>
            <a:r>
              <a:rPr lang="en-US" sz="2400" dirty="0">
                <a:solidFill>
                  <a:srgbClr val="3F3F3F"/>
                </a:solidFill>
              </a:rPr>
              <a:t>?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3F3F3F"/>
                </a:solidFill>
              </a:rPr>
              <a:t>When do I need one</a:t>
            </a: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Stakeholder engagement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3F3F3F"/>
                </a:solidFill>
              </a:rPr>
              <a:t>B</a:t>
            </a: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usiness </a:t>
            </a:r>
            <a:r>
              <a:rPr lang="en-US" sz="2400" dirty="0">
                <a:solidFill>
                  <a:srgbClr val="3F3F3F"/>
                </a:solidFill>
              </a:rPr>
              <a:t>case review &amp; prioritization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3F3F3F"/>
                </a:solidFill>
              </a:rPr>
              <a:t>Policies supporting the business case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Quick exercise in business case development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Why Build a Business Case?</a:t>
            </a:r>
            <a:endParaRPr lang="en-US" sz="4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0">
              <a:buNone/>
            </a:pPr>
            <a:r>
              <a:rPr lang="en-US" sz="2400" dirty="0" smtClean="0"/>
              <a:t>To ensure:</a:t>
            </a:r>
          </a:p>
          <a:p>
            <a:endParaRPr lang="en-US" sz="2400" dirty="0" smtClean="0"/>
          </a:p>
          <a:p>
            <a:r>
              <a:rPr lang="en-US" sz="2400" dirty="0"/>
              <a:t>a clear understanding of the value of the </a:t>
            </a:r>
            <a:r>
              <a:rPr lang="en-US" sz="2400" dirty="0" smtClean="0"/>
              <a:t>initiative.</a:t>
            </a:r>
          </a:p>
          <a:p>
            <a:r>
              <a:rPr lang="en-US" sz="2400" dirty="0" smtClean="0"/>
              <a:t>a clear understanding of the desired outcomes.</a:t>
            </a:r>
            <a:endParaRPr lang="en-US" sz="2400" dirty="0"/>
          </a:p>
          <a:p>
            <a:r>
              <a:rPr lang="en-US" sz="2400" dirty="0"/>
              <a:t>a clear understanding of the resources required to implement and maintain </a:t>
            </a:r>
            <a:r>
              <a:rPr lang="en-US" sz="2400" dirty="0" smtClean="0"/>
              <a:t>it.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ll stakeholders are collaborating.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 few surprises as possible.</a:t>
            </a:r>
          </a:p>
          <a:p>
            <a:r>
              <a:rPr lang="en-US" sz="2400" dirty="0" smtClean="0"/>
              <a:t>there is commitment.</a:t>
            </a:r>
          </a:p>
          <a:p>
            <a:r>
              <a:rPr lang="en-US" sz="2400" dirty="0" smtClean="0"/>
              <a:t>the institution is working on the right projects at the right time.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699" cy="72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3600" u="sng">
                <a:solidFill>
                  <a:srgbClr val="3F3F3F"/>
                </a:solidFill>
              </a:rPr>
              <a:t>a</a:t>
            </a: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Business Case?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6825" y="1066800"/>
            <a:ext cx="8232300" cy="565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States 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purpose of the project.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Demonstrates 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business need and value added to the University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457200">
              <a:spcBef>
                <a:spcPts val="600"/>
              </a:spcBef>
              <a:buClr>
                <a:srgbClr val="3F3F3F"/>
              </a:buClr>
              <a:buSzPct val="100000"/>
            </a:pPr>
            <a:r>
              <a:rPr lang="en-US" sz="3000" dirty="0" smtClean="0">
                <a:solidFill>
                  <a:srgbClr val="3F3F3F"/>
                </a:solidFill>
              </a:rPr>
              <a:t>Provides analysis and requirements but </a:t>
            </a:r>
            <a:r>
              <a:rPr lang="en-US" sz="3000" dirty="0">
                <a:solidFill>
                  <a:srgbClr val="3F3F3F"/>
                </a:solidFill>
              </a:rPr>
              <a:t>does not pinpoint a specific solution. </a:t>
            </a:r>
            <a:endParaRPr lang="en-US" sz="30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Provides 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roadmap for how the project would be resourced, 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implemented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3000" dirty="0">
                <a:solidFill>
                  <a:srgbClr val="3F3F3F"/>
                </a:solidFill>
              </a:rPr>
              <a:t>supported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30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06829" y="338675"/>
            <a:ext cx="8021781" cy="72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u="sng" dirty="0" smtClean="0">
                <a:solidFill>
                  <a:srgbClr val="3F3F3F"/>
                </a:solidFill>
              </a:rPr>
              <a:t>When Do We Need a Business Case?</a:t>
            </a:r>
            <a:endParaRPr lang="en-US" sz="3600" b="0" i="0" u="sng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596499" cy="49615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dirty="0">
                <a:solidFill>
                  <a:srgbClr val="3F3F3F"/>
                </a:solidFill>
              </a:rPr>
              <a:t>I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nvestment </a:t>
            </a:r>
            <a:r>
              <a:rPr lang="en-US" sz="3000" dirty="0">
                <a:solidFill>
                  <a:srgbClr val="3F3F3F"/>
                </a:solidFill>
              </a:rPr>
              <a:t>of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$50,000 or 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en-US" sz="3000" dirty="0">
                <a:solidFill>
                  <a:srgbClr val="3F3F3F"/>
                </a:solidFill>
              </a:rPr>
              <a:t> </a:t>
            </a:r>
            <a:r>
              <a:rPr lang="en-US" sz="3000" dirty="0" smtClean="0">
                <a:solidFill>
                  <a:srgbClr val="3F3F3F"/>
                </a:solidFill>
              </a:rPr>
              <a:t>is expected.</a:t>
            </a:r>
            <a:endParaRPr lang="en-US" sz="30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dirty="0" smtClean="0">
                <a:solidFill>
                  <a:srgbClr val="3F3F3F"/>
                </a:solidFill>
              </a:rPr>
              <a:t>I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mpacts 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high number of users. 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r>
              <a:rPr lang="en-US" sz="3000" dirty="0" smtClean="0">
                <a:solidFill>
                  <a:srgbClr val="3F3F3F"/>
                </a:solidFill>
              </a:rPr>
              <a:t>I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ncludes </a:t>
            </a:r>
            <a:r>
              <a:rPr lang="en-US" sz="3000" b="0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access to, processing, transmitting or storing highly sensitive or compliant data</a:t>
            </a:r>
            <a:r>
              <a:rPr lang="en-US" sz="3000" b="0" i="0" u="none" strike="noStrike" cap="none" baseline="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indent="-457200">
              <a:buClr>
                <a:srgbClr val="3F3F3F"/>
              </a:buClr>
              <a:buSzPct val="100000"/>
            </a:pPr>
            <a:r>
              <a:rPr lang="en-US" sz="3000" dirty="0" smtClean="0">
                <a:solidFill>
                  <a:srgbClr val="3F3F3F"/>
                </a:solidFill>
              </a:rPr>
              <a:t>Requires data </a:t>
            </a:r>
            <a:r>
              <a:rPr lang="en-US" sz="3000" dirty="0">
                <a:solidFill>
                  <a:srgbClr val="3F3F3F"/>
                </a:solidFill>
              </a:rPr>
              <a:t>from existing systems. </a:t>
            </a:r>
          </a:p>
          <a:p>
            <a:pPr lvl="0" indent="-457200">
              <a:spcBef>
                <a:spcPts val="600"/>
              </a:spcBef>
              <a:buClr>
                <a:srgbClr val="3F3F3F"/>
              </a:buClr>
              <a:buSzPct val="100000"/>
            </a:pPr>
            <a:r>
              <a:rPr lang="en-US" sz="3000" dirty="0">
                <a:solidFill>
                  <a:srgbClr val="3F3F3F"/>
                </a:solidFill>
              </a:rPr>
              <a:t>When the technology is proposed in a grant application and will impact existing financial, human resources or student administration processes/activities.</a:t>
            </a:r>
          </a:p>
          <a:p>
            <a:pPr marL="457200" marR="0" lvl="0" indent="-457200" algn="l" rtl="0">
              <a:spcBef>
                <a:spcPts val="600"/>
              </a:spcBef>
              <a:buClr>
                <a:srgbClr val="3F3F3F"/>
              </a:buClr>
              <a:buSzPct val="100000"/>
              <a:buFont typeface="Noto Symbol"/>
              <a:buChar char="▪"/>
            </a:pPr>
            <a:endParaRPr lang="en-US" sz="3000" b="0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700" y="381000"/>
            <a:ext cx="90071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600" u="sng">
                <a:solidFill>
                  <a:srgbClr val="3F3F3F"/>
                </a:solidFill>
              </a:rPr>
              <a:t>H</a:t>
            </a: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appens </a:t>
            </a:r>
            <a:r>
              <a:rPr lang="en-US" sz="3600" u="sng">
                <a:solidFill>
                  <a:srgbClr val="3F3F3F"/>
                </a:solidFill>
              </a:rPr>
              <a:t>B</a:t>
            </a:r>
            <a:r>
              <a:rPr lang="en-US" sz="3600" b="0" i="0" u="sng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efore the Business Case?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06824" y="1447800"/>
            <a:ext cx="8367600" cy="45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000" b="1">
                <a:solidFill>
                  <a:srgbClr val="3F3F3F"/>
                </a:solidFill>
              </a:rPr>
              <a:t>AN </a:t>
            </a:r>
            <a:r>
              <a:rPr lang="en-US" sz="3000" b="1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>
                <a:solidFill>
                  <a:srgbClr val="3F3F3F"/>
                </a:solidFill>
              </a:rPr>
              <a:t>DEA IS BORN!</a:t>
            </a:r>
          </a:p>
          <a:p>
            <a:pPr marL="0" marR="0" indent="0" algn="l" rtl="0">
              <a:spcBef>
                <a:spcPts val="540"/>
              </a:spcBef>
              <a:buNone/>
            </a:pPr>
            <a:r>
              <a:rPr lang="en-US" sz="3000">
                <a:solidFill>
                  <a:srgbClr val="3F3F3F"/>
                </a:solidFill>
              </a:rPr>
              <a:t>Key s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takeholders come together</a:t>
            </a:r>
            <a:r>
              <a:rPr lang="en-US" sz="3000">
                <a:solidFill>
                  <a:srgbClr val="3F3F3F"/>
                </a:solidFill>
              </a:rPr>
              <a:t> to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57200" marR="0" lvl="0" indent="-406400" algn="l" rtl="0">
              <a:spcBef>
                <a:spcPts val="540"/>
              </a:spcBef>
              <a:buClr>
                <a:srgbClr val="3F3F3F"/>
              </a:buClr>
              <a:buSzPct val="100000"/>
              <a:buFont typeface="Noto Symbol"/>
              <a:buChar char="●"/>
            </a:pPr>
            <a:r>
              <a:rPr lang="en-US" sz="2800">
                <a:solidFill>
                  <a:srgbClr val="3F3F3F"/>
                </a:solidFill>
              </a:rPr>
              <a:t>Identify business need</a:t>
            </a: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>
                <a:solidFill>
                  <a:srgbClr val="3F3F3F"/>
                </a:solidFill>
              </a:rPr>
              <a:t>impact</a:t>
            </a: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legal/regulatory </a:t>
            </a:r>
            <a:r>
              <a:rPr lang="en-US" sz="2800">
                <a:solidFill>
                  <a:srgbClr val="3F3F3F"/>
                </a:solidFill>
              </a:rPr>
              <a:t>requirements</a:t>
            </a:r>
            <a:r>
              <a:rPr lang="en-US"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>
                <a:solidFill>
                  <a:srgbClr val="3F3F3F"/>
                </a:solidFill>
              </a:rPr>
              <a:t> risks, proposed timeline, Sponsor.</a:t>
            </a:r>
          </a:p>
          <a:p>
            <a:pPr marL="457200" marR="0" lvl="0" indent="-406400" algn="l" rtl="0">
              <a:spcBef>
                <a:spcPts val="540"/>
              </a:spcBef>
              <a:buClr>
                <a:srgbClr val="3F3F3F"/>
              </a:buClr>
              <a:buSzPct val="93333"/>
              <a:buFont typeface="Noto Symbol"/>
              <a:buChar char="●"/>
            </a:pPr>
            <a:r>
              <a:rPr lang="en-US" sz="3000">
                <a:solidFill>
                  <a:srgbClr val="3F3F3F"/>
                </a:solidFill>
              </a:rPr>
              <a:t>Submit a 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Project Initiation Form (PIF)</a:t>
            </a:r>
          </a:p>
          <a:p>
            <a:pPr marR="0" lvl="1" indent="508000" algn="l" rtl="0">
              <a:spcBef>
                <a:spcPts val="540"/>
              </a:spcBef>
              <a:buClr>
                <a:srgbClr val="3F3F3F"/>
              </a:buClr>
              <a:buSzPct val="93333"/>
              <a:buFont typeface="Noto Symbol"/>
              <a:buChar char="○"/>
            </a:pPr>
            <a:r>
              <a:rPr lang="en-US" sz="3000">
                <a:solidFill>
                  <a:srgbClr val="3F3F3F"/>
                </a:solidFill>
              </a:rPr>
              <a:t>PMO uses PIF for 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initial review </a:t>
            </a:r>
            <a:r>
              <a:rPr lang="en-US" sz="3000">
                <a:solidFill>
                  <a:srgbClr val="3F3F3F"/>
                </a:solidFill>
              </a:rPr>
              <a:t>&amp;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classification</a:t>
            </a:r>
            <a:r>
              <a:rPr lang="en-US" sz="3000">
                <a:solidFill>
                  <a:srgbClr val="3F3F3F"/>
                </a:solidFill>
              </a:rPr>
              <a:t>, and to determine </a:t>
            </a:r>
            <a:r>
              <a:rPr lang="en-US" sz="3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if business case is required.</a:t>
            </a:r>
          </a:p>
          <a:p>
            <a:pPr marL="0" marR="0" lvl="0" indent="0" algn="l" rtl="0">
              <a:spcBef>
                <a:spcPts val="600"/>
              </a:spcBef>
              <a:buNone/>
            </a:pPr>
            <a:endParaRPr>
              <a:solidFill>
                <a:srgbClr val="3F3F3F"/>
              </a:solidFill>
            </a:endParaRP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66700" algn="l" rtl="0">
              <a:spcBef>
                <a:spcPts val="600"/>
              </a:spcBef>
              <a:buClr>
                <a:srgbClr val="B20838"/>
              </a:buClr>
              <a:buFont typeface="Noto Symbol"/>
              <a:buNone/>
            </a:pPr>
            <a:endParaRPr sz="30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85750" algn="l" rtl="0">
              <a:spcBef>
                <a:spcPts val="540"/>
              </a:spcBef>
              <a:buClr>
                <a:srgbClr val="B20838"/>
              </a:buClr>
              <a:buFont typeface="Noto Symbol"/>
              <a:buNone/>
            </a:pPr>
            <a:endParaRPr sz="2700" b="0" i="0" u="none" strike="noStrike" cap="none" baseline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574" y="1044475"/>
            <a:ext cx="896100" cy="94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47fdc16-0046-420d-9532-f083d35be002"/>
  <p:tag name="__PE_ORIG_SIZE" val="5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NC14_New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969</Words>
  <Application>Microsoft Office PowerPoint</Application>
  <PresentationFormat>On-screen Show (4:3)</PresentationFormat>
  <Paragraphs>228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Noto Symbol</vt:lpstr>
      <vt:lpstr>NC14_New_Template</vt:lpstr>
      <vt:lpstr>PowerPoint Presentation</vt:lpstr>
      <vt:lpstr>Presenter Information</vt:lpstr>
      <vt:lpstr>University of Maine System (UMS)</vt:lpstr>
      <vt:lpstr>Agenda</vt:lpstr>
      <vt:lpstr>Why Build a Business Case?</vt:lpstr>
      <vt:lpstr>What is a Business Case?</vt:lpstr>
      <vt:lpstr>PowerPoint Presentation</vt:lpstr>
      <vt:lpstr>When Do We Need a Business Case?</vt:lpstr>
      <vt:lpstr>What Happens Before the Business Case?</vt:lpstr>
      <vt:lpstr>Business Case Template</vt:lpstr>
      <vt:lpstr>Sponsors and Collaborators</vt:lpstr>
      <vt:lpstr>Sponsor/Collaborator Activities</vt:lpstr>
      <vt:lpstr>Executive Summary  </vt:lpstr>
      <vt:lpstr>Alternative Analysis </vt:lpstr>
      <vt:lpstr>Examples of Risks</vt:lpstr>
      <vt:lpstr>Cost Estimates</vt:lpstr>
      <vt:lpstr>Facilities Project Cost Estimates</vt:lpstr>
      <vt:lpstr>Return on Investment</vt:lpstr>
      <vt:lpstr>Example of Recruitment System ROI</vt:lpstr>
      <vt:lpstr>Success Evaluation</vt:lpstr>
      <vt:lpstr>Success Evaluation - Example</vt:lpstr>
      <vt:lpstr>Review: Engagement with Stakeholders</vt:lpstr>
      <vt:lpstr>Business Case Review &amp; Prioritizing</vt:lpstr>
      <vt:lpstr>PowerPoint Presentation</vt:lpstr>
      <vt:lpstr>Policy Links</vt:lpstr>
      <vt:lpstr>A Business Case Development Exercise</vt:lpstr>
      <vt:lpstr>Questions That Build a Business Case</vt:lpstr>
      <vt:lpstr>PowerPoint Presentation</vt:lpstr>
      <vt:lpstr>Resources Included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Cindy</dc:creator>
  <cp:lastModifiedBy>Mitchell, Cindy</cp:lastModifiedBy>
  <cp:revision>19</cp:revision>
  <dcterms:modified xsi:type="dcterms:W3CDTF">2015-04-01T18:26:56Z</dcterms:modified>
</cp:coreProperties>
</file>