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1" r:id="rId2"/>
    <p:sldMasterId id="2147483682" r:id="rId3"/>
  </p:sldMasterIdLst>
  <p:notesMasterIdLst>
    <p:notesMasterId r:id="rId123"/>
  </p:notesMasterIdLst>
  <p:sldIdLst>
    <p:sldId id="256" r:id="rId4"/>
    <p:sldId id="261" r:id="rId5"/>
    <p:sldId id="532" r:id="rId6"/>
    <p:sldId id="557" r:id="rId7"/>
    <p:sldId id="656" r:id="rId8"/>
    <p:sldId id="501" r:id="rId9"/>
    <p:sldId id="537" r:id="rId10"/>
    <p:sldId id="523" r:id="rId11"/>
    <p:sldId id="538" r:id="rId12"/>
    <p:sldId id="529" r:id="rId13"/>
    <p:sldId id="657" r:id="rId14"/>
    <p:sldId id="658" r:id="rId15"/>
    <p:sldId id="662" r:id="rId16"/>
    <p:sldId id="660" r:id="rId17"/>
    <p:sldId id="663" r:id="rId18"/>
    <p:sldId id="698" r:id="rId19"/>
    <p:sldId id="664" r:id="rId20"/>
    <p:sldId id="558" r:id="rId21"/>
    <p:sldId id="559" r:id="rId22"/>
    <p:sldId id="561" r:id="rId23"/>
    <p:sldId id="562" r:id="rId24"/>
    <p:sldId id="563" r:id="rId25"/>
    <p:sldId id="564" r:id="rId26"/>
    <p:sldId id="565" r:id="rId27"/>
    <p:sldId id="566" r:id="rId28"/>
    <p:sldId id="567" r:id="rId29"/>
    <p:sldId id="568" r:id="rId30"/>
    <p:sldId id="569" r:id="rId31"/>
    <p:sldId id="570" r:id="rId32"/>
    <p:sldId id="571" r:id="rId33"/>
    <p:sldId id="572" r:id="rId34"/>
    <p:sldId id="573" r:id="rId35"/>
    <p:sldId id="574" r:id="rId36"/>
    <p:sldId id="575" r:id="rId37"/>
    <p:sldId id="576" r:id="rId38"/>
    <p:sldId id="577" r:id="rId39"/>
    <p:sldId id="578" r:id="rId40"/>
    <p:sldId id="579" r:id="rId41"/>
    <p:sldId id="580" r:id="rId42"/>
    <p:sldId id="581" r:id="rId43"/>
    <p:sldId id="582" r:id="rId44"/>
    <p:sldId id="583" r:id="rId45"/>
    <p:sldId id="584" r:id="rId46"/>
    <p:sldId id="585" r:id="rId47"/>
    <p:sldId id="586" r:id="rId48"/>
    <p:sldId id="587" r:id="rId49"/>
    <p:sldId id="697" r:id="rId50"/>
    <p:sldId id="588" r:id="rId51"/>
    <p:sldId id="589" r:id="rId52"/>
    <p:sldId id="590" r:id="rId53"/>
    <p:sldId id="591" r:id="rId54"/>
    <p:sldId id="592" r:id="rId55"/>
    <p:sldId id="740" r:id="rId56"/>
    <p:sldId id="593" r:id="rId57"/>
    <p:sldId id="594" r:id="rId58"/>
    <p:sldId id="595" r:id="rId59"/>
    <p:sldId id="596" r:id="rId60"/>
    <p:sldId id="597" r:id="rId61"/>
    <p:sldId id="598" r:id="rId62"/>
    <p:sldId id="601" r:id="rId63"/>
    <p:sldId id="602" r:id="rId64"/>
    <p:sldId id="603" r:id="rId65"/>
    <p:sldId id="604" r:id="rId66"/>
    <p:sldId id="605" r:id="rId67"/>
    <p:sldId id="619" r:id="rId68"/>
    <p:sldId id="622" r:id="rId69"/>
    <p:sldId id="624" r:id="rId70"/>
    <p:sldId id="626" r:id="rId71"/>
    <p:sldId id="635" r:id="rId72"/>
    <p:sldId id="636" r:id="rId73"/>
    <p:sldId id="637" r:id="rId74"/>
    <p:sldId id="638" r:id="rId75"/>
    <p:sldId id="654" r:id="rId76"/>
    <p:sldId id="692" r:id="rId77"/>
    <p:sldId id="723" r:id="rId78"/>
    <p:sldId id="693" r:id="rId79"/>
    <p:sldId id="724" r:id="rId80"/>
    <p:sldId id="677" r:id="rId81"/>
    <p:sldId id="725" r:id="rId82"/>
    <p:sldId id="726" r:id="rId83"/>
    <p:sldId id="728" r:id="rId84"/>
    <p:sldId id="672" r:id="rId85"/>
    <p:sldId id="695" r:id="rId86"/>
    <p:sldId id="684" r:id="rId87"/>
    <p:sldId id="685" r:id="rId88"/>
    <p:sldId id="686" r:id="rId89"/>
    <p:sldId id="689" r:id="rId90"/>
    <p:sldId id="701" r:id="rId91"/>
    <p:sldId id="702" r:id="rId92"/>
    <p:sldId id="703" r:id="rId93"/>
    <p:sldId id="704" r:id="rId94"/>
    <p:sldId id="705" r:id="rId95"/>
    <p:sldId id="706" r:id="rId96"/>
    <p:sldId id="707" r:id="rId97"/>
    <p:sldId id="708" r:id="rId98"/>
    <p:sldId id="709" r:id="rId99"/>
    <p:sldId id="711" r:id="rId100"/>
    <p:sldId id="712" r:id="rId101"/>
    <p:sldId id="713" r:id="rId102"/>
    <p:sldId id="714" r:id="rId103"/>
    <p:sldId id="738" r:id="rId104"/>
    <p:sldId id="715" r:id="rId105"/>
    <p:sldId id="716" r:id="rId106"/>
    <p:sldId id="717" r:id="rId107"/>
    <p:sldId id="718" r:id="rId108"/>
    <p:sldId id="719" r:id="rId109"/>
    <p:sldId id="720" r:id="rId110"/>
    <p:sldId id="722" r:id="rId111"/>
    <p:sldId id="729" r:id="rId112"/>
    <p:sldId id="730" r:id="rId113"/>
    <p:sldId id="731" r:id="rId114"/>
    <p:sldId id="732" r:id="rId115"/>
    <p:sldId id="733" r:id="rId116"/>
    <p:sldId id="734" r:id="rId117"/>
    <p:sldId id="735" r:id="rId118"/>
    <p:sldId id="736" r:id="rId119"/>
    <p:sldId id="739" r:id="rId120"/>
    <p:sldId id="737" r:id="rId121"/>
    <p:sldId id="655" r:id="rId1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99"/>
    <a:srgbClr val="F58D01"/>
    <a:srgbClr val="009F3C"/>
    <a:srgbClr val="00CC00"/>
    <a:srgbClr val="FBFDA1"/>
    <a:srgbClr val="EDEFAF"/>
    <a:srgbClr val="FF00FF"/>
    <a:srgbClr val="52247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63" autoAdjust="0"/>
    <p:restoredTop sz="94545" autoAdjust="0"/>
  </p:normalViewPr>
  <p:slideViewPr>
    <p:cSldViewPr snapToGrid="0">
      <p:cViewPr>
        <p:scale>
          <a:sx n="58" d="100"/>
          <a:sy n="58" d="100"/>
        </p:scale>
        <p:origin x="-658"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57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F916ED-F284-459E-8659-D49C096921D9}" type="datetimeFigureOut">
              <a:rPr lang="en-US" smtClean="0"/>
              <a:pPr/>
              <a:t>5/2/2015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9A05A-3CF6-4D7C-B13A-3C68C5829260}" type="slidenum">
              <a:rPr lang="en-US" smtClean="0"/>
              <a:pPr/>
              <a:t>‹#›</a:t>
            </a:fld>
            <a:endParaRPr lang="en-US" dirty="0"/>
          </a:p>
        </p:txBody>
      </p:sp>
    </p:spTree>
    <p:extLst>
      <p:ext uri="{BB962C8B-B14F-4D97-AF65-F5344CB8AC3E}">
        <p14:creationId xmlns:p14="http://schemas.microsoft.com/office/powerpoint/2010/main" val="244987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BF9D811-1A3C-4083-A1B6-4838205A7014}" type="slidenum">
              <a:rPr lang="en-US">
                <a:solidFill>
                  <a:srgbClr val="000000"/>
                </a:solidFill>
                <a:latin typeface="Lucida Grande" pitchFamily="-105" charset="0"/>
              </a:rPr>
              <a:pPr eaLnBrk="1" hangingPunct="1"/>
              <a:t>3</a:t>
            </a:fld>
            <a:endParaRPr lang="en-US" dirty="0">
              <a:solidFill>
                <a:srgbClr val="000000"/>
              </a:solidFill>
              <a:latin typeface="Lucida Grande" pitchFamily="-105"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Lucida Grande" pitchFamily="-105"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1953, General Electric became the first non-government entity to order a UNIVAC I, receiving the eighth one built. </a:t>
            </a:r>
            <a:r>
              <a:rPr lang="en-US" baseline="0" dirty="0" smtClean="0"/>
              <a:t> </a:t>
            </a:r>
            <a:r>
              <a:rPr lang="en-US" dirty="0" smtClean="0"/>
              <a:t>Installed to</a:t>
            </a:r>
            <a:r>
              <a:rPr lang="en-US" baseline="0" dirty="0" smtClean="0"/>
              <a:t> run the payroll at GE's facility in Louisville Kentucky.  In those days, Philadelphia was the center of the technology universe.  Grace Hopper created first compiler …</a:t>
            </a:r>
            <a:endParaRPr lang="en-US" dirty="0"/>
          </a:p>
        </p:txBody>
      </p:sp>
      <p:sp>
        <p:nvSpPr>
          <p:cNvPr id="4" name="Slide Number Placeholder 3"/>
          <p:cNvSpPr>
            <a:spLocks noGrp="1"/>
          </p:cNvSpPr>
          <p:nvPr>
            <p:ph type="sldNum" sz="quarter" idx="10"/>
          </p:nvPr>
        </p:nvSpPr>
        <p:spPr/>
        <p:txBody>
          <a:bodyPr/>
          <a:lstStyle/>
          <a:p>
            <a:pPr>
              <a:defRPr/>
            </a:pPr>
            <a:fld id="{4AF18847-42D6-4CA6-9620-7C4B8D73CEBB}"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07036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BF9D811-1A3C-4083-A1B6-4838205A7014}" type="slidenum">
              <a:rPr lang="en-US">
                <a:solidFill>
                  <a:srgbClr val="000000"/>
                </a:solidFill>
                <a:latin typeface="Lucida Grande" pitchFamily="-105" charset="0"/>
              </a:rPr>
              <a:pPr eaLnBrk="1" hangingPunct="1"/>
              <a:t>8</a:t>
            </a:fld>
            <a:endParaRPr lang="en-US" dirty="0">
              <a:solidFill>
                <a:srgbClr val="000000"/>
              </a:solidFill>
              <a:latin typeface="Lucida Grande" pitchFamily="-105"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Lucida Grande" pitchFamily="-105" charset="0"/>
                <a:ea typeface="ＭＳ Ｐゴシック" pitchFamily="34" charset="-128"/>
              </a:rPr>
              <a:t>In 1975 when I first started</a:t>
            </a:r>
            <a:r>
              <a:rPr lang="en-US" baseline="0" dirty="0" smtClean="0">
                <a:latin typeface="Lucida Grande" pitchFamily="-105" charset="0"/>
                <a:ea typeface="ＭＳ Ｐゴシック" pitchFamily="34" charset="-128"/>
              </a:rPr>
              <a:t> in the IT field …</a:t>
            </a:r>
            <a:endParaRPr lang="en-US" dirty="0" smtClean="0">
              <a:latin typeface="Lucida Grande" pitchFamily="-105"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BF9D811-1A3C-4083-A1B6-4838205A7014}" type="slidenum">
              <a:rPr lang="en-US">
                <a:solidFill>
                  <a:srgbClr val="000000"/>
                </a:solidFill>
                <a:latin typeface="Lucida Grande" pitchFamily="-105" charset="0"/>
              </a:rPr>
              <a:pPr eaLnBrk="1" hangingPunct="1"/>
              <a:t>9</a:t>
            </a:fld>
            <a:endParaRPr lang="en-US" dirty="0">
              <a:solidFill>
                <a:srgbClr val="000000"/>
              </a:solidFill>
              <a:latin typeface="Lucida Grande" pitchFamily="-105"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Lucida Grande" pitchFamily="-105"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E10AFEE-BA0D-464F-91F0-9B54384BA825}" type="slidenum">
              <a:rPr lang="en-US">
                <a:solidFill>
                  <a:srgbClr val="000000"/>
                </a:solidFill>
                <a:latin typeface="Lucida Grande" pitchFamily="-105" charset="0"/>
              </a:rPr>
              <a:pPr eaLnBrk="1" hangingPunct="1"/>
              <a:t>14</a:t>
            </a:fld>
            <a:endParaRPr lang="en-US" dirty="0">
              <a:solidFill>
                <a:srgbClr val="000000"/>
              </a:solidFill>
              <a:latin typeface="Lucida Grande" pitchFamily="-105"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Lucida Grande" pitchFamily="-105"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E10AFEE-BA0D-464F-91F0-9B54384BA825}" type="slidenum">
              <a:rPr lang="en-US">
                <a:solidFill>
                  <a:srgbClr val="000000"/>
                </a:solidFill>
                <a:latin typeface="Lucida Grande" pitchFamily="-105" charset="0"/>
              </a:rPr>
              <a:pPr eaLnBrk="1" hangingPunct="1"/>
              <a:t>15</a:t>
            </a:fld>
            <a:endParaRPr lang="en-US" dirty="0">
              <a:solidFill>
                <a:srgbClr val="000000"/>
              </a:solidFill>
              <a:latin typeface="Lucida Grande" pitchFamily="-105"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Lucida Grande" pitchFamily="-105"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E10AFEE-BA0D-464F-91F0-9B54384BA825}" type="slidenum">
              <a:rPr lang="en-US">
                <a:solidFill>
                  <a:srgbClr val="000000"/>
                </a:solidFill>
                <a:latin typeface="Lucida Grande" pitchFamily="-105" charset="0"/>
              </a:rPr>
              <a:pPr eaLnBrk="1" hangingPunct="1"/>
              <a:t>16</a:t>
            </a:fld>
            <a:endParaRPr lang="en-US" dirty="0">
              <a:solidFill>
                <a:srgbClr val="000000"/>
              </a:solidFill>
              <a:latin typeface="Lucida Grande" pitchFamily="-105"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Lucida Grande" pitchFamily="-105"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E10AFEE-BA0D-464F-91F0-9B54384BA825}" type="slidenum">
              <a:rPr lang="en-US">
                <a:solidFill>
                  <a:srgbClr val="000000"/>
                </a:solidFill>
                <a:latin typeface="Lucida Grande" pitchFamily="-105" charset="0"/>
              </a:rPr>
              <a:pPr eaLnBrk="1" hangingPunct="1"/>
              <a:t>17</a:t>
            </a:fld>
            <a:endParaRPr lang="en-US" dirty="0">
              <a:solidFill>
                <a:srgbClr val="000000"/>
              </a:solidFill>
              <a:latin typeface="Lucida Grande" pitchFamily="-105"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Lucida Grande" pitchFamily="-105"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010543"/>
          </a:xfrm>
          <a:solidFill>
            <a:schemeClr val="accent5">
              <a:lumMod val="75000"/>
            </a:schemeClr>
          </a:solidFill>
        </p:spPr>
        <p:txBody>
          <a:bodyPr/>
          <a:lstStyle>
            <a:lvl1pPr algn="l">
              <a:defRPr>
                <a:solidFill>
                  <a:schemeClr val="tx1"/>
                </a:solidFill>
                <a:latin typeface="+mj-lt"/>
                <a:ea typeface="Segoe UI" pitchFamily="34" charset="0"/>
                <a:cs typeface="Segoe UI"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3568" y="3212976"/>
            <a:ext cx="7776864" cy="1752600"/>
          </a:xfrm>
        </p:spPr>
        <p:txBody>
          <a:bodyPr>
            <a:normAutofit/>
          </a:bodyPr>
          <a:lstStyle>
            <a:lvl1pPr marL="0" indent="0" algn="l">
              <a:buNone/>
              <a:defRPr sz="2800">
                <a:solidFill>
                  <a:schemeClr val="tx1"/>
                </a:solidFill>
                <a:latin typeface="+mn-lt"/>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Rectangle 4"/>
          <p:cNvSpPr/>
          <p:nvPr userDrawn="1"/>
        </p:nvSpPr>
        <p:spPr>
          <a:xfrm>
            <a:off x="1475656" y="6220791"/>
            <a:ext cx="1584176" cy="1510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a:spLocks noChangeArrowheads="1"/>
          </p:cNvSpPr>
          <p:nvPr userDrawn="1"/>
        </p:nvSpPr>
        <p:spPr bwMode="auto">
          <a:xfrm>
            <a:off x="0" y="6371851"/>
            <a:ext cx="9144000" cy="338554"/>
          </a:xfrm>
          <a:prstGeom prst="rect">
            <a:avLst/>
          </a:prstGeom>
          <a:noFill/>
          <a:ln w="9525">
            <a:noFill/>
            <a:miter lim="800000"/>
            <a:headEnd/>
            <a:tailEnd/>
          </a:ln>
        </p:spPr>
        <p:txBody>
          <a:bodyPr>
            <a:spAutoFit/>
          </a:bodyPr>
          <a:lstStyle/>
          <a:p>
            <a:pPr algn="ctr"/>
            <a:r>
              <a:rPr lang="en-US" sz="1600" i="1" dirty="0" smtClean="0">
                <a:solidFill>
                  <a:schemeClr val="tx2"/>
                </a:solidFill>
                <a:latin typeface="Calibri" pitchFamily="34" charset="0"/>
              </a:rPr>
              <a:t>EDUCAUSE  Security Professionals Conference 2015</a:t>
            </a:r>
          </a:p>
        </p:txBody>
      </p:sp>
    </p:spTree>
    <p:extLst>
      <p:ext uri="{BB962C8B-B14F-4D97-AF65-F5344CB8AC3E}">
        <p14:creationId xmlns:p14="http://schemas.microsoft.com/office/powerpoint/2010/main" val="77482200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5E65837-6E88-4A0C-B174-4EF600CBB7A0}" type="slidenum">
              <a:rPr lang="en-US"/>
              <a:pPr>
                <a:defRPr/>
              </a:pPr>
              <a:t>‹#›</a:t>
            </a:fld>
            <a:endParaRPr lang="en-US" dirty="0"/>
          </a:p>
        </p:txBody>
      </p:sp>
    </p:spTree>
    <p:extLst>
      <p:ext uri="{BB962C8B-B14F-4D97-AF65-F5344CB8AC3E}">
        <p14:creationId xmlns:p14="http://schemas.microsoft.com/office/powerpoint/2010/main" val="38631084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E2DD43C-5228-4EAC-9976-AB00601E3462}" type="slidenum">
              <a:rPr lang="en-US"/>
              <a:pPr>
                <a:defRPr/>
              </a:pPr>
              <a:t>‹#›</a:t>
            </a:fld>
            <a:endParaRPr lang="en-US" dirty="0"/>
          </a:p>
        </p:txBody>
      </p:sp>
    </p:spTree>
    <p:extLst>
      <p:ext uri="{BB962C8B-B14F-4D97-AF65-F5344CB8AC3E}">
        <p14:creationId xmlns:p14="http://schemas.microsoft.com/office/powerpoint/2010/main" val="22123167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8579AB8-E1B5-4B87-B04E-AFAC10E45800}" type="slidenum">
              <a:rPr lang="en-US"/>
              <a:pPr>
                <a:defRPr/>
              </a:pPr>
              <a:t>‹#›</a:t>
            </a:fld>
            <a:endParaRPr lang="en-US" dirty="0"/>
          </a:p>
        </p:txBody>
      </p:sp>
    </p:spTree>
    <p:extLst>
      <p:ext uri="{BB962C8B-B14F-4D97-AF65-F5344CB8AC3E}">
        <p14:creationId xmlns:p14="http://schemas.microsoft.com/office/powerpoint/2010/main" val="26725761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AB0B5042-8D0E-487B-AB60-A325E9525F51}" type="slidenum">
              <a:rPr lang="en-US"/>
              <a:pPr>
                <a:defRPr/>
              </a:pPr>
              <a:t>‹#›</a:t>
            </a:fld>
            <a:endParaRPr lang="en-US" dirty="0"/>
          </a:p>
        </p:txBody>
      </p:sp>
    </p:spTree>
    <p:extLst>
      <p:ext uri="{BB962C8B-B14F-4D97-AF65-F5344CB8AC3E}">
        <p14:creationId xmlns:p14="http://schemas.microsoft.com/office/powerpoint/2010/main" val="10324284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328BA6B6-4518-443C-8D9B-2BF7A3F10420}" type="slidenum">
              <a:rPr lang="en-US"/>
              <a:pPr>
                <a:defRPr/>
              </a:pPr>
              <a:t>‹#›</a:t>
            </a:fld>
            <a:endParaRPr lang="en-US" dirty="0"/>
          </a:p>
        </p:txBody>
      </p:sp>
    </p:spTree>
    <p:extLst>
      <p:ext uri="{BB962C8B-B14F-4D97-AF65-F5344CB8AC3E}">
        <p14:creationId xmlns:p14="http://schemas.microsoft.com/office/powerpoint/2010/main" val="39943779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663C7553-E413-4B45-99D2-5AE14BC0B984}" type="slidenum">
              <a:rPr lang="en-US"/>
              <a:pPr>
                <a:defRPr/>
              </a:pPr>
              <a:t>‹#›</a:t>
            </a:fld>
            <a:endParaRPr lang="en-US" dirty="0"/>
          </a:p>
        </p:txBody>
      </p:sp>
    </p:spTree>
    <p:extLst>
      <p:ext uri="{BB962C8B-B14F-4D97-AF65-F5344CB8AC3E}">
        <p14:creationId xmlns:p14="http://schemas.microsoft.com/office/powerpoint/2010/main" val="11360919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EEC1FEC-D8C4-41DE-B446-58E4AA2286DE}" type="slidenum">
              <a:rPr lang="en-US"/>
              <a:pPr>
                <a:defRPr/>
              </a:pPr>
              <a:t>‹#›</a:t>
            </a:fld>
            <a:endParaRPr lang="en-US" dirty="0"/>
          </a:p>
        </p:txBody>
      </p:sp>
    </p:spTree>
    <p:extLst>
      <p:ext uri="{BB962C8B-B14F-4D97-AF65-F5344CB8AC3E}">
        <p14:creationId xmlns:p14="http://schemas.microsoft.com/office/powerpoint/2010/main" val="14252019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3429EBB3-A845-4554-97A9-158832BEC2F4}" type="slidenum">
              <a:rPr lang="en-US"/>
              <a:pPr>
                <a:defRPr/>
              </a:pPr>
              <a:t>‹#›</a:t>
            </a:fld>
            <a:endParaRPr lang="en-US" dirty="0"/>
          </a:p>
        </p:txBody>
      </p:sp>
    </p:spTree>
    <p:extLst>
      <p:ext uri="{BB962C8B-B14F-4D97-AF65-F5344CB8AC3E}">
        <p14:creationId xmlns:p14="http://schemas.microsoft.com/office/powerpoint/2010/main" val="361669072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740CF4D-88FA-429F-B74E-E53E69B98D48}" type="slidenum">
              <a:rPr lang="en-US"/>
              <a:pPr>
                <a:defRPr/>
              </a:pPr>
              <a:t>‹#›</a:t>
            </a:fld>
            <a:endParaRPr lang="en-US" dirty="0"/>
          </a:p>
        </p:txBody>
      </p:sp>
    </p:spTree>
    <p:extLst>
      <p:ext uri="{BB962C8B-B14F-4D97-AF65-F5344CB8AC3E}">
        <p14:creationId xmlns:p14="http://schemas.microsoft.com/office/powerpoint/2010/main" val="10460744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36DA6AB-BCD2-47F6-85CB-A2BAB1B9A5D9}" type="slidenum">
              <a:rPr lang="en-US"/>
              <a:pPr>
                <a:defRPr/>
              </a:pPr>
              <a:t>‹#›</a:t>
            </a:fld>
            <a:endParaRPr lang="en-US" dirty="0"/>
          </a:p>
        </p:txBody>
      </p:sp>
    </p:spTree>
    <p:extLst>
      <p:ext uri="{BB962C8B-B14F-4D97-AF65-F5344CB8AC3E}">
        <p14:creationId xmlns:p14="http://schemas.microsoft.com/office/powerpoint/2010/main" val="28701005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ubtitle 2"/>
          <p:cNvSpPr txBox="1">
            <a:spLocks/>
          </p:cNvSpPr>
          <p:nvPr userDrawn="1"/>
        </p:nvSpPr>
        <p:spPr>
          <a:xfrm>
            <a:off x="5148064" y="6386920"/>
            <a:ext cx="2376264" cy="38444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Segoe UI" pitchFamily="34" charset="0"/>
                <a:cs typeface="Segoe UI" pitchFamily="34"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Segoe UI" pitchFamily="34" charset="0"/>
                <a:cs typeface="Segoe UI"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Segoe UI" pitchFamily="34" charset="0"/>
                <a:cs typeface="Segoe UI"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Segoe UI" pitchFamily="34" charset="0"/>
                <a:cs typeface="Segoe UI"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Segoe UI" pitchFamily="34" charset="0"/>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GB" sz="1800" dirty="0" smtClean="0"/>
              <a:t>May 4, 2015</a:t>
            </a:r>
            <a:endParaRPr lang="en-GB" sz="1800" dirty="0"/>
          </a:p>
        </p:txBody>
      </p:sp>
      <p:sp>
        <p:nvSpPr>
          <p:cNvPr id="4" name="Subtitle 2"/>
          <p:cNvSpPr txBox="1">
            <a:spLocks/>
          </p:cNvSpPr>
          <p:nvPr userDrawn="1"/>
        </p:nvSpPr>
        <p:spPr>
          <a:xfrm>
            <a:off x="395536" y="6388737"/>
            <a:ext cx="3456384" cy="3124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Segoe UI" pitchFamily="34" charset="0"/>
                <a:cs typeface="Segoe UI" pitchFamily="34"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Segoe UI" pitchFamily="34" charset="0"/>
                <a:cs typeface="Segoe UI"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Segoe UI" pitchFamily="34" charset="0"/>
                <a:cs typeface="Segoe UI"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Segoe UI" pitchFamily="34" charset="0"/>
                <a:cs typeface="Segoe UI"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Segoe UI" pitchFamily="34" charset="0"/>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800" dirty="0" smtClean="0"/>
              <a:t>Security</a:t>
            </a:r>
            <a:r>
              <a:rPr lang="en-GB" sz="1800" baseline="0" dirty="0" smtClean="0"/>
              <a:t> Professionals Conference</a:t>
            </a:r>
            <a:endParaRPr lang="en-GB" sz="1800" dirty="0"/>
          </a:p>
        </p:txBody>
      </p:sp>
    </p:spTree>
    <p:extLst>
      <p:ext uri="{BB962C8B-B14F-4D97-AF65-F5344CB8AC3E}">
        <p14:creationId xmlns:p14="http://schemas.microsoft.com/office/powerpoint/2010/main" val="3427868849"/>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solidFill>
            <a:schemeClr val="accent5">
              <a:lumMod val="75000"/>
            </a:schemeClr>
          </a:solidFill>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268760"/>
            <a:ext cx="8229600" cy="53285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1734293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1" name="Rectangle 10"/>
          <p:cNvSpPr/>
          <p:nvPr userDrawn="1"/>
        </p:nvSpPr>
        <p:spPr>
          <a:xfrm>
            <a:off x="4662296" y="1556056"/>
            <a:ext cx="4020984" cy="613784"/>
          </a:xfrm>
          <a:prstGeom prst="rect">
            <a:avLst/>
          </a:prstGeom>
          <a:solidFill>
            <a:srgbClr val="FFFFF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479008" y="1556792"/>
            <a:ext cx="4020984" cy="613784"/>
          </a:xfrm>
          <a:prstGeom prst="rect">
            <a:avLst/>
          </a:prstGeom>
          <a:solidFill>
            <a:srgbClr val="FFFFF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4" name="Picture 13">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5386" y="6309320"/>
            <a:ext cx="303997" cy="450964"/>
          </a:xfrm>
          <a:prstGeom prst="rect">
            <a:avLst/>
          </a:prstGeom>
        </p:spPr>
      </p:pic>
      <p:pic>
        <p:nvPicPr>
          <p:cNvPr id="15" name="Picture 14">
            <a:hlinkClick r:id="" action="ppaction://hlinkshowjump?jump=previous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6966" y="6309320"/>
            <a:ext cx="303997" cy="450964"/>
          </a:xfrm>
          <a:prstGeom prst="rect">
            <a:avLst/>
          </a:prstGeom>
        </p:spPr>
      </p:pic>
    </p:spTree>
    <p:extLst>
      <p:ext uri="{BB962C8B-B14F-4D97-AF65-F5344CB8AC3E}">
        <p14:creationId xmlns:p14="http://schemas.microsoft.com/office/powerpoint/2010/main" val="284570720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7564530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12"/>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800"/>
            <a:ext cx="83820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99310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9BED84A2-A763-4346-AFB6-5D899DFFE229}" type="slidenum">
              <a:rPr lang="en-US"/>
              <a:pPr/>
              <a:t>‹#›</a:t>
            </a:fld>
            <a:endParaRPr lang="en-US"/>
          </a:p>
        </p:txBody>
      </p:sp>
    </p:spTree>
    <p:extLst>
      <p:ext uri="{BB962C8B-B14F-4D97-AF65-F5344CB8AC3E}">
        <p14:creationId xmlns:p14="http://schemas.microsoft.com/office/powerpoint/2010/main" val="3523384073"/>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0474DCA2-5496-4921-8B85-606E5181B5F3}" type="slidenum">
              <a:rPr lang="en-US"/>
              <a:pPr/>
              <a:t>‹#›</a:t>
            </a:fld>
            <a:endParaRPr lang="en-US"/>
          </a:p>
        </p:txBody>
      </p:sp>
    </p:spTree>
    <p:extLst>
      <p:ext uri="{BB962C8B-B14F-4D97-AF65-F5344CB8AC3E}">
        <p14:creationId xmlns:p14="http://schemas.microsoft.com/office/powerpoint/2010/main" val="369703909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43200" y="1752600"/>
            <a:ext cx="5486400" cy="8382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p:txBody>
          <a:bodyPr/>
          <a:lstStyle>
            <a:lvl1pPr>
              <a:defRPr dirty="0"/>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B6669EE-3DA2-4CEC-8725-8BDBC97DD01C}" type="slidenum">
              <a:rPr lang="en-US"/>
              <a:pPr>
                <a:defRPr/>
              </a:pPr>
              <a:t>‹#›</a:t>
            </a:fld>
            <a:endParaRPr lang="en-US" dirty="0"/>
          </a:p>
        </p:txBody>
      </p:sp>
    </p:spTree>
    <p:extLst>
      <p:ext uri="{BB962C8B-B14F-4D97-AF65-F5344CB8AC3E}">
        <p14:creationId xmlns:p14="http://schemas.microsoft.com/office/powerpoint/2010/main" val="17996590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heme" Target="../theme/theme2.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7.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 name="Obraz 9">
            <a:hlinkClick r:id="" action="ppaction://hlinkshowjump?jump=previousslide"/>
          </p:cNvPr>
          <p:cNvPicPr>
            <a:picLocks noChangeAspect="1"/>
          </p:cNvPicPr>
          <p:nvPr userDrawn="1"/>
        </p:nvPicPr>
        <p:blipFill>
          <a:blip r:embed="rId10" cstate="print">
            <a:duotone>
              <a:prstClr val="black"/>
              <a:schemeClr val="accent4">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753241" y="6338465"/>
            <a:ext cx="419159" cy="419159"/>
          </a:xfrm>
          <a:prstGeom prst="rect">
            <a:avLst/>
          </a:prstGeom>
          <a:ln>
            <a:noFill/>
          </a:ln>
        </p:spPr>
      </p:pic>
      <p:sp>
        <p:nvSpPr>
          <p:cNvPr id="2" name="Title Placeholder 1"/>
          <p:cNvSpPr>
            <a:spLocks noGrp="1"/>
          </p:cNvSpPr>
          <p:nvPr>
            <p:ph type="title"/>
          </p:nvPr>
        </p:nvSpPr>
        <p:spPr>
          <a:xfrm>
            <a:off x="457200" y="274638"/>
            <a:ext cx="8229600" cy="850106"/>
          </a:xfrm>
          <a:prstGeom prst="rect">
            <a:avLst/>
          </a:prstGeom>
          <a:solidFill>
            <a:schemeClr val="accent5">
              <a:lumMod val="75000"/>
            </a:schemeClr>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68760"/>
            <a:ext cx="8229600" cy="53285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2" descr="C:\Users\jw\Documents\Visual Studio 2010\Projects\JSBubbles\JSBubbles.Game\images\themes\metro\Next.png">
            <a:hlinkClick r:id="" action="ppaction://hlinkshowjump?jump=nextslide"/>
          </p:cNvPr>
          <p:cNvPicPr>
            <a:picLocks noChangeAspect="1" noChangeArrowheads="1"/>
          </p:cNvPicPr>
          <p:nvPr userDrawn="1"/>
        </p:nvPicPr>
        <p:blipFill>
          <a:blip r:embed="rId12" cstate="print">
            <a:duotone>
              <a:prstClr val="black"/>
              <a:schemeClr val="accent4">
                <a:tint val="45000"/>
                <a:satMod val="400000"/>
              </a:scheme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276406" y="6348019"/>
            <a:ext cx="400050" cy="4000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93653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80" r:id="rId6"/>
    <p:sldLayoutId id="2147483694" r:id="rId7"/>
    <p:sldLayoutId id="2147483695" r:id="rId8"/>
  </p:sldLayoutIdLst>
  <p:transition/>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Segoe UI" pitchFamily="34" charset="0"/>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White">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9"/>
            <a:ext cx="8363938" cy="1329595"/>
          </a:xfrm>
          <a:prstGeom prst="rect">
            <a:avLst/>
          </a:prstGeom>
        </p:spPr>
        <p:txBody>
          <a:bodyPr vert="horz" wrap="square" lIns="0" tIns="0" rIns="0" bIns="0" rtlCol="0" anchor="t">
            <a:sp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6761709"/>
      </p:ext>
    </p:extLst>
  </p:cSld>
  <p:clrMap bg1="dk1" tx1="lt1" bg2="dk2" tx2="lt2" accent1="accent1" accent2="accent2" accent3="accent3" accent4="accent4" accent5="accent5" accent6="accent6" hlink="hlink" folHlink="folHlink"/>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2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solidFill>
                  <a:srgbClr val="79551B"/>
                </a:solidFill>
                <a:latin typeface="Lucida Grande" pitchFamily="-106" charset="0"/>
                <a:ea typeface="ＭＳ Ｐゴシック" pitchFamily="-106" charset="-128"/>
                <a:cs typeface="+mn-cs"/>
              </a:defRPr>
            </a:lvl1pPr>
          </a:lstStyle>
          <a:p>
            <a:pPr fontAlgn="base">
              <a:spcBef>
                <a:spcPct val="0"/>
              </a:spcBef>
              <a:spcAft>
                <a:spcPct val="0"/>
              </a:spcAft>
              <a:defRPr/>
            </a:pPr>
            <a:endParaRPr lang="en-US" dirty="0"/>
          </a:p>
        </p:txBody>
      </p:sp>
      <p:sp>
        <p:nvSpPr>
          <p:cNvPr id="1033" name="Rectangle 9"/>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dirty="0">
                <a:solidFill>
                  <a:srgbClr val="79551B"/>
                </a:solidFill>
                <a:latin typeface="Lucida Grande" pitchFamily="-106" charset="0"/>
                <a:ea typeface="ＭＳ Ｐゴシック" pitchFamily="-106" charset="-128"/>
                <a:cs typeface="+mn-cs"/>
              </a:defRPr>
            </a:lvl1pPr>
          </a:lstStyle>
          <a:p>
            <a:pPr fontAlgn="base">
              <a:spcBef>
                <a:spcPct val="0"/>
              </a:spcBef>
              <a:spcAft>
                <a:spcPct val="0"/>
              </a:spcAft>
              <a:defRPr/>
            </a:pPr>
            <a:endParaRPr lang="en-US" dirty="0"/>
          </a:p>
        </p:txBody>
      </p:sp>
      <p:sp>
        <p:nvSpPr>
          <p:cNvPr id="1034" name="Rectangle 10"/>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9551B"/>
                </a:solidFill>
                <a:latin typeface="Lucida Grande" pitchFamily="-105" charset="0"/>
                <a:ea typeface="ＭＳ Ｐゴシック" pitchFamily="-105" charset="-128"/>
              </a:defRPr>
            </a:lvl1pPr>
          </a:lstStyle>
          <a:p>
            <a:pPr fontAlgn="base">
              <a:spcBef>
                <a:spcPct val="0"/>
              </a:spcBef>
              <a:spcAft>
                <a:spcPct val="0"/>
              </a:spcAft>
              <a:defRPr/>
            </a:pPr>
            <a:fld id="{170111C9-3F82-4494-95E0-67101EB5ACDC}"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695582461"/>
      </p:ext>
    </p:extLst>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xStyles>
    <p:titleStyle>
      <a:lvl1pPr algn="l" rtl="0" eaLnBrk="0" fontAlgn="base" hangingPunct="0">
        <a:spcBef>
          <a:spcPct val="0"/>
        </a:spcBef>
        <a:spcAft>
          <a:spcPct val="0"/>
        </a:spcAft>
        <a:defRPr sz="3200">
          <a:solidFill>
            <a:srgbClr val="79551B"/>
          </a:solidFill>
          <a:latin typeface="Lucida Grande"/>
          <a:ea typeface="ＭＳ Ｐゴシック" pitchFamily="-106" charset="-128"/>
          <a:cs typeface="ＭＳ Ｐゴシック" pitchFamily="-106" charset="-128"/>
        </a:defRPr>
      </a:lvl1pPr>
      <a:lvl2pPr algn="l" rtl="0" eaLnBrk="0" fontAlgn="base" hangingPunct="0">
        <a:spcBef>
          <a:spcPct val="0"/>
        </a:spcBef>
        <a:spcAft>
          <a:spcPct val="0"/>
        </a:spcAft>
        <a:defRPr sz="3200">
          <a:solidFill>
            <a:srgbClr val="79551B"/>
          </a:solidFill>
          <a:latin typeface="Lucida Grande"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3200">
          <a:solidFill>
            <a:srgbClr val="79551B"/>
          </a:solidFill>
          <a:latin typeface="Lucida Grande"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3200">
          <a:solidFill>
            <a:srgbClr val="79551B"/>
          </a:solidFill>
          <a:latin typeface="Lucida Grande"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3200">
          <a:solidFill>
            <a:srgbClr val="79551B"/>
          </a:solidFill>
          <a:latin typeface="Lucida Grande" pitchFamily="-106" charset="0"/>
          <a:ea typeface="ＭＳ Ｐゴシック" pitchFamily="-106" charset="-128"/>
          <a:cs typeface="ＭＳ Ｐゴシック" pitchFamily="-106" charset="-128"/>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eaLnBrk="0" fontAlgn="base" hangingPunct="0">
        <a:spcBef>
          <a:spcPct val="20000"/>
        </a:spcBef>
        <a:spcAft>
          <a:spcPct val="0"/>
        </a:spcAft>
        <a:buChar char="•"/>
        <a:defRPr sz="2800">
          <a:solidFill>
            <a:srgbClr val="79551B"/>
          </a:solidFill>
          <a:latin typeface="Lucida Grande"/>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400">
          <a:solidFill>
            <a:srgbClr val="79551B"/>
          </a:solidFill>
          <a:latin typeface="Lucida Grande"/>
          <a:ea typeface="ＭＳ Ｐゴシック" pitchFamily="-106" charset="-128"/>
        </a:defRPr>
      </a:lvl2pPr>
      <a:lvl3pPr marL="1143000" indent="-228600" algn="l" rtl="0" eaLnBrk="0" fontAlgn="base" hangingPunct="0">
        <a:spcBef>
          <a:spcPct val="20000"/>
        </a:spcBef>
        <a:spcAft>
          <a:spcPct val="0"/>
        </a:spcAft>
        <a:buChar char="•"/>
        <a:defRPr sz="2000">
          <a:solidFill>
            <a:srgbClr val="79551B"/>
          </a:solidFill>
          <a:latin typeface="Lucida Grande"/>
          <a:ea typeface="ＭＳ Ｐゴシック" pitchFamily="-106" charset="-128"/>
        </a:defRPr>
      </a:lvl3pPr>
      <a:lvl4pPr marL="1600200" indent="-228600" algn="l" rtl="0" eaLnBrk="0" fontAlgn="base" hangingPunct="0">
        <a:spcBef>
          <a:spcPct val="20000"/>
        </a:spcBef>
        <a:spcAft>
          <a:spcPct val="0"/>
        </a:spcAft>
        <a:buChar char="–"/>
        <a:defRPr sz="2000">
          <a:solidFill>
            <a:srgbClr val="79551B"/>
          </a:solidFill>
          <a:latin typeface="Lucida Grande"/>
          <a:ea typeface="ＭＳ Ｐゴシック" pitchFamily="-106" charset="-128"/>
        </a:defRPr>
      </a:lvl4pPr>
      <a:lvl5pPr marL="2057400" indent="-228600" algn="l" rtl="0" eaLnBrk="0" fontAlgn="base" hangingPunct="0">
        <a:spcBef>
          <a:spcPct val="20000"/>
        </a:spcBef>
        <a:spcAft>
          <a:spcPct val="0"/>
        </a:spcAft>
        <a:buChar char="»"/>
        <a:defRPr sz="1600">
          <a:solidFill>
            <a:srgbClr val="79551B"/>
          </a:solidFill>
          <a:latin typeface="Lucida Grande"/>
          <a:ea typeface="ＭＳ Ｐゴシック" pitchFamily="-106" charset="-128"/>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audio" Target="file:///C:\Users\smcdonal\Desktop\Dean%20and%20Department%20Head%20Orientation\Twilight%20Zone.mp3" TargetMode="Externa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audio" Target="Twilight%20Zone.mp3" TargetMode="Externa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audio" Target="Twilight%20Zone.mp3"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781" y="1126084"/>
            <a:ext cx="7772400" cy="1542165"/>
          </a:xfrm>
        </p:spPr>
        <p:txBody>
          <a:bodyPr>
            <a:normAutofit/>
          </a:bodyPr>
          <a:lstStyle/>
          <a:p>
            <a:r>
              <a:rPr lang="en-GB" dirty="0" smtClean="0"/>
              <a:t>Legal Structure and the Security Professional                    </a:t>
            </a:r>
            <a:r>
              <a:rPr lang="en-GB" sz="2400" dirty="0" smtClean="0"/>
              <a:t>May 4, 2015</a:t>
            </a:r>
            <a:endParaRPr lang="en-GB" sz="2400" dirty="0"/>
          </a:p>
        </p:txBody>
      </p:sp>
      <p:graphicFrame>
        <p:nvGraphicFramePr>
          <p:cNvPr id="5" name="Group 52"/>
          <p:cNvGraphicFramePr>
            <a:graphicFrameLocks noGrp="1"/>
          </p:cNvGraphicFramePr>
          <p:nvPr/>
        </p:nvGraphicFramePr>
        <p:xfrm>
          <a:off x="0" y="3176016"/>
          <a:ext cx="9144000" cy="1969008"/>
        </p:xfrm>
        <a:graphic>
          <a:graphicData uri="http://schemas.openxmlformats.org/drawingml/2006/table">
            <a:tbl>
              <a:tblPr/>
              <a:tblGrid>
                <a:gridCol w="4572000"/>
                <a:gridCol w="4572000"/>
              </a:tblGrid>
              <a:tr h="490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Calibri" pitchFamily="34" charset="0"/>
                          <a:ea typeface="ＭＳ Ｐゴシック" charset="-128"/>
                          <a:cs typeface="Arial" pitchFamily="34" charset="0"/>
                        </a:rPr>
                        <a:t>Patrick J. </a:t>
                      </a:r>
                      <a:r>
                        <a:rPr kumimoji="0" lang="en-US" sz="2800" b="0" i="0" u="none" strike="noStrike" cap="none" normalizeH="0" baseline="0" dirty="0" err="1" smtClean="0">
                          <a:ln>
                            <a:noFill/>
                          </a:ln>
                          <a:solidFill>
                            <a:schemeClr val="tx1"/>
                          </a:solidFill>
                          <a:effectLst/>
                          <a:latin typeface="Calibri" pitchFamily="34" charset="0"/>
                          <a:ea typeface="ＭＳ Ｐゴシック" charset="-128"/>
                          <a:cs typeface="Arial" pitchFamily="34" charset="0"/>
                        </a:rPr>
                        <a:t>Feehan</a:t>
                      </a:r>
                      <a:endParaRPr kumimoji="0" lang="en-US" sz="2800" b="0" i="0" u="none" strike="noStrike" cap="none" normalizeH="0" baseline="0" dirty="0" smtClean="0">
                        <a:ln>
                          <a:noFill/>
                        </a:ln>
                        <a:solidFill>
                          <a:schemeClr val="tx1"/>
                        </a:solidFill>
                        <a:effectLst/>
                        <a:latin typeface="Calibri" pitchFamily="34" charset="0"/>
                        <a:ea typeface="ＭＳ Ｐゴシック" charset="-128"/>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defRPr/>
                      </a:pPr>
                      <a:r>
                        <a:rPr lang="en-US" sz="2800" dirty="0" smtClean="0">
                          <a:latin typeface="Calibri" pitchFamily="34" charset="0"/>
                          <a:cs typeface="Arial" pitchFamily="34" charset="0"/>
                        </a:rPr>
                        <a:t>Director, IT Policy and </a:t>
                      </a:r>
                      <a:r>
                        <a:rPr lang="en-US" sz="2800" dirty="0" err="1" smtClean="0">
                          <a:latin typeface="Calibri" pitchFamily="34" charset="0"/>
                          <a:cs typeface="Arial" pitchFamily="34" charset="0"/>
                        </a:rPr>
                        <a:t>Cybersecurity</a:t>
                      </a:r>
                      <a:r>
                        <a:rPr lang="en-US" sz="2800" dirty="0" smtClean="0">
                          <a:latin typeface="Calibri" pitchFamily="34" charset="0"/>
                          <a:cs typeface="Arial" pitchFamily="34" charset="0"/>
                        </a:rPr>
                        <a:t> Compliance</a:t>
                      </a:r>
                    </a:p>
                    <a:p>
                      <a:pPr marL="0" marR="0" lvl="0" indent="0" algn="ctr" defTabSz="914400" rtl="0" eaLnBrk="0" fontAlgn="base" latinLnBrk="0" hangingPunct="0">
                        <a:lnSpc>
                          <a:spcPct val="100000"/>
                        </a:lnSpc>
                        <a:spcBef>
                          <a:spcPct val="20000"/>
                        </a:spcBef>
                        <a:spcAft>
                          <a:spcPct val="0"/>
                        </a:spcAft>
                        <a:buClrTx/>
                        <a:buSzTx/>
                        <a:buFontTx/>
                        <a:buNone/>
                        <a:tabLst/>
                        <a:defRPr/>
                      </a:pPr>
                      <a:r>
                        <a:rPr lang="en-US" sz="2800" dirty="0" smtClean="0">
                          <a:latin typeface="Calibri" pitchFamily="34" charset="0"/>
                          <a:cs typeface="Arial" pitchFamily="34" charset="0"/>
                        </a:rPr>
                        <a:t>Montgomery College</a:t>
                      </a:r>
                      <a:endParaRPr kumimoji="0" lang="en-US" sz="2800" b="0" i="0" u="none" strike="noStrike" cap="none" normalizeH="0" baseline="0" dirty="0">
                        <a:ln>
                          <a:noFill/>
                        </a:ln>
                        <a:solidFill>
                          <a:schemeClr val="tx1"/>
                        </a:solidFill>
                        <a:effectLst/>
                        <a:latin typeface="Calibri" pitchFamily="34" charset="0"/>
                        <a:ea typeface="ＭＳ Ｐゴシック" charset="-128"/>
                        <a:cs typeface="Arial" pitchFamily="34"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ＭＳ Ｐゴシック" charset="-128"/>
                          <a:cs typeface="Arial" pitchFamily="34" charset="0"/>
                        </a:rPr>
                        <a:t>Steven J. McDonald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ＭＳ Ｐゴシック" charset="-128"/>
                          <a:cs typeface="Arial" pitchFamily="34" charset="0"/>
                        </a:rPr>
                        <a:t>General Counsel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ＭＳ Ｐゴシック" charset="-128"/>
                          <a:cs typeface="Arial" pitchFamily="34" charset="0"/>
                        </a:rPr>
                        <a:t>Rhode Island School of Design</a:t>
                      </a:r>
                      <a:endParaRPr kumimoji="0" lang="en-US" sz="2800" b="0" i="0" u="none" strike="noStrike" cap="none" normalizeH="0" baseline="0" dirty="0">
                        <a:ln>
                          <a:noFill/>
                        </a:ln>
                        <a:solidFill>
                          <a:schemeClr val="tx1"/>
                        </a:solidFill>
                        <a:effectLst/>
                        <a:latin typeface="Calibri" pitchFamily="34" charset="0"/>
                        <a:ea typeface="ＭＳ Ｐゴシック" charset="-128"/>
                        <a:cs typeface="Arial"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6317912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8173" t="105" r="6419" b="-105"/>
          <a:stretch/>
        </p:blipFill>
        <p:spPr bwMode="auto">
          <a:xfrm>
            <a:off x="905256" y="2123773"/>
            <a:ext cx="3528205" cy="2294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1984</a:t>
            </a:r>
            <a:endParaRPr lang="en-US" dirty="0"/>
          </a:p>
        </p:txBody>
      </p:sp>
      <p:sp>
        <p:nvSpPr>
          <p:cNvPr id="3" name="Rectangle 2"/>
          <p:cNvSpPr/>
          <p:nvPr/>
        </p:nvSpPr>
        <p:spPr>
          <a:xfrm>
            <a:off x="765822" y="4963320"/>
            <a:ext cx="7780867" cy="923330"/>
          </a:xfrm>
          <a:prstGeom prst="rect">
            <a:avLst/>
          </a:prstGeom>
        </p:spPr>
        <p:txBody>
          <a:bodyPr wrap="square">
            <a:spAutoFit/>
          </a:bodyPr>
          <a:lstStyle/>
          <a:p>
            <a:r>
              <a:rPr lang="en-US" b="1" i="1" dirty="0" smtClean="0"/>
              <a:t>"… the </a:t>
            </a:r>
            <a:r>
              <a:rPr lang="en-US" b="1" i="1" dirty="0"/>
              <a:t>big mainframes are going to disappear. </a:t>
            </a:r>
            <a:r>
              <a:rPr lang="en-US" b="1" i="1" dirty="0" smtClean="0"/>
              <a:t>…We'll </a:t>
            </a:r>
            <a:r>
              <a:rPr lang="en-US" b="1" i="1" dirty="0"/>
              <a:t>build systems of computers. It will be a whole bunch of micros, and </a:t>
            </a:r>
            <a:r>
              <a:rPr lang="en-US" b="1" i="1" dirty="0" smtClean="0"/>
              <a:t>they'll </a:t>
            </a:r>
            <a:r>
              <a:rPr lang="en-US" b="1" i="1" dirty="0"/>
              <a:t>all call each other </a:t>
            </a:r>
            <a:endParaRPr lang="en-US" b="1" i="1" dirty="0" smtClean="0"/>
          </a:p>
          <a:p>
            <a:r>
              <a:rPr lang="en-US" b="1" i="1" dirty="0" smtClean="0"/>
              <a:t>up </a:t>
            </a:r>
            <a:r>
              <a:rPr lang="en-US" b="1" i="1" dirty="0"/>
              <a:t>and </a:t>
            </a:r>
            <a:r>
              <a:rPr lang="en-US" b="1" i="1" dirty="0" smtClean="0"/>
              <a:t>talk."</a:t>
            </a:r>
            <a:endParaRPr lang="en-US" dirty="0"/>
          </a:p>
        </p:txBody>
      </p:sp>
      <p:sp>
        <p:nvSpPr>
          <p:cNvPr id="11" name="Rectangle 10"/>
          <p:cNvSpPr/>
          <p:nvPr/>
        </p:nvSpPr>
        <p:spPr>
          <a:xfrm>
            <a:off x="4647940" y="5627575"/>
            <a:ext cx="3163045" cy="400110"/>
          </a:xfrm>
          <a:prstGeom prst="rect">
            <a:avLst/>
          </a:prstGeom>
        </p:spPr>
        <p:txBody>
          <a:bodyPr wrap="none">
            <a:spAutoFit/>
          </a:bodyPr>
          <a:lstStyle/>
          <a:p>
            <a:r>
              <a:rPr lang="en-US" sz="2000" b="1" dirty="0">
                <a:solidFill>
                  <a:srgbClr val="F58D01"/>
                </a:solidFill>
                <a:ea typeface="Segoe UI" panose="020B0502040204020203" pitchFamily="34" charset="0"/>
                <a:cs typeface="Segoe UI" panose="020B0502040204020203" pitchFamily="34" charset="0"/>
              </a:rPr>
              <a:t>Rear Admiral Grace </a:t>
            </a:r>
            <a:r>
              <a:rPr lang="en-US" sz="2000" b="1" dirty="0" smtClean="0">
                <a:solidFill>
                  <a:srgbClr val="F58D01"/>
                </a:solidFill>
                <a:ea typeface="Segoe UI" panose="020B0502040204020203" pitchFamily="34" charset="0"/>
                <a:cs typeface="Segoe UI" panose="020B0502040204020203" pitchFamily="34" charset="0"/>
              </a:rPr>
              <a:t>Hopper</a:t>
            </a:r>
            <a:endParaRPr lang="en-US" sz="2000" dirty="0">
              <a:solidFill>
                <a:srgbClr val="F58D01"/>
              </a:solidFill>
            </a:endParaRPr>
          </a:p>
        </p:txBody>
      </p:sp>
      <p:sp>
        <p:nvSpPr>
          <p:cNvPr id="10" name="TextBox 9"/>
          <p:cNvSpPr txBox="1"/>
          <p:nvPr/>
        </p:nvSpPr>
        <p:spPr>
          <a:xfrm>
            <a:off x="832104" y="1609344"/>
            <a:ext cx="2406650" cy="400110"/>
          </a:xfrm>
          <a:prstGeom prst="rect">
            <a:avLst/>
          </a:prstGeom>
          <a:noFill/>
        </p:spPr>
        <p:txBody>
          <a:bodyPr wrap="square" rtlCol="0">
            <a:spAutoFit/>
          </a:bodyPr>
          <a:lstStyle/>
          <a:p>
            <a:r>
              <a:rPr lang="en-US" sz="2000" b="1" dirty="0" smtClean="0">
                <a:solidFill>
                  <a:srgbClr val="F58D01"/>
                </a:solidFill>
                <a:ea typeface="Segoe UI" panose="020B0502040204020203" pitchFamily="34" charset="0"/>
                <a:cs typeface="Segoe UI" panose="020B0502040204020203" pitchFamily="34" charset="0"/>
              </a:rPr>
              <a:t>John Gage</a:t>
            </a:r>
            <a:endParaRPr lang="en-US" sz="2000" b="1" dirty="0">
              <a:solidFill>
                <a:srgbClr val="F58D01"/>
              </a:solidFill>
              <a:ea typeface="Segoe UI" panose="020B0502040204020203" pitchFamily="34" charset="0"/>
              <a:cs typeface="Segoe UI" panose="020B0502040204020203" pitchFamily="34" charset="0"/>
            </a:endParaRPr>
          </a:p>
        </p:txBody>
      </p:sp>
      <p:sp>
        <p:nvSpPr>
          <p:cNvPr id="9" name="TextBox 8"/>
          <p:cNvSpPr txBox="1"/>
          <p:nvPr/>
        </p:nvSpPr>
        <p:spPr>
          <a:xfrm>
            <a:off x="2501198" y="1609344"/>
            <a:ext cx="5713744" cy="923330"/>
          </a:xfrm>
          <a:prstGeom prst="rect">
            <a:avLst/>
          </a:prstGeom>
          <a:noFill/>
        </p:spPr>
        <p:txBody>
          <a:bodyPr wrap="none" rtlCol="0">
            <a:spAutoFit/>
          </a:bodyPr>
          <a:lstStyle/>
          <a:p>
            <a:pPr algn="r">
              <a:defRPr/>
            </a:pPr>
            <a:r>
              <a:rPr lang="en-US" dirty="0">
                <a:solidFill>
                  <a:srgbClr val="FFFFFF"/>
                </a:solidFill>
                <a:ea typeface="ＭＳ Ｐゴシック" pitchFamily="34" charset="-128"/>
                <a:cs typeface="Segoe UI" pitchFamily="34" charset="0"/>
              </a:rPr>
              <a:t>Chief Researcher and Director of the Science Office</a:t>
            </a:r>
          </a:p>
          <a:p>
            <a:pPr algn="r">
              <a:defRPr/>
            </a:pPr>
            <a:r>
              <a:rPr lang="en-US" dirty="0">
                <a:solidFill>
                  <a:srgbClr val="FFFFFF"/>
                </a:solidFill>
                <a:ea typeface="ＭＳ Ｐゴシック" pitchFamily="34" charset="-128"/>
                <a:cs typeface="Segoe UI" pitchFamily="34" charset="0"/>
              </a:rPr>
              <a:t>Sun Microsystems</a:t>
            </a:r>
          </a:p>
          <a:p>
            <a:endParaRPr lang="en-US" dirty="0"/>
          </a:p>
        </p:txBody>
      </p:sp>
    </p:spTree>
    <p:extLst>
      <p:ext uri="{BB962C8B-B14F-4D97-AF65-F5344CB8AC3E}">
        <p14:creationId xmlns:p14="http://schemas.microsoft.com/office/powerpoint/2010/main" val="2706011467"/>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 One I Received Last Week</a:t>
            </a:r>
            <a:endParaRPr lang="en-US" dirty="0"/>
          </a:p>
        </p:txBody>
      </p:sp>
      <p:sp>
        <p:nvSpPr>
          <p:cNvPr id="3" name="Content Placeholder 2"/>
          <p:cNvSpPr>
            <a:spLocks noGrp="1"/>
          </p:cNvSpPr>
          <p:nvPr>
            <p:ph idx="1"/>
          </p:nvPr>
        </p:nvSpPr>
        <p:spPr/>
        <p:txBody>
          <a:bodyPr/>
          <a:lstStyle/>
          <a:p>
            <a:r>
              <a:rPr lang="en-US" dirty="0" smtClean="0"/>
              <a:t>Smith shall provide </a:t>
            </a:r>
            <a:r>
              <a:rPr lang="en-US" i="1" u="sng" dirty="0" smtClean="0"/>
              <a:t>general</a:t>
            </a:r>
            <a:r>
              <a:rPr lang="en-US" dirty="0" smtClean="0"/>
              <a:t> system security including </a:t>
            </a:r>
            <a:r>
              <a:rPr lang="en-US" u="sng" dirty="0" smtClean="0"/>
              <a:t>general</a:t>
            </a:r>
            <a:r>
              <a:rPr lang="en-US" dirty="0" smtClean="0"/>
              <a:t> physical security of the hosting location, </a:t>
            </a:r>
            <a:r>
              <a:rPr lang="en-US" i="1" u="sng" dirty="0" smtClean="0"/>
              <a:t>general</a:t>
            </a:r>
            <a:r>
              <a:rPr lang="en-US" dirty="0" smtClean="0"/>
              <a:t> network and internal systems security and the protection of licensee's data, as well as general plans for managing disaster recovery.</a:t>
            </a:r>
          </a:p>
          <a:p>
            <a:r>
              <a:rPr lang="en-US" dirty="0" smtClean="0"/>
              <a:t>How does "general" fit with reasonable, commercially reasonable or best efforts?</a:t>
            </a:r>
            <a:endParaRPr lang="en-US" dirty="0"/>
          </a:p>
        </p:txBody>
      </p:sp>
    </p:spTree>
    <p:extLst>
      <p:ext uri="{BB962C8B-B14F-4D97-AF65-F5344CB8AC3E}">
        <p14:creationId xmlns:p14="http://schemas.microsoft.com/office/powerpoint/2010/main" val="3008328444"/>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Recent Example -  Adobe</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813" y="1918906"/>
            <a:ext cx="8716798" cy="161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469" y="3820072"/>
            <a:ext cx="8573485" cy="59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69" y="4412807"/>
            <a:ext cx="8573485" cy="57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713639"/>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Fact Pattern – You Are The Judge</a:t>
            </a:r>
            <a:endParaRPr lang="en-US" dirty="0"/>
          </a:p>
        </p:txBody>
      </p:sp>
      <p:sp>
        <p:nvSpPr>
          <p:cNvPr id="3" name="Content Placeholder 2"/>
          <p:cNvSpPr>
            <a:spLocks noGrp="1"/>
          </p:cNvSpPr>
          <p:nvPr>
            <p:ph idx="1"/>
          </p:nvPr>
        </p:nvSpPr>
        <p:spPr/>
        <p:txBody>
          <a:bodyPr>
            <a:normAutofit/>
          </a:bodyPr>
          <a:lstStyle/>
          <a:p>
            <a:r>
              <a:rPr lang="en-US" u="sng" dirty="0" err="1" smtClean="0"/>
              <a:t>Patco</a:t>
            </a:r>
            <a:r>
              <a:rPr lang="en-US" u="sng" dirty="0" smtClean="0"/>
              <a:t> Construction v. Ocean Bank.</a:t>
            </a:r>
          </a:p>
          <a:p>
            <a:r>
              <a:rPr lang="en-US" sz="2800" dirty="0" smtClean="0"/>
              <a:t>Hackers stole CFO of </a:t>
            </a:r>
            <a:r>
              <a:rPr lang="en-US" sz="2800" dirty="0" err="1" smtClean="0"/>
              <a:t>Patco's</a:t>
            </a:r>
            <a:r>
              <a:rPr lang="en-US" sz="2800" dirty="0" smtClean="0"/>
              <a:t> login credentials and initiated a series of transfers throughout the week starting on May 9 that totaled over $588,000. </a:t>
            </a:r>
            <a:r>
              <a:rPr lang="en-US" sz="2800" dirty="0" err="1" smtClean="0"/>
              <a:t>Patco</a:t>
            </a:r>
            <a:r>
              <a:rPr lang="en-US" sz="2800" dirty="0" smtClean="0"/>
              <a:t> discovered the fraud on May 13, when one of its co-owners found a notice from Ocean Bank in his mailbox, stating that several recent transfers had been rejected. </a:t>
            </a:r>
            <a:r>
              <a:rPr lang="en-US" sz="2800" dirty="0" err="1" smtClean="0"/>
              <a:t>Patco</a:t>
            </a:r>
            <a:r>
              <a:rPr lang="en-US" sz="2800" dirty="0" smtClean="0"/>
              <a:t> notified the bank on the morning of May 14. While the bank attempted to rescind the transfers, </a:t>
            </a:r>
            <a:r>
              <a:rPr lang="en-US" sz="2800" dirty="0" err="1" smtClean="0"/>
              <a:t>Patco</a:t>
            </a:r>
            <a:r>
              <a:rPr lang="en-US" sz="2800" dirty="0" smtClean="0"/>
              <a:t> was ultimately out at least $345,000 in stolen funds. </a:t>
            </a:r>
          </a:p>
          <a:p>
            <a:endParaRPr lang="en-US" dirty="0" smtClean="0"/>
          </a:p>
        </p:txBody>
      </p:sp>
    </p:spTree>
    <p:extLst>
      <p:ext uri="{BB962C8B-B14F-4D97-AF65-F5344CB8AC3E}">
        <p14:creationId xmlns:p14="http://schemas.microsoft.com/office/powerpoint/2010/main" val="3763062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At Fault?</a:t>
            </a:r>
            <a:endParaRPr lang="en-US" dirty="0"/>
          </a:p>
        </p:txBody>
      </p:sp>
      <p:sp>
        <p:nvSpPr>
          <p:cNvPr id="3" name="Content Placeholder 2"/>
          <p:cNvSpPr>
            <a:spLocks noGrp="1"/>
          </p:cNvSpPr>
          <p:nvPr>
            <p:ph idx="1"/>
          </p:nvPr>
        </p:nvSpPr>
        <p:spPr/>
        <p:txBody>
          <a:bodyPr/>
          <a:lstStyle/>
          <a:p>
            <a:r>
              <a:rPr lang="en-US" dirty="0" smtClean="0"/>
              <a:t>The Bank claimed that </a:t>
            </a:r>
            <a:r>
              <a:rPr lang="en-US" i="1" u="sng" dirty="0" err="1" smtClean="0"/>
              <a:t>Patco</a:t>
            </a:r>
            <a:r>
              <a:rPr lang="en-US" i="1" u="sng" dirty="0" smtClean="0"/>
              <a:t> was </a:t>
            </a:r>
            <a:r>
              <a:rPr lang="en-US" dirty="0" smtClean="0"/>
              <a:t>responsible for the loss.</a:t>
            </a:r>
          </a:p>
          <a:p>
            <a:r>
              <a:rPr lang="en-US" sz="2800" dirty="0" smtClean="0"/>
              <a:t>They cited a banking related rule, signed by </a:t>
            </a:r>
            <a:r>
              <a:rPr lang="en-US" sz="2800" dirty="0" err="1" smtClean="0"/>
              <a:t>Patco</a:t>
            </a:r>
            <a:r>
              <a:rPr lang="en-US" sz="2800" dirty="0" smtClean="0"/>
              <a:t>, which stated:  customers who use automated clearinghouse (ACH) transactions on their commercial accounts "assume all liability and responsibility to monitor those accounts on a daily basis" and "[</a:t>
            </a:r>
            <a:r>
              <a:rPr lang="en-US" sz="2800" dirty="0" err="1" smtClean="0"/>
              <a:t>i</a:t>
            </a:r>
            <a:r>
              <a:rPr lang="en-US" sz="2800" dirty="0" smtClean="0"/>
              <a:t>]n the event you object to any ACH debit, you agree to notify us of your objection on the same day the debit occurs." </a:t>
            </a:r>
            <a:endParaRPr lang="en-US" sz="2800" dirty="0"/>
          </a:p>
        </p:txBody>
      </p:sp>
    </p:spTree>
    <p:extLst>
      <p:ext uri="{BB962C8B-B14F-4D97-AF65-F5344CB8AC3E}">
        <p14:creationId xmlns:p14="http://schemas.microsoft.com/office/powerpoint/2010/main" val="732331514"/>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Patco</a:t>
            </a:r>
            <a:r>
              <a:rPr lang="en-US" dirty="0" smtClean="0"/>
              <a:t> Claimed Bank Was At Fault</a:t>
            </a:r>
            <a:endParaRPr lang="en-US" dirty="0"/>
          </a:p>
        </p:txBody>
      </p:sp>
      <p:sp>
        <p:nvSpPr>
          <p:cNvPr id="3" name="Content Placeholder 2"/>
          <p:cNvSpPr>
            <a:spLocks noGrp="1"/>
          </p:cNvSpPr>
          <p:nvPr>
            <p:ph idx="1"/>
          </p:nvPr>
        </p:nvSpPr>
        <p:spPr/>
        <p:txBody>
          <a:bodyPr>
            <a:normAutofit/>
          </a:bodyPr>
          <a:lstStyle/>
          <a:p>
            <a:r>
              <a:rPr lang="en-US" dirty="0" err="1" smtClean="0"/>
              <a:t>Patco</a:t>
            </a:r>
            <a:r>
              <a:rPr lang="en-US" dirty="0" smtClean="0"/>
              <a:t> claims that Ocean Bank is responsible for the loss, arguing that the bank breached its duty to provide a </a:t>
            </a:r>
            <a:r>
              <a:rPr lang="en-US" i="1" u="sng" dirty="0" smtClean="0"/>
              <a:t>commercially reasonable security system </a:t>
            </a:r>
            <a:r>
              <a:rPr lang="en-US" dirty="0" smtClean="0"/>
              <a:t>because it only provided a single-factor authentication system for wire transfers. </a:t>
            </a:r>
          </a:p>
          <a:p>
            <a:r>
              <a:rPr lang="en-US" dirty="0" smtClean="0"/>
              <a:t>Ocean  Bank did not provide a commercially reasonably secure security system, because it elected not to implement several parts of the security software it purchased, which included notifying Customer when the risk score of a transaction exceeded a certain level.  </a:t>
            </a:r>
          </a:p>
          <a:p>
            <a:pPr>
              <a:buNone/>
            </a:pPr>
            <a:endParaRPr lang="en-US" dirty="0"/>
          </a:p>
        </p:txBody>
      </p:sp>
    </p:spTree>
    <p:extLst>
      <p:ext uri="{BB962C8B-B14F-4D97-AF65-F5344CB8AC3E}">
        <p14:creationId xmlns:p14="http://schemas.microsoft.com/office/powerpoint/2010/main" val="2366560520"/>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You Think Should Win?</a:t>
            </a:r>
            <a:endParaRPr lang="en-US" dirty="0"/>
          </a:p>
        </p:txBody>
      </p:sp>
      <p:sp>
        <p:nvSpPr>
          <p:cNvPr id="3" name="Content Placeholder 2"/>
          <p:cNvSpPr>
            <a:spLocks noGrp="1"/>
          </p:cNvSpPr>
          <p:nvPr>
            <p:ph idx="1"/>
          </p:nvPr>
        </p:nvSpPr>
        <p:spPr/>
        <p:txBody>
          <a:bodyPr/>
          <a:lstStyle/>
          <a:p>
            <a:r>
              <a:rPr lang="en-US" sz="2800" dirty="0" smtClean="0"/>
              <a:t>Factual questions to be answered will include: the extent to which Ocean Bank represented and agreed that it would implement security measures to protect the funds of customers; whether Ocean Bank fulfilled its representations and promises in that regard; whether Ocean Bank acting responsibly in light of its position of trust and in light of reasonable industry standards; and whether Ocean Bank should have been on notice of improper criminal conduct based on the facts.</a:t>
            </a:r>
            <a:endParaRPr lang="en-US" sz="2800" dirty="0"/>
          </a:p>
        </p:txBody>
      </p:sp>
    </p:spTree>
    <p:extLst>
      <p:ext uri="{BB962C8B-B14F-4D97-AF65-F5344CB8AC3E}">
        <p14:creationId xmlns:p14="http://schemas.microsoft.com/office/powerpoint/2010/main" val="1098634799"/>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Measures Matter</a:t>
            </a:r>
            <a:endParaRPr lang="en-US" dirty="0"/>
          </a:p>
        </p:txBody>
      </p:sp>
      <p:sp>
        <p:nvSpPr>
          <p:cNvPr id="3" name="Content Placeholder 2"/>
          <p:cNvSpPr>
            <a:spLocks noGrp="1"/>
          </p:cNvSpPr>
          <p:nvPr>
            <p:ph idx="1"/>
          </p:nvPr>
        </p:nvSpPr>
        <p:spPr/>
        <p:txBody>
          <a:bodyPr>
            <a:normAutofit/>
          </a:bodyPr>
          <a:lstStyle/>
          <a:p>
            <a:r>
              <a:rPr lang="en-US" sz="2800" dirty="0" smtClean="0"/>
              <a:t>In the </a:t>
            </a:r>
            <a:r>
              <a:rPr lang="en-US" sz="2800" i="1" dirty="0" err="1" smtClean="0"/>
              <a:t>Patco</a:t>
            </a:r>
            <a:r>
              <a:rPr lang="en-US" sz="2800" dirty="0" smtClean="0"/>
              <a:t> case, the critical question, before Ocean Bank can claim any safe harbor from liability for the fraud damages is did Ocean Bank offer a </a:t>
            </a:r>
            <a:r>
              <a:rPr lang="en-US" sz="2800" u="sng" dirty="0" smtClean="0"/>
              <a:t>commercially reasonable security procedure </a:t>
            </a:r>
            <a:r>
              <a:rPr lang="en-US" sz="2800" dirty="0" smtClean="0"/>
              <a:t>to </a:t>
            </a:r>
            <a:r>
              <a:rPr lang="en-US" sz="2800" dirty="0" err="1" smtClean="0"/>
              <a:t>Patco</a:t>
            </a:r>
            <a:r>
              <a:rPr lang="en-US" sz="2800" dirty="0" smtClean="0"/>
              <a:t>? </a:t>
            </a:r>
          </a:p>
          <a:p>
            <a:r>
              <a:rPr lang="en-US" sz="2800" dirty="0" smtClean="0"/>
              <a:t>The object lesson of this lawsuit is not necessarily what the ultimate outcome will be based on its unique facts. The real point is that causes of action do exist in the law that can make a third-party, like a bank, potentially responsible for harm suffered by others at the hands of Cyber criminals. </a:t>
            </a:r>
            <a:endParaRPr lang="en-US" sz="2800" dirty="0"/>
          </a:p>
        </p:txBody>
      </p:sp>
    </p:spTree>
    <p:extLst>
      <p:ext uri="{BB962C8B-B14F-4D97-AF65-F5344CB8AC3E}">
        <p14:creationId xmlns:p14="http://schemas.microsoft.com/office/powerpoint/2010/main" val="3649900214"/>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Matters</a:t>
            </a:r>
            <a:endParaRPr lang="en-US" dirty="0"/>
          </a:p>
        </p:txBody>
      </p:sp>
      <p:sp>
        <p:nvSpPr>
          <p:cNvPr id="3" name="Content Placeholder 2"/>
          <p:cNvSpPr>
            <a:spLocks noGrp="1"/>
          </p:cNvSpPr>
          <p:nvPr>
            <p:ph idx="1"/>
          </p:nvPr>
        </p:nvSpPr>
        <p:spPr/>
        <p:txBody>
          <a:bodyPr/>
          <a:lstStyle/>
          <a:p>
            <a:r>
              <a:rPr lang="en-US" dirty="0" smtClean="0"/>
              <a:t>Read yours </a:t>
            </a:r>
          </a:p>
          <a:p>
            <a:r>
              <a:rPr lang="en-US" dirty="0" smtClean="0"/>
              <a:t>Do not be afraid to challenge vague language – to ask for specifics. If the language calls for reasonable </a:t>
            </a:r>
            <a:r>
              <a:rPr lang="en-US" dirty="0" err="1" smtClean="0"/>
              <a:t>secuerity</a:t>
            </a:r>
            <a:r>
              <a:rPr lang="en-US" dirty="0" smtClean="0"/>
              <a:t> measures, ask what that means.</a:t>
            </a:r>
          </a:p>
          <a:p>
            <a:r>
              <a:rPr lang="en-US" dirty="0" smtClean="0"/>
              <a:t>Be Aware of the </a:t>
            </a:r>
            <a:r>
              <a:rPr lang="en-US" dirty="0" err="1" smtClean="0"/>
              <a:t>Upsell</a:t>
            </a:r>
            <a:r>
              <a:rPr lang="en-US" dirty="0" smtClean="0"/>
              <a:t>:</a:t>
            </a:r>
          </a:p>
          <a:p>
            <a:pPr>
              <a:buNone/>
            </a:pPr>
            <a:endParaRPr lang="en-US" dirty="0"/>
          </a:p>
        </p:txBody>
      </p:sp>
    </p:spTree>
    <p:extLst>
      <p:ext uri="{BB962C8B-B14F-4D97-AF65-F5344CB8AC3E}">
        <p14:creationId xmlns:p14="http://schemas.microsoft.com/office/powerpoint/2010/main" val="239685168"/>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is Like A liquor License</a:t>
            </a:r>
            <a:endParaRPr lang="en-US" dirty="0"/>
          </a:p>
        </p:txBody>
      </p:sp>
      <p:sp>
        <p:nvSpPr>
          <p:cNvPr id="3" name="Content Placeholder 2"/>
          <p:cNvSpPr>
            <a:spLocks noGrp="1"/>
          </p:cNvSpPr>
          <p:nvPr>
            <p:ph idx="1"/>
          </p:nvPr>
        </p:nvSpPr>
        <p:spPr/>
        <p:txBody>
          <a:bodyPr>
            <a:normAutofit/>
          </a:bodyPr>
          <a:lstStyle/>
          <a:p>
            <a:r>
              <a:rPr lang="en-US" dirty="0" smtClean="0"/>
              <a:t>"Security is like a liquor license to a restaurant -- an opportunity to up-sell each customer with a high-profit margin product to balance out the dismal or loss-leading margins of the core product. Security is the single most profitable differentiator that a service provider can add to </a:t>
            </a:r>
            <a:r>
              <a:rPr lang="en-US" dirty="0" err="1" smtClean="0"/>
              <a:t>IaaS</a:t>
            </a:r>
            <a:r>
              <a:rPr lang="en-US" dirty="0" smtClean="0"/>
              <a:t> to have any hope of making money.."</a:t>
            </a:r>
          </a:p>
          <a:p>
            <a:pPr lvl="1"/>
            <a:r>
              <a:rPr lang="en-US" dirty="0" smtClean="0"/>
              <a:t>-PC World, March 20, 2011</a:t>
            </a:r>
            <a:endParaRPr lang="en-US" dirty="0"/>
          </a:p>
        </p:txBody>
      </p:sp>
    </p:spTree>
    <p:extLst>
      <p:ext uri="{BB962C8B-B14F-4D97-AF65-F5344CB8AC3E}">
        <p14:creationId xmlns:p14="http://schemas.microsoft.com/office/powerpoint/2010/main" val="559743014"/>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781" y="1126084"/>
            <a:ext cx="7772400" cy="1542165"/>
          </a:xfrm>
        </p:spPr>
        <p:txBody>
          <a:bodyPr>
            <a:normAutofit/>
          </a:bodyPr>
          <a:lstStyle/>
          <a:p>
            <a:r>
              <a:rPr lang="en-GB" dirty="0" smtClean="0"/>
              <a:t>The Privacy Statement – Read It</a:t>
            </a:r>
            <a:endParaRPr lang="en-GB" sz="2400" dirty="0"/>
          </a:p>
        </p:txBody>
      </p:sp>
      <p:sp>
        <p:nvSpPr>
          <p:cNvPr id="4" name="Rectangle 3"/>
          <p:cNvSpPr/>
          <p:nvPr/>
        </p:nvSpPr>
        <p:spPr>
          <a:xfrm>
            <a:off x="2474366" y="3948676"/>
            <a:ext cx="2967351" cy="646331"/>
          </a:xfrm>
          <a:prstGeom prst="rect">
            <a:avLst/>
          </a:prstGeom>
        </p:spPr>
        <p:txBody>
          <a:bodyPr wrap="none">
            <a:spAutoFit/>
          </a:bodyPr>
          <a:lstStyle/>
          <a:p>
            <a:r>
              <a:rPr lang="en-US" sz="3600" b="1" dirty="0" smtClean="0">
                <a:solidFill>
                  <a:srgbClr val="F58D01"/>
                </a:solidFill>
                <a:ea typeface="Segoe UI" panose="020B0502040204020203" pitchFamily="34" charset="0"/>
                <a:cs typeface="Segoe UI" panose="020B0502040204020203" pitchFamily="34" charset="0"/>
              </a:rPr>
              <a:t>Patrick Feehan</a:t>
            </a:r>
            <a:endParaRPr lang="en-US" sz="3600" dirty="0">
              <a:solidFill>
                <a:srgbClr val="F58D01"/>
              </a:solidFill>
            </a:endParaRPr>
          </a:p>
        </p:txBody>
      </p:sp>
    </p:spTree>
    <p:extLst>
      <p:ext uri="{BB962C8B-B14F-4D97-AF65-F5344CB8AC3E}">
        <p14:creationId xmlns:p14="http://schemas.microsoft.com/office/powerpoint/2010/main" val="51719010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1986 – First IBM PC Virus - Brain</a:t>
            </a:r>
            <a:endParaRPr lang="en-US" dirty="0"/>
          </a:p>
        </p:txBody>
      </p:sp>
      <p:sp>
        <p:nvSpPr>
          <p:cNvPr id="10" name="TextBox 9"/>
          <p:cNvSpPr txBox="1"/>
          <p:nvPr/>
        </p:nvSpPr>
        <p:spPr>
          <a:xfrm>
            <a:off x="832104" y="1609344"/>
            <a:ext cx="2406650" cy="707886"/>
          </a:xfrm>
          <a:prstGeom prst="rect">
            <a:avLst/>
          </a:prstGeom>
          <a:noFill/>
        </p:spPr>
        <p:txBody>
          <a:bodyPr wrap="square" rtlCol="0">
            <a:spAutoFit/>
          </a:bodyPr>
          <a:lstStyle/>
          <a:p>
            <a:r>
              <a:rPr lang="en-US" sz="2000" b="1" dirty="0" smtClean="0">
                <a:solidFill>
                  <a:srgbClr val="F58D01"/>
                </a:solidFill>
                <a:ea typeface="Segoe UI" panose="020B0502040204020203" pitchFamily="34" charset="0"/>
                <a:cs typeface="Segoe UI" panose="020B0502040204020203" pitchFamily="34" charset="0"/>
              </a:rPr>
              <a:t>First Known IBM PC Virus</a:t>
            </a:r>
            <a:endParaRPr lang="en-US" sz="2000" b="1" dirty="0">
              <a:solidFill>
                <a:srgbClr val="F58D01"/>
              </a:solidFill>
              <a:ea typeface="Segoe UI" panose="020B0502040204020203" pitchFamily="34" charset="0"/>
              <a:cs typeface="Segoe UI" panose="020B0502040204020203" pitchFamily="34" charset="0"/>
            </a:endParaRPr>
          </a:p>
        </p:txBody>
      </p:sp>
      <p:pic>
        <p:nvPicPr>
          <p:cNvPr id="2050" name="Picture 2" descr="http://www.patchtogether.com/media/designs/TOY_1683_DEFAULT_4ab6861deb4f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2255" y="1500553"/>
            <a:ext cx="2013327" cy="16064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85214" y="3421746"/>
            <a:ext cx="4572000" cy="2585323"/>
          </a:xfrm>
          <a:prstGeom prst="rect">
            <a:avLst/>
          </a:prstGeom>
        </p:spPr>
        <p:txBody>
          <a:bodyPr>
            <a:spAutoFit/>
          </a:bodyPr>
          <a:lstStyle/>
          <a:p>
            <a:r>
              <a:rPr lang="en-US" dirty="0"/>
              <a:t>Welcome to the Dungeon</a:t>
            </a:r>
            <a:br>
              <a:rPr lang="en-US" dirty="0"/>
            </a:br>
            <a:r>
              <a:rPr lang="en-US" dirty="0"/>
              <a:t>(c) 198Welcome to the Dungeon</a:t>
            </a:r>
            <a:br>
              <a:rPr lang="en-US" dirty="0"/>
            </a:br>
            <a:r>
              <a:rPr lang="en-US" dirty="0"/>
              <a:t>(c) 1986 </a:t>
            </a:r>
            <a:r>
              <a:rPr lang="en-US" dirty="0" err="1"/>
              <a:t>Basit</a:t>
            </a:r>
            <a:r>
              <a:rPr lang="en-US" dirty="0"/>
              <a:t> &amp; </a:t>
            </a:r>
            <a:r>
              <a:rPr lang="en-US" dirty="0" err="1"/>
              <a:t>Amjad</a:t>
            </a:r>
            <a:r>
              <a:rPr lang="en-US" dirty="0"/>
              <a:t> (</a:t>
            </a:r>
            <a:r>
              <a:rPr lang="en-US" dirty="0" err="1"/>
              <a:t>pvt</a:t>
            </a:r>
            <a:r>
              <a:rPr lang="en-US" dirty="0"/>
              <a:t>) Ltd.</a:t>
            </a:r>
            <a:br>
              <a:rPr lang="en-US" dirty="0"/>
            </a:br>
            <a:r>
              <a:rPr lang="en-US" dirty="0"/>
              <a:t>BRAIN COMPUTER SERVICES</a:t>
            </a:r>
            <a:br>
              <a:rPr lang="en-US" dirty="0"/>
            </a:br>
            <a:r>
              <a:rPr lang="en-US" dirty="0"/>
              <a:t>730 NIZAB BLOCK ALLAMA IQBAL TOWN</a:t>
            </a:r>
            <a:br>
              <a:rPr lang="en-US" dirty="0"/>
            </a:br>
            <a:r>
              <a:rPr lang="en-US" dirty="0"/>
              <a:t>LAHORE-PAKISTAN PHONE :430791,443248,280530.</a:t>
            </a:r>
            <a:br>
              <a:rPr lang="en-US" dirty="0"/>
            </a:br>
            <a:r>
              <a:rPr lang="en-US" dirty="0"/>
              <a:t>Beware of this VIRUS….</a:t>
            </a:r>
            <a:br>
              <a:rPr lang="en-US" dirty="0"/>
            </a:br>
            <a:r>
              <a:rPr lang="en-US" dirty="0"/>
              <a:t>Contact us for vaccination………… $#@%$@!!</a:t>
            </a:r>
          </a:p>
        </p:txBody>
      </p:sp>
    </p:spTree>
    <p:extLst>
      <p:ext uri="{BB962C8B-B14F-4D97-AF65-F5344CB8AC3E}">
        <p14:creationId xmlns:p14="http://schemas.microsoft.com/office/powerpoint/2010/main" val="4065973588"/>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 Had a Problem</a:t>
            </a:r>
            <a:endParaRPr lang="en-US" dirty="0"/>
          </a:p>
        </p:txBody>
      </p:sp>
      <p:sp>
        <p:nvSpPr>
          <p:cNvPr id="3" name="Content Placeholder 2"/>
          <p:cNvSpPr>
            <a:spLocks noGrp="1"/>
          </p:cNvSpPr>
          <p:nvPr>
            <p:ph idx="1"/>
          </p:nvPr>
        </p:nvSpPr>
        <p:spPr/>
        <p:txBody>
          <a:bodyPr>
            <a:normAutofit/>
          </a:bodyPr>
          <a:lstStyle/>
          <a:p>
            <a:r>
              <a:rPr lang="en-US" dirty="0" smtClean="0"/>
              <a:t>They had an employee who was spending 4 hours a month doing employee income verifications.</a:t>
            </a:r>
          </a:p>
          <a:p>
            <a:r>
              <a:rPr lang="en-US" dirty="0" smtClean="0"/>
              <a:t>They had a solution.</a:t>
            </a:r>
          </a:p>
          <a:p>
            <a:r>
              <a:rPr lang="en-US" dirty="0" smtClean="0"/>
              <a:t>A Vendor would take over that task for the College.</a:t>
            </a:r>
          </a:p>
          <a:p>
            <a:r>
              <a:rPr lang="en-US" dirty="0" smtClean="0"/>
              <a:t>All it required was 8 hours  every other week of IT personnel time.  </a:t>
            </a:r>
            <a:endParaRPr lang="en-US" dirty="0"/>
          </a:p>
        </p:txBody>
      </p:sp>
    </p:spTree>
    <p:extLst>
      <p:ext uri="{BB962C8B-B14F-4D97-AF65-F5344CB8AC3E}">
        <p14:creationId xmlns:p14="http://schemas.microsoft.com/office/powerpoint/2010/main" val="3918883467"/>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64418"/>
          </a:xfrm>
        </p:spPr>
        <p:txBody>
          <a:bodyPr>
            <a:normAutofit fontScale="90000"/>
          </a:bodyPr>
          <a:lstStyle/>
          <a:p>
            <a:r>
              <a:rPr lang="en-US" dirty="0" smtClean="0"/>
              <a:t>To Do This – Data Had to Be Transferred</a:t>
            </a:r>
            <a:endParaRPr lang="en-US" dirty="0"/>
          </a:p>
        </p:txBody>
      </p:sp>
      <p:sp>
        <p:nvSpPr>
          <p:cNvPr id="3" name="Content Placeholder 2"/>
          <p:cNvSpPr>
            <a:spLocks noGrp="1"/>
          </p:cNvSpPr>
          <p:nvPr>
            <p:ph idx="1"/>
          </p:nvPr>
        </p:nvSpPr>
        <p:spPr/>
        <p:txBody>
          <a:bodyPr>
            <a:normAutofit lnSpcReduction="10000"/>
          </a:bodyPr>
          <a:lstStyle/>
          <a:p>
            <a:endParaRPr lang="en-US" dirty="0"/>
          </a:p>
          <a:p>
            <a:r>
              <a:rPr lang="en-US" dirty="0"/>
              <a:t> Employer Company Code </a:t>
            </a:r>
          </a:p>
          <a:p>
            <a:r>
              <a:rPr lang="en-US" dirty="0"/>
              <a:t>Employee Name </a:t>
            </a:r>
          </a:p>
          <a:p>
            <a:r>
              <a:rPr lang="en-US" dirty="0"/>
              <a:t>SSN User ID PIN </a:t>
            </a:r>
          </a:p>
          <a:p>
            <a:r>
              <a:rPr lang="en-US" dirty="0"/>
              <a:t>As of Date </a:t>
            </a:r>
          </a:p>
          <a:p>
            <a:r>
              <a:rPr lang="en-US" dirty="0"/>
              <a:t>Most Recent Hire Date </a:t>
            </a:r>
          </a:p>
          <a:p>
            <a:r>
              <a:rPr lang="en-US" dirty="0"/>
              <a:t>Original Hire Date </a:t>
            </a:r>
          </a:p>
          <a:p>
            <a:r>
              <a:rPr lang="en-US" dirty="0"/>
              <a:t>Job Title </a:t>
            </a:r>
          </a:p>
          <a:p>
            <a:r>
              <a:rPr lang="en-US" dirty="0"/>
              <a:t>Employee Status </a:t>
            </a:r>
          </a:p>
          <a:p>
            <a:r>
              <a:rPr lang="en-US" dirty="0"/>
              <a:t>Date of Termination (if applicable) Pay Frequency 	</a:t>
            </a:r>
          </a:p>
        </p:txBody>
      </p:sp>
    </p:spTree>
    <p:extLst>
      <p:ext uri="{BB962C8B-B14F-4D97-AF65-F5344CB8AC3E}">
        <p14:creationId xmlns:p14="http://schemas.microsoft.com/office/powerpoint/2010/main" val="3779442468"/>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64418"/>
          </a:xfrm>
        </p:spPr>
        <p:txBody>
          <a:bodyPr>
            <a:normAutofit fontScale="90000"/>
          </a:bodyPr>
          <a:lstStyle/>
          <a:p>
            <a:r>
              <a:rPr lang="en-US" dirty="0" smtClean="0"/>
              <a:t>To Do This – Data Had to Be Transferred</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 Current Pay Rate </a:t>
            </a:r>
          </a:p>
          <a:p>
            <a:r>
              <a:rPr lang="en-US" dirty="0"/>
              <a:t>YTD gross Base pay </a:t>
            </a:r>
          </a:p>
          <a:p>
            <a:r>
              <a:rPr lang="en-US" dirty="0"/>
              <a:t>YTD gross Over-time pay </a:t>
            </a:r>
          </a:p>
          <a:p>
            <a:r>
              <a:rPr lang="en-US" dirty="0"/>
              <a:t>YTD gross Bonus pay </a:t>
            </a:r>
          </a:p>
          <a:p>
            <a:r>
              <a:rPr lang="en-US" dirty="0"/>
              <a:t>YTD gross Commission pay </a:t>
            </a:r>
          </a:p>
          <a:p>
            <a:r>
              <a:rPr lang="en-US" dirty="0"/>
              <a:t>YTD gross Other income </a:t>
            </a:r>
          </a:p>
          <a:p>
            <a:r>
              <a:rPr lang="en-US" dirty="0"/>
              <a:t>YTD gross Total 	</a:t>
            </a:r>
          </a:p>
          <a:p>
            <a:r>
              <a:rPr lang="en-US" dirty="0"/>
              <a:t>	</a:t>
            </a:r>
          </a:p>
        </p:txBody>
      </p:sp>
    </p:spTree>
    <p:extLst>
      <p:ext uri="{BB962C8B-B14F-4D97-AF65-F5344CB8AC3E}">
        <p14:creationId xmlns:p14="http://schemas.microsoft.com/office/powerpoint/2010/main" val="2229071130"/>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64418"/>
          </a:xfrm>
        </p:spPr>
        <p:txBody>
          <a:bodyPr>
            <a:normAutofit fontScale="90000"/>
          </a:bodyPr>
          <a:lstStyle/>
          <a:p>
            <a:r>
              <a:rPr lang="en-US" dirty="0" smtClean="0"/>
              <a:t>To Do This – Data Had to Be Transferred</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 Employee Home Address </a:t>
            </a:r>
          </a:p>
          <a:p>
            <a:r>
              <a:rPr lang="en-US" dirty="0"/>
              <a:t>Pay Period End Date </a:t>
            </a:r>
          </a:p>
          <a:p>
            <a:r>
              <a:rPr lang="en-US" dirty="0"/>
              <a:t>Date Paid/Check Date </a:t>
            </a:r>
          </a:p>
          <a:p>
            <a:r>
              <a:rPr lang="en-US" dirty="0"/>
              <a:t>Total Hours worked for pay period </a:t>
            </a:r>
          </a:p>
          <a:p>
            <a:r>
              <a:rPr lang="en-US" dirty="0"/>
              <a:t>Gross wages for pay period </a:t>
            </a:r>
          </a:p>
          <a:p>
            <a:r>
              <a:rPr lang="en-US" dirty="0"/>
              <a:t>Net Pay for pay period 	</a:t>
            </a:r>
          </a:p>
        </p:txBody>
      </p:sp>
    </p:spTree>
    <p:extLst>
      <p:ext uri="{BB962C8B-B14F-4D97-AF65-F5344CB8AC3E}">
        <p14:creationId xmlns:p14="http://schemas.microsoft.com/office/powerpoint/2010/main" val="3526713688"/>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64418"/>
          </a:xfrm>
        </p:spPr>
        <p:txBody>
          <a:bodyPr>
            <a:normAutofit fontScale="90000"/>
          </a:bodyPr>
          <a:lstStyle/>
          <a:p>
            <a:r>
              <a:rPr lang="en-US" dirty="0" smtClean="0"/>
              <a:t>Patrick – they said – Do You Approve This?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t>"No", I said.</a:t>
            </a:r>
          </a:p>
          <a:p>
            <a:r>
              <a:rPr lang="en-US" dirty="0" smtClean="0"/>
              <a:t>"Read their privacy statement"</a:t>
            </a:r>
            <a:r>
              <a:rPr lang="en-US" dirty="0"/>
              <a:t>	</a:t>
            </a:r>
          </a:p>
        </p:txBody>
      </p:sp>
    </p:spTree>
    <p:extLst>
      <p:ext uri="{BB962C8B-B14F-4D97-AF65-F5344CB8AC3E}">
        <p14:creationId xmlns:p14="http://schemas.microsoft.com/office/powerpoint/2010/main" val="2483591109"/>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64418"/>
          </a:xfrm>
        </p:spPr>
        <p:txBody>
          <a:bodyPr>
            <a:normAutofit/>
          </a:bodyPr>
          <a:lstStyle/>
          <a:p>
            <a:r>
              <a:rPr lang="en-US" dirty="0" smtClean="0"/>
              <a:t>Privacy Statement Said</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p>
          <a:p>
            <a:pPr fontAlgn="base"/>
            <a:r>
              <a:rPr lang="en-US" b="1" dirty="0"/>
              <a:t>TO WHOM WE MAY DISCLOSE THE INFORMATION WE COLLECT</a:t>
            </a:r>
            <a:endParaRPr lang="en-US" dirty="0"/>
          </a:p>
          <a:p>
            <a:pPr fontAlgn="base"/>
            <a:r>
              <a:rPr lang="en-US" dirty="0"/>
              <a:t>We take reasonable precautions to be sure that nonaffiliated third parties and affiliates, to whom we disclose your personally identifiable information are aware of our privacy policy and will treat the information in a similarly responsible manner. Our contracts and written agreements with nonaffiliated third parties that receive information from us about you prohibit those parties from transferring the information other than to provide the service that you obtain from us</a:t>
            </a:r>
            <a:r>
              <a:rPr lang="en-US" dirty="0" smtClean="0"/>
              <a:t>.</a:t>
            </a:r>
            <a:endParaRPr lang="en-US" dirty="0"/>
          </a:p>
        </p:txBody>
      </p:sp>
    </p:spTree>
    <p:extLst>
      <p:ext uri="{BB962C8B-B14F-4D97-AF65-F5344CB8AC3E}">
        <p14:creationId xmlns:p14="http://schemas.microsoft.com/office/powerpoint/2010/main" val="4109558286"/>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64418"/>
          </a:xfrm>
        </p:spPr>
        <p:txBody>
          <a:bodyPr>
            <a:normAutofit/>
          </a:bodyPr>
          <a:lstStyle/>
          <a:p>
            <a:r>
              <a:rPr lang="en-US" dirty="0" smtClean="0"/>
              <a:t>Privacy Statement Said</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p>
          <a:p>
            <a:pPr fontAlgn="base"/>
            <a:r>
              <a:rPr lang="en-US" b="1" dirty="0"/>
              <a:t>Agents and contractors:</a:t>
            </a:r>
            <a:r>
              <a:rPr lang="en-US" dirty="0"/>
              <a:t> Our contractors sometimes have access to your personal information in the course of assisting in operating our business and providing products or services to you. These contractors include vendors and suppliers that provide us with technology, services, and/or content for the operation and maintenance of our site. Some of these relationships may be with companies that co-brand portions of their site and services, or that provide services to you on our behalf. Co-branded sites may have their own privacy policies posted on their sites</a:t>
            </a:r>
          </a:p>
        </p:txBody>
      </p:sp>
    </p:spTree>
    <p:extLst>
      <p:ext uri="{BB962C8B-B14F-4D97-AF65-F5344CB8AC3E}">
        <p14:creationId xmlns:p14="http://schemas.microsoft.com/office/powerpoint/2010/main" val="3243950170"/>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64418"/>
          </a:xfrm>
        </p:spPr>
        <p:txBody>
          <a:bodyPr>
            <a:normAutofit/>
          </a:bodyPr>
          <a:lstStyle/>
          <a:p>
            <a:r>
              <a:rPr lang="en-US" dirty="0" smtClean="0"/>
              <a:t>And Ironically…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pPr fontAlgn="base"/>
            <a:r>
              <a:rPr lang="en-US" b="1" dirty="0"/>
              <a:t>EFFORTS WE MAKE TO SAFEGUARD YOUR PERSONAL INFORMATION</a:t>
            </a:r>
            <a:endParaRPr lang="en-US" dirty="0"/>
          </a:p>
          <a:p>
            <a:pPr fontAlgn="base"/>
            <a:r>
              <a:rPr lang="en-US" dirty="0"/>
              <a:t>We are committed to protecting the security of your information </a:t>
            </a:r>
            <a:r>
              <a:rPr lang="en-US" dirty="0" smtClean="0"/>
              <a:t>…by </a:t>
            </a:r>
            <a:r>
              <a:rPr lang="en-US" dirty="0"/>
              <a:t>taking these steps:</a:t>
            </a:r>
          </a:p>
          <a:p>
            <a:pPr fontAlgn="base"/>
            <a:r>
              <a:rPr lang="en-US" dirty="0"/>
              <a:t>We limit access to your personal information to employees having a </a:t>
            </a:r>
            <a:r>
              <a:rPr lang="en-US" u="sng" dirty="0"/>
              <a:t>reasonable</a:t>
            </a:r>
            <a:r>
              <a:rPr lang="en-US" dirty="0"/>
              <a:t> need to access this information to provide products and services to you and to our customers. Employees who misuse information are subject to disciplinary action, including termination.</a:t>
            </a:r>
          </a:p>
          <a:p>
            <a:pPr fontAlgn="base"/>
            <a:r>
              <a:rPr lang="en-US" dirty="0"/>
              <a:t>We have </a:t>
            </a:r>
            <a:r>
              <a:rPr lang="en-US" u="sng" dirty="0"/>
              <a:t>reasonable</a:t>
            </a:r>
            <a:r>
              <a:rPr lang="en-US" dirty="0"/>
              <a:t> physical, technical and procedural safeguards to help protect your personal information</a:t>
            </a:r>
            <a:r>
              <a:rPr lang="en-US" dirty="0" smtClean="0"/>
              <a:t>.</a:t>
            </a:r>
            <a:endParaRPr lang="en-US" dirty="0"/>
          </a:p>
        </p:txBody>
      </p:sp>
    </p:spTree>
    <p:extLst>
      <p:ext uri="{BB962C8B-B14F-4D97-AF65-F5344CB8AC3E}">
        <p14:creationId xmlns:p14="http://schemas.microsoft.com/office/powerpoint/2010/main" val="2709191842"/>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64418"/>
          </a:xfrm>
        </p:spPr>
        <p:txBody>
          <a:bodyPr>
            <a:normAutofit/>
          </a:bodyPr>
          <a:lstStyle/>
          <a:p>
            <a:r>
              <a:rPr lang="en-US" dirty="0" smtClean="0"/>
              <a:t>And Finally…</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620" y="2398426"/>
            <a:ext cx="7558580" cy="1693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928756"/>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3650" y="1050925"/>
            <a:ext cx="4076700" cy="4756150"/>
          </a:xfrm>
          <a:prstGeom prst="rect">
            <a:avLst/>
          </a:prstGeom>
        </p:spPr>
      </p:pic>
    </p:spTree>
    <p:extLst>
      <p:ext uri="{BB962C8B-B14F-4D97-AF65-F5344CB8AC3E}">
        <p14:creationId xmlns:p14="http://schemas.microsoft.com/office/powerpoint/2010/main" val="31588957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1986 – Computer Fraud and Abuse Act</a:t>
            </a:r>
            <a:endParaRPr lang="en-US" sz="3200" dirty="0"/>
          </a:p>
        </p:txBody>
      </p:sp>
      <p:sp>
        <p:nvSpPr>
          <p:cNvPr id="10" name="TextBox 9"/>
          <p:cNvSpPr txBox="1"/>
          <p:nvPr/>
        </p:nvSpPr>
        <p:spPr>
          <a:xfrm>
            <a:off x="532301" y="1963287"/>
            <a:ext cx="2406650" cy="1015663"/>
          </a:xfrm>
          <a:prstGeom prst="rect">
            <a:avLst/>
          </a:prstGeom>
          <a:noFill/>
        </p:spPr>
        <p:txBody>
          <a:bodyPr wrap="square" rtlCol="0">
            <a:spAutoFit/>
          </a:bodyPr>
          <a:lstStyle/>
          <a:p>
            <a:r>
              <a:rPr lang="en-US" sz="2000" b="1" dirty="0" smtClean="0">
                <a:solidFill>
                  <a:srgbClr val="F58D01"/>
                </a:solidFill>
                <a:ea typeface="Segoe UI" panose="020B0502040204020203" pitchFamily="34" charset="0"/>
                <a:cs typeface="Segoe UI" panose="020B0502040204020203" pitchFamily="34" charset="0"/>
              </a:rPr>
              <a:t>Information Security</a:t>
            </a:r>
          </a:p>
          <a:p>
            <a:r>
              <a:rPr lang="en-US" sz="2000" b="1" dirty="0" smtClean="0">
                <a:solidFill>
                  <a:srgbClr val="F58D01"/>
                </a:solidFill>
                <a:ea typeface="Segoe UI" panose="020B0502040204020203" pitchFamily="34" charset="0"/>
                <a:cs typeface="Segoe UI" panose="020B0502040204020203" pitchFamily="34" charset="0"/>
              </a:rPr>
              <a:t>- Legal recognition - is  Born</a:t>
            </a:r>
            <a:endParaRPr lang="en-US" sz="2000" b="1" dirty="0">
              <a:solidFill>
                <a:srgbClr val="F58D01"/>
              </a:solidFill>
              <a:ea typeface="Segoe UI" panose="020B0502040204020203" pitchFamily="34" charset="0"/>
              <a:cs typeface="Segoe UI" panose="020B0502040204020203" pitchFamily="34" charset="0"/>
            </a:endParaRPr>
          </a:p>
        </p:txBody>
      </p:sp>
      <p:pic>
        <p:nvPicPr>
          <p:cNvPr id="3074" name="Picture 2" descr="http://elamb.org/wp-content/uploads/2014/06/information-security-job-descrip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0568" y="1538633"/>
            <a:ext cx="5048208" cy="42625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2301" y="3720305"/>
            <a:ext cx="2406650" cy="707886"/>
          </a:xfrm>
          <a:prstGeom prst="rect">
            <a:avLst/>
          </a:prstGeom>
          <a:noFill/>
        </p:spPr>
        <p:txBody>
          <a:bodyPr wrap="square" rtlCol="0">
            <a:spAutoFit/>
          </a:bodyPr>
          <a:lstStyle/>
          <a:p>
            <a:r>
              <a:rPr lang="en-US" sz="2000" b="1" dirty="0" smtClean="0">
                <a:solidFill>
                  <a:srgbClr val="F58D01"/>
                </a:solidFill>
                <a:ea typeface="Segoe UI" panose="020B0502040204020203" pitchFamily="34" charset="0"/>
                <a:cs typeface="Segoe UI" panose="020B0502040204020203" pitchFamily="34" charset="0"/>
              </a:rPr>
              <a:t>1988 – CERT Advisories Begin</a:t>
            </a:r>
            <a:endParaRPr lang="en-US" sz="2000" b="1" dirty="0">
              <a:solidFill>
                <a:srgbClr val="F58D01"/>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07363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a:off x="3757910" y="1371600"/>
            <a:ext cx="1160859" cy="1160859"/>
          </a:xfrm>
          <a:custGeom>
            <a:avLst/>
            <a:gdLst>
              <a:gd name="connsiteX0" fmla="*/ 0 w 1160859"/>
              <a:gd name="connsiteY0" fmla="*/ 580430 h 1160859"/>
              <a:gd name="connsiteX1" fmla="*/ 580430 w 1160859"/>
              <a:gd name="connsiteY1" fmla="*/ 0 h 1160859"/>
              <a:gd name="connsiteX2" fmla="*/ 1160860 w 1160859"/>
              <a:gd name="connsiteY2" fmla="*/ 580430 h 1160859"/>
              <a:gd name="connsiteX3" fmla="*/ 580430 w 1160859"/>
              <a:gd name="connsiteY3" fmla="*/ 1160860 h 1160859"/>
              <a:gd name="connsiteX4" fmla="*/ 0 w 1160859"/>
              <a:gd name="connsiteY4" fmla="*/ 580430 h 1160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859" h="1160859">
                <a:moveTo>
                  <a:pt x="0" y="580430"/>
                </a:moveTo>
                <a:cubicBezTo>
                  <a:pt x="0" y="259867"/>
                  <a:pt x="259867" y="0"/>
                  <a:pt x="580430" y="0"/>
                </a:cubicBezTo>
                <a:cubicBezTo>
                  <a:pt x="900993" y="0"/>
                  <a:pt x="1160860" y="259867"/>
                  <a:pt x="1160860" y="580430"/>
                </a:cubicBezTo>
                <a:cubicBezTo>
                  <a:pt x="1160860" y="900993"/>
                  <a:pt x="900993" y="1160860"/>
                  <a:pt x="580430" y="1160860"/>
                </a:cubicBezTo>
                <a:cubicBezTo>
                  <a:pt x="259867" y="1160860"/>
                  <a:pt x="0" y="900993"/>
                  <a:pt x="0" y="580430"/>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1434" tIns="181434" rIns="181434" bIns="181434" numCol="1" spcCol="1270" anchor="ctr" anchorCtr="0">
            <a:noAutofit/>
          </a:bodyPr>
          <a:lstStyle/>
          <a:p>
            <a:pPr algn="ctr" defTabSz="400050">
              <a:lnSpc>
                <a:spcPct val="90000"/>
              </a:lnSpc>
              <a:spcAft>
                <a:spcPct val="35000"/>
              </a:spcAft>
            </a:pPr>
            <a:r>
              <a:rPr lang="en-US" sz="1000" b="1" dirty="0" smtClean="0">
                <a:solidFill>
                  <a:srgbClr val="FFFFFF"/>
                </a:solidFill>
              </a:rPr>
              <a:t>CLOUD</a:t>
            </a:r>
            <a:endParaRPr lang="en-US" sz="1000" dirty="0">
              <a:solidFill>
                <a:srgbClr val="FFFFFF"/>
              </a:solidFill>
            </a:endParaRPr>
          </a:p>
        </p:txBody>
      </p:sp>
      <p:sp>
        <p:nvSpPr>
          <p:cNvPr id="29" name="Title 28"/>
          <p:cNvSpPr>
            <a:spLocks noGrp="1"/>
          </p:cNvSpPr>
          <p:nvPr>
            <p:ph type="title"/>
          </p:nvPr>
        </p:nvSpPr>
        <p:spPr/>
        <p:txBody>
          <a:bodyPr/>
          <a:lstStyle/>
          <a:p>
            <a:r>
              <a:rPr lang="en-US" dirty="0" smtClean="0"/>
              <a:t>Change Impacts Risk</a:t>
            </a:r>
            <a:endParaRPr lang="en-US" dirty="0"/>
          </a:p>
        </p:txBody>
      </p:sp>
      <p:sp>
        <p:nvSpPr>
          <p:cNvPr id="6" name="Freeform 5"/>
          <p:cNvSpPr/>
          <p:nvPr/>
        </p:nvSpPr>
        <p:spPr>
          <a:xfrm>
            <a:off x="3757910" y="1372958"/>
            <a:ext cx="1160859" cy="1160859"/>
          </a:xfrm>
          <a:custGeom>
            <a:avLst/>
            <a:gdLst>
              <a:gd name="connsiteX0" fmla="*/ 0 w 1160859"/>
              <a:gd name="connsiteY0" fmla="*/ 580430 h 1160859"/>
              <a:gd name="connsiteX1" fmla="*/ 580430 w 1160859"/>
              <a:gd name="connsiteY1" fmla="*/ 0 h 1160859"/>
              <a:gd name="connsiteX2" fmla="*/ 1160860 w 1160859"/>
              <a:gd name="connsiteY2" fmla="*/ 580430 h 1160859"/>
              <a:gd name="connsiteX3" fmla="*/ 580430 w 1160859"/>
              <a:gd name="connsiteY3" fmla="*/ 1160860 h 1160859"/>
              <a:gd name="connsiteX4" fmla="*/ 0 w 1160859"/>
              <a:gd name="connsiteY4" fmla="*/ 580430 h 1160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859" h="1160859">
                <a:moveTo>
                  <a:pt x="0" y="580430"/>
                </a:moveTo>
                <a:cubicBezTo>
                  <a:pt x="0" y="259867"/>
                  <a:pt x="259867" y="0"/>
                  <a:pt x="580430" y="0"/>
                </a:cubicBezTo>
                <a:cubicBezTo>
                  <a:pt x="900993" y="0"/>
                  <a:pt x="1160860" y="259867"/>
                  <a:pt x="1160860" y="580430"/>
                </a:cubicBezTo>
                <a:cubicBezTo>
                  <a:pt x="1160860" y="900993"/>
                  <a:pt x="900993" y="1160860"/>
                  <a:pt x="580430" y="1160860"/>
                </a:cubicBezTo>
                <a:cubicBezTo>
                  <a:pt x="259867" y="1160860"/>
                  <a:pt x="0" y="900993"/>
                  <a:pt x="0" y="580430"/>
                </a:cubicBezTo>
                <a:close/>
              </a:path>
            </a:pathLst>
          </a:custGeom>
          <a:solidFill>
            <a:srgbClr val="23217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1434" tIns="181434" rIns="181434" bIns="181434" numCol="1" spcCol="1270" anchor="ctr" anchorCtr="0">
            <a:noAutofit/>
          </a:bodyPr>
          <a:lstStyle/>
          <a:p>
            <a:pPr algn="ctr" defTabSz="400050">
              <a:lnSpc>
                <a:spcPct val="90000"/>
              </a:lnSpc>
              <a:spcAft>
                <a:spcPct val="35000"/>
              </a:spcAft>
            </a:pPr>
            <a:r>
              <a:rPr lang="en-US" sz="1000" b="1" dirty="0" smtClean="0">
                <a:solidFill>
                  <a:srgbClr val="FFFFFF"/>
                </a:solidFill>
              </a:rPr>
              <a:t>Mainframe</a:t>
            </a:r>
          </a:p>
          <a:p>
            <a:pPr algn="ctr" defTabSz="400050">
              <a:lnSpc>
                <a:spcPct val="90000"/>
              </a:lnSpc>
              <a:spcAft>
                <a:spcPct val="35000"/>
              </a:spcAft>
            </a:pPr>
            <a:r>
              <a:rPr lang="en-US" sz="1000" b="1" dirty="0" smtClean="0">
                <a:solidFill>
                  <a:srgbClr val="FFFFFF"/>
                </a:solidFill>
              </a:rPr>
              <a:t> "THEM</a:t>
            </a:r>
            <a:r>
              <a:rPr lang="en-US" sz="1000" dirty="0" smtClean="0">
                <a:solidFill>
                  <a:srgbClr val="FFFFFF"/>
                </a:solidFill>
              </a:rPr>
              <a:t>"</a:t>
            </a:r>
            <a:endParaRPr lang="en-US" sz="1000" dirty="0">
              <a:solidFill>
                <a:srgbClr val="FFFFFF"/>
              </a:solidFill>
            </a:endParaRPr>
          </a:p>
        </p:txBody>
      </p:sp>
      <p:sp>
        <p:nvSpPr>
          <p:cNvPr id="7" name="Freeform 6"/>
          <p:cNvSpPr/>
          <p:nvPr/>
        </p:nvSpPr>
        <p:spPr>
          <a:xfrm rot="1800000">
            <a:off x="4936205" y="2188709"/>
            <a:ext cx="308170" cy="391790"/>
          </a:xfrm>
          <a:custGeom>
            <a:avLst/>
            <a:gdLst>
              <a:gd name="connsiteX0" fmla="*/ 0 w 308170"/>
              <a:gd name="connsiteY0" fmla="*/ 78358 h 391790"/>
              <a:gd name="connsiteX1" fmla="*/ 154085 w 308170"/>
              <a:gd name="connsiteY1" fmla="*/ 78358 h 391790"/>
              <a:gd name="connsiteX2" fmla="*/ 154085 w 308170"/>
              <a:gd name="connsiteY2" fmla="*/ 0 h 391790"/>
              <a:gd name="connsiteX3" fmla="*/ 308170 w 308170"/>
              <a:gd name="connsiteY3" fmla="*/ 195895 h 391790"/>
              <a:gd name="connsiteX4" fmla="*/ 154085 w 308170"/>
              <a:gd name="connsiteY4" fmla="*/ 391790 h 391790"/>
              <a:gd name="connsiteX5" fmla="*/ 154085 w 308170"/>
              <a:gd name="connsiteY5" fmla="*/ 313432 h 391790"/>
              <a:gd name="connsiteX6" fmla="*/ 0 w 308170"/>
              <a:gd name="connsiteY6" fmla="*/ 313432 h 391790"/>
              <a:gd name="connsiteX7" fmla="*/ 0 w 308170"/>
              <a:gd name="connsiteY7" fmla="*/ 78358 h 3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170" h="391790">
                <a:moveTo>
                  <a:pt x="0" y="78358"/>
                </a:moveTo>
                <a:lnTo>
                  <a:pt x="154085" y="78358"/>
                </a:lnTo>
                <a:lnTo>
                  <a:pt x="154085" y="0"/>
                </a:lnTo>
                <a:lnTo>
                  <a:pt x="308170" y="195895"/>
                </a:lnTo>
                <a:lnTo>
                  <a:pt x="154085" y="391790"/>
                </a:lnTo>
                <a:lnTo>
                  <a:pt x="154085" y="313432"/>
                </a:lnTo>
                <a:lnTo>
                  <a:pt x="0" y="313432"/>
                </a:lnTo>
                <a:lnTo>
                  <a:pt x="0" y="78358"/>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78357" rIns="92451" bIns="78358" numCol="1" spcCol="1270" anchor="ctr" anchorCtr="0">
            <a:noAutofit/>
          </a:bodyPr>
          <a:lstStyle/>
          <a:p>
            <a:pPr algn="ctr" defTabSz="355600">
              <a:lnSpc>
                <a:spcPct val="90000"/>
              </a:lnSpc>
              <a:spcAft>
                <a:spcPct val="35000"/>
              </a:spcAft>
            </a:pPr>
            <a:endParaRPr lang="en-US" sz="800" dirty="0">
              <a:solidFill>
                <a:srgbClr val="FFFFFF"/>
              </a:solidFill>
            </a:endParaRPr>
          </a:p>
        </p:txBody>
      </p:sp>
      <p:sp>
        <p:nvSpPr>
          <p:cNvPr id="8" name="Freeform 7"/>
          <p:cNvSpPr/>
          <p:nvPr/>
        </p:nvSpPr>
        <p:spPr>
          <a:xfrm>
            <a:off x="5271856" y="2244114"/>
            <a:ext cx="1160859" cy="1160859"/>
          </a:xfrm>
          <a:custGeom>
            <a:avLst/>
            <a:gdLst>
              <a:gd name="connsiteX0" fmla="*/ 0 w 1160859"/>
              <a:gd name="connsiteY0" fmla="*/ 580430 h 1160859"/>
              <a:gd name="connsiteX1" fmla="*/ 580430 w 1160859"/>
              <a:gd name="connsiteY1" fmla="*/ 0 h 1160859"/>
              <a:gd name="connsiteX2" fmla="*/ 1160860 w 1160859"/>
              <a:gd name="connsiteY2" fmla="*/ 580430 h 1160859"/>
              <a:gd name="connsiteX3" fmla="*/ 580430 w 1160859"/>
              <a:gd name="connsiteY3" fmla="*/ 1160860 h 1160859"/>
              <a:gd name="connsiteX4" fmla="*/ 0 w 1160859"/>
              <a:gd name="connsiteY4" fmla="*/ 580430 h 1160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859" h="1160859">
                <a:moveTo>
                  <a:pt x="0" y="580430"/>
                </a:moveTo>
                <a:cubicBezTo>
                  <a:pt x="0" y="259867"/>
                  <a:pt x="259867" y="0"/>
                  <a:pt x="580430" y="0"/>
                </a:cubicBezTo>
                <a:cubicBezTo>
                  <a:pt x="900993" y="0"/>
                  <a:pt x="1160860" y="259867"/>
                  <a:pt x="1160860" y="580430"/>
                </a:cubicBezTo>
                <a:cubicBezTo>
                  <a:pt x="1160860" y="900993"/>
                  <a:pt x="900993" y="1160860"/>
                  <a:pt x="580430" y="1160860"/>
                </a:cubicBezTo>
                <a:cubicBezTo>
                  <a:pt x="259867" y="1160860"/>
                  <a:pt x="0" y="900993"/>
                  <a:pt x="0" y="580430"/>
                </a:cubicBez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181434" tIns="181434" rIns="181434" bIns="181434" numCol="1" spcCol="1270" anchor="ctr" anchorCtr="0">
            <a:noAutofit/>
          </a:bodyPr>
          <a:lstStyle/>
          <a:p>
            <a:pPr algn="ctr" defTabSz="400050">
              <a:lnSpc>
                <a:spcPct val="90000"/>
              </a:lnSpc>
              <a:spcAft>
                <a:spcPct val="35000"/>
              </a:spcAft>
            </a:pPr>
            <a:r>
              <a:rPr lang="en-US" sz="1000" b="1" dirty="0" smtClean="0">
                <a:solidFill>
                  <a:srgbClr val="FFFFFF"/>
                </a:solidFill>
              </a:rPr>
              <a:t>Minicomputer </a:t>
            </a:r>
          </a:p>
          <a:p>
            <a:pPr algn="ctr" defTabSz="400050">
              <a:lnSpc>
                <a:spcPct val="90000"/>
              </a:lnSpc>
              <a:spcAft>
                <a:spcPct val="35000"/>
              </a:spcAft>
            </a:pPr>
            <a:r>
              <a:rPr lang="en-US" sz="1000" b="1" dirty="0" smtClean="0">
                <a:solidFill>
                  <a:srgbClr val="FFFFFF"/>
                </a:solidFill>
              </a:rPr>
              <a:t>"US"</a:t>
            </a:r>
            <a:endParaRPr lang="en-US" sz="1000" b="1" dirty="0">
              <a:solidFill>
                <a:srgbClr val="FFFFFF"/>
              </a:solidFill>
            </a:endParaRPr>
          </a:p>
        </p:txBody>
      </p:sp>
      <p:sp>
        <p:nvSpPr>
          <p:cNvPr id="9" name="Freeform 8"/>
          <p:cNvSpPr/>
          <p:nvPr/>
        </p:nvSpPr>
        <p:spPr>
          <a:xfrm rot="5400000">
            <a:off x="5698201" y="3491083"/>
            <a:ext cx="308170" cy="391790"/>
          </a:xfrm>
          <a:custGeom>
            <a:avLst/>
            <a:gdLst>
              <a:gd name="connsiteX0" fmla="*/ 0 w 308170"/>
              <a:gd name="connsiteY0" fmla="*/ 78358 h 391790"/>
              <a:gd name="connsiteX1" fmla="*/ 154085 w 308170"/>
              <a:gd name="connsiteY1" fmla="*/ 78358 h 391790"/>
              <a:gd name="connsiteX2" fmla="*/ 154085 w 308170"/>
              <a:gd name="connsiteY2" fmla="*/ 0 h 391790"/>
              <a:gd name="connsiteX3" fmla="*/ 308170 w 308170"/>
              <a:gd name="connsiteY3" fmla="*/ 195895 h 391790"/>
              <a:gd name="connsiteX4" fmla="*/ 154085 w 308170"/>
              <a:gd name="connsiteY4" fmla="*/ 391790 h 391790"/>
              <a:gd name="connsiteX5" fmla="*/ 154085 w 308170"/>
              <a:gd name="connsiteY5" fmla="*/ 313432 h 391790"/>
              <a:gd name="connsiteX6" fmla="*/ 0 w 308170"/>
              <a:gd name="connsiteY6" fmla="*/ 313432 h 391790"/>
              <a:gd name="connsiteX7" fmla="*/ 0 w 308170"/>
              <a:gd name="connsiteY7" fmla="*/ 78358 h 3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170" h="391790">
                <a:moveTo>
                  <a:pt x="0" y="78358"/>
                </a:moveTo>
                <a:lnTo>
                  <a:pt x="154085" y="78358"/>
                </a:lnTo>
                <a:lnTo>
                  <a:pt x="154085" y="0"/>
                </a:lnTo>
                <a:lnTo>
                  <a:pt x="308170" y="195895"/>
                </a:lnTo>
                <a:lnTo>
                  <a:pt x="154085" y="391790"/>
                </a:lnTo>
                <a:lnTo>
                  <a:pt x="154085" y="313432"/>
                </a:lnTo>
                <a:lnTo>
                  <a:pt x="0" y="313432"/>
                </a:lnTo>
                <a:lnTo>
                  <a:pt x="0" y="78358"/>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78357" rIns="92450" bIns="78358" numCol="1" spcCol="1270" anchor="ctr" anchorCtr="0">
            <a:noAutofit/>
          </a:bodyPr>
          <a:lstStyle/>
          <a:p>
            <a:pPr algn="ctr" defTabSz="355600">
              <a:lnSpc>
                <a:spcPct val="90000"/>
              </a:lnSpc>
              <a:spcAft>
                <a:spcPct val="35000"/>
              </a:spcAft>
            </a:pPr>
            <a:endParaRPr lang="en-US" sz="800" dirty="0">
              <a:solidFill>
                <a:srgbClr val="FFFFFF"/>
              </a:solidFill>
            </a:endParaRPr>
          </a:p>
        </p:txBody>
      </p:sp>
      <p:sp>
        <p:nvSpPr>
          <p:cNvPr id="10" name="Freeform 9"/>
          <p:cNvSpPr/>
          <p:nvPr/>
        </p:nvSpPr>
        <p:spPr>
          <a:xfrm>
            <a:off x="5271856" y="3986426"/>
            <a:ext cx="1160859" cy="1160859"/>
          </a:xfrm>
          <a:custGeom>
            <a:avLst/>
            <a:gdLst>
              <a:gd name="connsiteX0" fmla="*/ 0 w 1160859"/>
              <a:gd name="connsiteY0" fmla="*/ 580430 h 1160859"/>
              <a:gd name="connsiteX1" fmla="*/ 580430 w 1160859"/>
              <a:gd name="connsiteY1" fmla="*/ 0 h 1160859"/>
              <a:gd name="connsiteX2" fmla="*/ 1160860 w 1160859"/>
              <a:gd name="connsiteY2" fmla="*/ 580430 h 1160859"/>
              <a:gd name="connsiteX3" fmla="*/ 580430 w 1160859"/>
              <a:gd name="connsiteY3" fmla="*/ 1160860 h 1160859"/>
              <a:gd name="connsiteX4" fmla="*/ 0 w 1160859"/>
              <a:gd name="connsiteY4" fmla="*/ 580430 h 1160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859" h="1160859">
                <a:moveTo>
                  <a:pt x="0" y="580430"/>
                </a:moveTo>
                <a:cubicBezTo>
                  <a:pt x="0" y="259867"/>
                  <a:pt x="259867" y="0"/>
                  <a:pt x="580430" y="0"/>
                </a:cubicBezTo>
                <a:cubicBezTo>
                  <a:pt x="900993" y="0"/>
                  <a:pt x="1160860" y="259867"/>
                  <a:pt x="1160860" y="580430"/>
                </a:cubicBezTo>
                <a:cubicBezTo>
                  <a:pt x="1160860" y="900993"/>
                  <a:pt x="900993" y="1160860"/>
                  <a:pt x="580430" y="1160860"/>
                </a:cubicBezTo>
                <a:cubicBezTo>
                  <a:pt x="259867" y="1160860"/>
                  <a:pt x="0" y="900993"/>
                  <a:pt x="0" y="580430"/>
                </a:cubicBezTo>
                <a:close/>
              </a:path>
            </a:pathLst>
          </a:custGeom>
          <a:solidFill>
            <a:srgbClr val="009F3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1434" tIns="181434" rIns="181434" bIns="181434" numCol="1" spcCol="1270" anchor="ctr" anchorCtr="0">
            <a:noAutofit/>
          </a:bodyPr>
          <a:lstStyle/>
          <a:p>
            <a:pPr algn="ctr" defTabSz="400050">
              <a:lnSpc>
                <a:spcPct val="90000"/>
              </a:lnSpc>
              <a:spcAft>
                <a:spcPct val="35000"/>
              </a:spcAft>
            </a:pPr>
            <a:r>
              <a:rPr lang="en-US" sz="1000" b="1" dirty="0" smtClean="0">
                <a:solidFill>
                  <a:srgbClr val="FFFFFF"/>
                </a:solidFill>
              </a:rPr>
              <a:t>Personal Computer</a:t>
            </a:r>
          </a:p>
          <a:p>
            <a:pPr algn="ctr" defTabSz="400050">
              <a:lnSpc>
                <a:spcPct val="90000"/>
              </a:lnSpc>
              <a:spcAft>
                <a:spcPct val="35000"/>
              </a:spcAft>
            </a:pPr>
            <a:r>
              <a:rPr lang="en-US" sz="1000" b="1" dirty="0" smtClean="0">
                <a:solidFill>
                  <a:srgbClr val="FFFFFF"/>
                </a:solidFill>
              </a:rPr>
              <a:t> "ME"</a:t>
            </a:r>
            <a:endParaRPr lang="en-US" sz="1000" b="1" dirty="0">
              <a:solidFill>
                <a:srgbClr val="FFFFFF"/>
              </a:solidFill>
            </a:endParaRPr>
          </a:p>
        </p:txBody>
      </p:sp>
      <p:sp>
        <p:nvSpPr>
          <p:cNvPr id="11" name="Freeform 10"/>
          <p:cNvSpPr/>
          <p:nvPr/>
        </p:nvSpPr>
        <p:spPr>
          <a:xfrm rot="19800000">
            <a:off x="4951311" y="4802177"/>
            <a:ext cx="308171" cy="391791"/>
          </a:xfrm>
          <a:custGeom>
            <a:avLst/>
            <a:gdLst>
              <a:gd name="connsiteX0" fmla="*/ 0 w 308170"/>
              <a:gd name="connsiteY0" fmla="*/ 78358 h 391790"/>
              <a:gd name="connsiteX1" fmla="*/ 154085 w 308170"/>
              <a:gd name="connsiteY1" fmla="*/ 78358 h 391790"/>
              <a:gd name="connsiteX2" fmla="*/ 154085 w 308170"/>
              <a:gd name="connsiteY2" fmla="*/ 0 h 391790"/>
              <a:gd name="connsiteX3" fmla="*/ 308170 w 308170"/>
              <a:gd name="connsiteY3" fmla="*/ 195895 h 391790"/>
              <a:gd name="connsiteX4" fmla="*/ 154085 w 308170"/>
              <a:gd name="connsiteY4" fmla="*/ 391790 h 391790"/>
              <a:gd name="connsiteX5" fmla="*/ 154085 w 308170"/>
              <a:gd name="connsiteY5" fmla="*/ 313432 h 391790"/>
              <a:gd name="connsiteX6" fmla="*/ 0 w 308170"/>
              <a:gd name="connsiteY6" fmla="*/ 313432 h 391790"/>
              <a:gd name="connsiteX7" fmla="*/ 0 w 308170"/>
              <a:gd name="connsiteY7" fmla="*/ 78358 h 3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170" h="391790">
                <a:moveTo>
                  <a:pt x="308170" y="313432"/>
                </a:moveTo>
                <a:lnTo>
                  <a:pt x="154085" y="313432"/>
                </a:lnTo>
                <a:lnTo>
                  <a:pt x="154085" y="391790"/>
                </a:lnTo>
                <a:lnTo>
                  <a:pt x="0" y="195895"/>
                </a:lnTo>
                <a:lnTo>
                  <a:pt x="154085" y="0"/>
                </a:lnTo>
                <a:lnTo>
                  <a:pt x="154085" y="78358"/>
                </a:lnTo>
                <a:lnTo>
                  <a:pt x="308170" y="78358"/>
                </a:lnTo>
                <a:lnTo>
                  <a:pt x="308170" y="313432"/>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92450" tIns="78358" rIns="1" bIns="78358" numCol="1" spcCol="1270" anchor="ctr" anchorCtr="0">
            <a:noAutofit/>
          </a:bodyPr>
          <a:lstStyle/>
          <a:p>
            <a:pPr algn="ctr" defTabSz="355600">
              <a:lnSpc>
                <a:spcPct val="90000"/>
              </a:lnSpc>
              <a:spcAft>
                <a:spcPct val="35000"/>
              </a:spcAft>
            </a:pPr>
            <a:endParaRPr lang="en-US" sz="800" dirty="0">
              <a:solidFill>
                <a:srgbClr val="FFFFFF"/>
              </a:solidFill>
            </a:endParaRPr>
          </a:p>
        </p:txBody>
      </p:sp>
      <p:sp>
        <p:nvSpPr>
          <p:cNvPr id="12" name="Freeform 11"/>
          <p:cNvSpPr/>
          <p:nvPr/>
        </p:nvSpPr>
        <p:spPr>
          <a:xfrm>
            <a:off x="3762970" y="4857582"/>
            <a:ext cx="1160859" cy="1160859"/>
          </a:xfrm>
          <a:custGeom>
            <a:avLst/>
            <a:gdLst>
              <a:gd name="connsiteX0" fmla="*/ 0 w 1160859"/>
              <a:gd name="connsiteY0" fmla="*/ 580430 h 1160859"/>
              <a:gd name="connsiteX1" fmla="*/ 580430 w 1160859"/>
              <a:gd name="connsiteY1" fmla="*/ 0 h 1160859"/>
              <a:gd name="connsiteX2" fmla="*/ 1160860 w 1160859"/>
              <a:gd name="connsiteY2" fmla="*/ 580430 h 1160859"/>
              <a:gd name="connsiteX3" fmla="*/ 580430 w 1160859"/>
              <a:gd name="connsiteY3" fmla="*/ 1160860 h 1160859"/>
              <a:gd name="connsiteX4" fmla="*/ 0 w 1160859"/>
              <a:gd name="connsiteY4" fmla="*/ 580430 h 1160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859" h="1160859">
                <a:moveTo>
                  <a:pt x="0" y="580430"/>
                </a:moveTo>
                <a:cubicBezTo>
                  <a:pt x="0" y="259867"/>
                  <a:pt x="259867" y="0"/>
                  <a:pt x="580430" y="0"/>
                </a:cubicBezTo>
                <a:cubicBezTo>
                  <a:pt x="900993" y="0"/>
                  <a:pt x="1160860" y="259867"/>
                  <a:pt x="1160860" y="580430"/>
                </a:cubicBezTo>
                <a:cubicBezTo>
                  <a:pt x="1160860" y="900993"/>
                  <a:pt x="900993" y="1160860"/>
                  <a:pt x="580430" y="1160860"/>
                </a:cubicBezTo>
                <a:cubicBezTo>
                  <a:pt x="259867" y="1160860"/>
                  <a:pt x="0" y="900993"/>
                  <a:pt x="0" y="580430"/>
                </a:cubicBez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1434" tIns="181434" rIns="181434" bIns="181434" numCol="1" spcCol="1270" anchor="ctr" anchorCtr="0">
            <a:noAutofit/>
          </a:bodyPr>
          <a:lstStyle/>
          <a:p>
            <a:pPr algn="ctr" defTabSz="400050">
              <a:lnSpc>
                <a:spcPct val="90000"/>
              </a:lnSpc>
              <a:spcAft>
                <a:spcPct val="35000"/>
              </a:spcAft>
            </a:pPr>
            <a:r>
              <a:rPr lang="en-US" sz="1000" b="1" dirty="0" smtClean="0">
                <a:solidFill>
                  <a:srgbClr val="FFFFFF"/>
                </a:solidFill>
              </a:rPr>
              <a:t>Local Area Networks </a:t>
            </a:r>
          </a:p>
          <a:p>
            <a:pPr algn="ctr" defTabSz="400050">
              <a:lnSpc>
                <a:spcPct val="90000"/>
              </a:lnSpc>
              <a:spcAft>
                <a:spcPct val="35000"/>
              </a:spcAft>
            </a:pPr>
            <a:r>
              <a:rPr lang="en-US" sz="1000" b="1" dirty="0" smtClean="0">
                <a:solidFill>
                  <a:srgbClr val="FFFFFF"/>
                </a:solidFill>
              </a:rPr>
              <a:t>"US"</a:t>
            </a:r>
            <a:endParaRPr lang="en-US" sz="1000" b="1" dirty="0">
              <a:solidFill>
                <a:srgbClr val="FFFFFF"/>
              </a:solidFill>
            </a:endParaRPr>
          </a:p>
        </p:txBody>
      </p:sp>
      <p:sp>
        <p:nvSpPr>
          <p:cNvPr id="13" name="Freeform 12"/>
          <p:cNvSpPr/>
          <p:nvPr/>
        </p:nvSpPr>
        <p:spPr>
          <a:xfrm rot="1800000">
            <a:off x="3442424" y="4810899"/>
            <a:ext cx="308171" cy="391791"/>
          </a:xfrm>
          <a:custGeom>
            <a:avLst/>
            <a:gdLst>
              <a:gd name="connsiteX0" fmla="*/ 0 w 308170"/>
              <a:gd name="connsiteY0" fmla="*/ 78358 h 391790"/>
              <a:gd name="connsiteX1" fmla="*/ 154085 w 308170"/>
              <a:gd name="connsiteY1" fmla="*/ 78358 h 391790"/>
              <a:gd name="connsiteX2" fmla="*/ 154085 w 308170"/>
              <a:gd name="connsiteY2" fmla="*/ 0 h 391790"/>
              <a:gd name="connsiteX3" fmla="*/ 308170 w 308170"/>
              <a:gd name="connsiteY3" fmla="*/ 195895 h 391790"/>
              <a:gd name="connsiteX4" fmla="*/ 154085 w 308170"/>
              <a:gd name="connsiteY4" fmla="*/ 391790 h 391790"/>
              <a:gd name="connsiteX5" fmla="*/ 154085 w 308170"/>
              <a:gd name="connsiteY5" fmla="*/ 313432 h 391790"/>
              <a:gd name="connsiteX6" fmla="*/ 0 w 308170"/>
              <a:gd name="connsiteY6" fmla="*/ 313432 h 391790"/>
              <a:gd name="connsiteX7" fmla="*/ 0 w 308170"/>
              <a:gd name="connsiteY7" fmla="*/ 78358 h 3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170" h="391790">
                <a:moveTo>
                  <a:pt x="308170" y="313432"/>
                </a:moveTo>
                <a:lnTo>
                  <a:pt x="154085" y="313432"/>
                </a:lnTo>
                <a:lnTo>
                  <a:pt x="154085" y="391790"/>
                </a:lnTo>
                <a:lnTo>
                  <a:pt x="0" y="195895"/>
                </a:lnTo>
                <a:lnTo>
                  <a:pt x="154085" y="0"/>
                </a:lnTo>
                <a:lnTo>
                  <a:pt x="154085" y="78358"/>
                </a:lnTo>
                <a:lnTo>
                  <a:pt x="308170" y="78358"/>
                </a:lnTo>
                <a:lnTo>
                  <a:pt x="308170" y="313432"/>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92451" tIns="78359" rIns="0" bIns="78357" numCol="1" spcCol="1270" anchor="ctr" anchorCtr="0">
            <a:noAutofit/>
          </a:bodyPr>
          <a:lstStyle/>
          <a:p>
            <a:pPr algn="ctr" defTabSz="355600">
              <a:lnSpc>
                <a:spcPct val="90000"/>
              </a:lnSpc>
              <a:spcAft>
                <a:spcPct val="35000"/>
              </a:spcAft>
            </a:pPr>
            <a:endParaRPr lang="en-US" sz="800" dirty="0">
              <a:solidFill>
                <a:srgbClr val="FFFFFF"/>
              </a:solidFill>
            </a:endParaRPr>
          </a:p>
        </p:txBody>
      </p:sp>
      <p:sp>
        <p:nvSpPr>
          <p:cNvPr id="14" name="Freeform 13"/>
          <p:cNvSpPr/>
          <p:nvPr/>
        </p:nvSpPr>
        <p:spPr>
          <a:xfrm>
            <a:off x="2254083" y="3986426"/>
            <a:ext cx="1160859" cy="1160859"/>
          </a:xfrm>
          <a:custGeom>
            <a:avLst/>
            <a:gdLst>
              <a:gd name="connsiteX0" fmla="*/ 0 w 1160859"/>
              <a:gd name="connsiteY0" fmla="*/ 580430 h 1160859"/>
              <a:gd name="connsiteX1" fmla="*/ 580430 w 1160859"/>
              <a:gd name="connsiteY1" fmla="*/ 0 h 1160859"/>
              <a:gd name="connsiteX2" fmla="*/ 1160860 w 1160859"/>
              <a:gd name="connsiteY2" fmla="*/ 580430 h 1160859"/>
              <a:gd name="connsiteX3" fmla="*/ 580430 w 1160859"/>
              <a:gd name="connsiteY3" fmla="*/ 1160860 h 1160859"/>
              <a:gd name="connsiteX4" fmla="*/ 0 w 1160859"/>
              <a:gd name="connsiteY4" fmla="*/ 580430 h 1160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859" h="1160859">
                <a:moveTo>
                  <a:pt x="0" y="580430"/>
                </a:moveTo>
                <a:cubicBezTo>
                  <a:pt x="0" y="259867"/>
                  <a:pt x="259867" y="0"/>
                  <a:pt x="580430" y="0"/>
                </a:cubicBezTo>
                <a:cubicBezTo>
                  <a:pt x="900993" y="0"/>
                  <a:pt x="1160860" y="259867"/>
                  <a:pt x="1160860" y="580430"/>
                </a:cubicBezTo>
                <a:cubicBezTo>
                  <a:pt x="1160860" y="900993"/>
                  <a:pt x="900993" y="1160860"/>
                  <a:pt x="580430" y="1160860"/>
                </a:cubicBezTo>
                <a:cubicBezTo>
                  <a:pt x="259867" y="1160860"/>
                  <a:pt x="0" y="900993"/>
                  <a:pt x="0" y="580430"/>
                </a:cubicBezTo>
                <a:close/>
              </a:path>
            </a:pathLst>
          </a:custGeom>
          <a:solidFill>
            <a:srgbClr val="F58D0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1434" tIns="181434" rIns="181434" bIns="181434" numCol="1" spcCol="1270" anchor="ctr" anchorCtr="0">
            <a:noAutofit/>
          </a:bodyPr>
          <a:lstStyle/>
          <a:p>
            <a:pPr algn="ctr" defTabSz="400050">
              <a:lnSpc>
                <a:spcPct val="90000"/>
              </a:lnSpc>
              <a:spcAft>
                <a:spcPct val="35000"/>
              </a:spcAft>
            </a:pPr>
            <a:r>
              <a:rPr lang="en-US" sz="1000" b="1" dirty="0" smtClean="0">
                <a:solidFill>
                  <a:srgbClr val="FFFFFF"/>
                </a:solidFill>
              </a:rPr>
              <a:t>Internet and the Web</a:t>
            </a:r>
          </a:p>
          <a:p>
            <a:pPr algn="ctr" defTabSz="400050">
              <a:lnSpc>
                <a:spcPct val="90000"/>
              </a:lnSpc>
              <a:spcAft>
                <a:spcPct val="35000"/>
              </a:spcAft>
            </a:pPr>
            <a:r>
              <a:rPr lang="en-US" sz="1000" b="1" dirty="0" smtClean="0">
                <a:solidFill>
                  <a:srgbClr val="FFFFFF"/>
                </a:solidFill>
              </a:rPr>
              <a:t>"WE"</a:t>
            </a:r>
            <a:endParaRPr lang="en-US" sz="1000" b="1" dirty="0">
              <a:solidFill>
                <a:srgbClr val="FFFFFF"/>
              </a:solidFill>
            </a:endParaRPr>
          </a:p>
        </p:txBody>
      </p:sp>
      <p:sp>
        <p:nvSpPr>
          <p:cNvPr id="15" name="Freeform 14"/>
          <p:cNvSpPr/>
          <p:nvPr/>
        </p:nvSpPr>
        <p:spPr>
          <a:xfrm rot="16200000">
            <a:off x="2680428" y="3508526"/>
            <a:ext cx="308170" cy="391790"/>
          </a:xfrm>
          <a:custGeom>
            <a:avLst/>
            <a:gdLst>
              <a:gd name="connsiteX0" fmla="*/ 0 w 308170"/>
              <a:gd name="connsiteY0" fmla="*/ 78358 h 391790"/>
              <a:gd name="connsiteX1" fmla="*/ 154085 w 308170"/>
              <a:gd name="connsiteY1" fmla="*/ 78358 h 391790"/>
              <a:gd name="connsiteX2" fmla="*/ 154085 w 308170"/>
              <a:gd name="connsiteY2" fmla="*/ 0 h 391790"/>
              <a:gd name="connsiteX3" fmla="*/ 308170 w 308170"/>
              <a:gd name="connsiteY3" fmla="*/ 195895 h 391790"/>
              <a:gd name="connsiteX4" fmla="*/ 154085 w 308170"/>
              <a:gd name="connsiteY4" fmla="*/ 391790 h 391790"/>
              <a:gd name="connsiteX5" fmla="*/ 154085 w 308170"/>
              <a:gd name="connsiteY5" fmla="*/ 313432 h 391790"/>
              <a:gd name="connsiteX6" fmla="*/ 0 w 308170"/>
              <a:gd name="connsiteY6" fmla="*/ 313432 h 391790"/>
              <a:gd name="connsiteX7" fmla="*/ 0 w 308170"/>
              <a:gd name="connsiteY7" fmla="*/ 78358 h 3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170" h="391790">
                <a:moveTo>
                  <a:pt x="0" y="78358"/>
                </a:moveTo>
                <a:lnTo>
                  <a:pt x="154085" y="78358"/>
                </a:lnTo>
                <a:lnTo>
                  <a:pt x="154085" y="0"/>
                </a:lnTo>
                <a:lnTo>
                  <a:pt x="308170" y="195895"/>
                </a:lnTo>
                <a:lnTo>
                  <a:pt x="154085" y="391790"/>
                </a:lnTo>
                <a:lnTo>
                  <a:pt x="154085" y="313432"/>
                </a:lnTo>
                <a:lnTo>
                  <a:pt x="0" y="313432"/>
                </a:lnTo>
                <a:lnTo>
                  <a:pt x="0" y="78358"/>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78358" rIns="92451" bIns="78357" numCol="1" spcCol="1270" anchor="ctr" anchorCtr="0">
            <a:noAutofit/>
          </a:bodyPr>
          <a:lstStyle/>
          <a:p>
            <a:pPr algn="ctr" defTabSz="355600">
              <a:lnSpc>
                <a:spcPct val="90000"/>
              </a:lnSpc>
              <a:spcAft>
                <a:spcPct val="35000"/>
              </a:spcAft>
            </a:pPr>
            <a:endParaRPr lang="en-US" sz="800" dirty="0">
              <a:solidFill>
                <a:srgbClr val="FFFFFF"/>
              </a:solidFill>
            </a:endParaRPr>
          </a:p>
        </p:txBody>
      </p:sp>
      <p:sp>
        <p:nvSpPr>
          <p:cNvPr id="16" name="Freeform 15"/>
          <p:cNvSpPr/>
          <p:nvPr/>
        </p:nvSpPr>
        <p:spPr>
          <a:xfrm>
            <a:off x="2254083" y="2244114"/>
            <a:ext cx="1160859" cy="1160859"/>
          </a:xfrm>
          <a:custGeom>
            <a:avLst/>
            <a:gdLst>
              <a:gd name="connsiteX0" fmla="*/ 0 w 1160859"/>
              <a:gd name="connsiteY0" fmla="*/ 580430 h 1160859"/>
              <a:gd name="connsiteX1" fmla="*/ 580430 w 1160859"/>
              <a:gd name="connsiteY1" fmla="*/ 0 h 1160859"/>
              <a:gd name="connsiteX2" fmla="*/ 1160860 w 1160859"/>
              <a:gd name="connsiteY2" fmla="*/ 580430 h 1160859"/>
              <a:gd name="connsiteX3" fmla="*/ 580430 w 1160859"/>
              <a:gd name="connsiteY3" fmla="*/ 1160860 h 1160859"/>
              <a:gd name="connsiteX4" fmla="*/ 0 w 1160859"/>
              <a:gd name="connsiteY4" fmla="*/ 580430 h 1160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859" h="1160859">
                <a:moveTo>
                  <a:pt x="0" y="580430"/>
                </a:moveTo>
                <a:cubicBezTo>
                  <a:pt x="0" y="259867"/>
                  <a:pt x="259867" y="0"/>
                  <a:pt x="580430" y="0"/>
                </a:cubicBezTo>
                <a:cubicBezTo>
                  <a:pt x="900993" y="0"/>
                  <a:pt x="1160860" y="259867"/>
                  <a:pt x="1160860" y="580430"/>
                </a:cubicBezTo>
                <a:cubicBezTo>
                  <a:pt x="1160860" y="900993"/>
                  <a:pt x="900993" y="1160860"/>
                  <a:pt x="580430" y="1160860"/>
                </a:cubicBezTo>
                <a:cubicBezTo>
                  <a:pt x="259867" y="1160860"/>
                  <a:pt x="0" y="900993"/>
                  <a:pt x="0" y="580430"/>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1434" tIns="181434" rIns="181434" bIns="181434" numCol="1" spcCol="1270" anchor="ctr" anchorCtr="0">
            <a:noAutofit/>
          </a:bodyPr>
          <a:lstStyle/>
          <a:p>
            <a:pPr algn="ctr" defTabSz="400050">
              <a:lnSpc>
                <a:spcPct val="90000"/>
              </a:lnSpc>
              <a:spcAft>
                <a:spcPct val="35000"/>
              </a:spcAft>
            </a:pPr>
            <a:r>
              <a:rPr lang="en-US" sz="1000" b="1" dirty="0" smtClean="0">
                <a:solidFill>
                  <a:srgbClr val="FFFFFF"/>
                </a:solidFill>
              </a:rPr>
              <a:t>Mobile Devices</a:t>
            </a:r>
          </a:p>
          <a:p>
            <a:pPr algn="ctr" defTabSz="400050">
              <a:lnSpc>
                <a:spcPct val="90000"/>
              </a:lnSpc>
              <a:spcAft>
                <a:spcPct val="35000"/>
              </a:spcAft>
            </a:pPr>
            <a:r>
              <a:rPr lang="en-US" sz="1000" b="1" dirty="0" smtClean="0">
                <a:solidFill>
                  <a:srgbClr val="FFFFFF"/>
                </a:solidFill>
              </a:rPr>
              <a:t> "WEEEEEE!"</a:t>
            </a:r>
            <a:endParaRPr lang="en-US" sz="1000" b="1" dirty="0">
              <a:solidFill>
                <a:srgbClr val="FFFFFF"/>
              </a:solidFill>
            </a:endParaRPr>
          </a:p>
        </p:txBody>
      </p:sp>
      <p:sp>
        <p:nvSpPr>
          <p:cNvPr id="17" name="Freeform 16"/>
          <p:cNvSpPr/>
          <p:nvPr/>
        </p:nvSpPr>
        <p:spPr>
          <a:xfrm rot="19800000">
            <a:off x="3427318" y="2197431"/>
            <a:ext cx="308170" cy="391790"/>
          </a:xfrm>
          <a:custGeom>
            <a:avLst/>
            <a:gdLst>
              <a:gd name="connsiteX0" fmla="*/ 0 w 308170"/>
              <a:gd name="connsiteY0" fmla="*/ 78358 h 391790"/>
              <a:gd name="connsiteX1" fmla="*/ 154085 w 308170"/>
              <a:gd name="connsiteY1" fmla="*/ 78358 h 391790"/>
              <a:gd name="connsiteX2" fmla="*/ 154085 w 308170"/>
              <a:gd name="connsiteY2" fmla="*/ 0 h 391790"/>
              <a:gd name="connsiteX3" fmla="*/ 308170 w 308170"/>
              <a:gd name="connsiteY3" fmla="*/ 195895 h 391790"/>
              <a:gd name="connsiteX4" fmla="*/ 154085 w 308170"/>
              <a:gd name="connsiteY4" fmla="*/ 391790 h 391790"/>
              <a:gd name="connsiteX5" fmla="*/ 154085 w 308170"/>
              <a:gd name="connsiteY5" fmla="*/ 313432 h 391790"/>
              <a:gd name="connsiteX6" fmla="*/ 0 w 308170"/>
              <a:gd name="connsiteY6" fmla="*/ 313432 h 391790"/>
              <a:gd name="connsiteX7" fmla="*/ 0 w 308170"/>
              <a:gd name="connsiteY7" fmla="*/ 78358 h 3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170" h="391790">
                <a:moveTo>
                  <a:pt x="0" y="78358"/>
                </a:moveTo>
                <a:lnTo>
                  <a:pt x="154085" y="78358"/>
                </a:lnTo>
                <a:lnTo>
                  <a:pt x="154085" y="0"/>
                </a:lnTo>
                <a:lnTo>
                  <a:pt x="308170" y="195895"/>
                </a:lnTo>
                <a:lnTo>
                  <a:pt x="154085" y="391790"/>
                </a:lnTo>
                <a:lnTo>
                  <a:pt x="154085" y="313432"/>
                </a:lnTo>
                <a:lnTo>
                  <a:pt x="0" y="313432"/>
                </a:lnTo>
                <a:lnTo>
                  <a:pt x="0" y="78358"/>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78358" rIns="92451" bIns="78357" numCol="1" spcCol="1270" anchor="ctr" anchorCtr="0">
            <a:noAutofit/>
          </a:bodyPr>
          <a:lstStyle/>
          <a:p>
            <a:pPr algn="ctr" defTabSz="355600">
              <a:lnSpc>
                <a:spcPct val="90000"/>
              </a:lnSpc>
              <a:spcAft>
                <a:spcPct val="35000"/>
              </a:spcAft>
            </a:pPr>
            <a:endParaRPr lang="en-US" sz="800" dirty="0">
              <a:solidFill>
                <a:srgbClr val="FFFFFF"/>
              </a:solidFill>
            </a:endParaRPr>
          </a:p>
        </p:txBody>
      </p:sp>
      <p:sp>
        <p:nvSpPr>
          <p:cNvPr id="3" name="TextBox 2"/>
          <p:cNvSpPr txBox="1"/>
          <p:nvPr/>
        </p:nvSpPr>
        <p:spPr>
          <a:xfrm>
            <a:off x="4122827" y="2590800"/>
            <a:ext cx="473206" cy="261610"/>
          </a:xfrm>
          <a:prstGeom prst="rect">
            <a:avLst/>
          </a:prstGeom>
          <a:noFill/>
        </p:spPr>
        <p:txBody>
          <a:bodyPr wrap="none" rtlCol="0">
            <a:spAutoFit/>
          </a:bodyPr>
          <a:lstStyle/>
          <a:p>
            <a:r>
              <a:rPr lang="en-US" sz="1100" b="1" dirty="0" smtClean="0"/>
              <a:t>1953</a:t>
            </a:r>
            <a:endParaRPr lang="en-US" sz="1100" b="1" dirty="0"/>
          </a:p>
        </p:txBody>
      </p:sp>
      <p:sp>
        <p:nvSpPr>
          <p:cNvPr id="18" name="TextBox 17"/>
          <p:cNvSpPr txBox="1"/>
          <p:nvPr/>
        </p:nvSpPr>
        <p:spPr>
          <a:xfrm>
            <a:off x="4800600" y="2971800"/>
            <a:ext cx="473206" cy="261610"/>
          </a:xfrm>
          <a:prstGeom prst="rect">
            <a:avLst/>
          </a:prstGeom>
          <a:noFill/>
        </p:spPr>
        <p:txBody>
          <a:bodyPr wrap="none" rtlCol="0">
            <a:spAutoFit/>
          </a:bodyPr>
          <a:lstStyle/>
          <a:p>
            <a:r>
              <a:rPr lang="en-US" sz="1100" b="1" dirty="0" smtClean="0"/>
              <a:t>1965</a:t>
            </a:r>
            <a:endParaRPr lang="en-US" sz="1100" b="1" dirty="0"/>
          </a:p>
        </p:txBody>
      </p:sp>
      <p:sp>
        <p:nvSpPr>
          <p:cNvPr id="19" name="TextBox 18"/>
          <p:cNvSpPr txBox="1"/>
          <p:nvPr/>
        </p:nvSpPr>
        <p:spPr>
          <a:xfrm>
            <a:off x="4800600" y="4112568"/>
            <a:ext cx="473206" cy="261610"/>
          </a:xfrm>
          <a:prstGeom prst="rect">
            <a:avLst/>
          </a:prstGeom>
          <a:noFill/>
        </p:spPr>
        <p:txBody>
          <a:bodyPr wrap="none" rtlCol="0">
            <a:spAutoFit/>
          </a:bodyPr>
          <a:lstStyle/>
          <a:p>
            <a:r>
              <a:rPr lang="en-US" sz="1100" b="1" dirty="0" smtClean="0"/>
              <a:t>1977</a:t>
            </a:r>
            <a:endParaRPr lang="en-US" sz="1100" b="1" dirty="0"/>
          </a:p>
        </p:txBody>
      </p:sp>
      <p:sp>
        <p:nvSpPr>
          <p:cNvPr id="20" name="TextBox 19"/>
          <p:cNvSpPr txBox="1"/>
          <p:nvPr/>
        </p:nvSpPr>
        <p:spPr>
          <a:xfrm>
            <a:off x="4125197" y="4569768"/>
            <a:ext cx="473206" cy="261610"/>
          </a:xfrm>
          <a:prstGeom prst="rect">
            <a:avLst/>
          </a:prstGeom>
          <a:noFill/>
        </p:spPr>
        <p:txBody>
          <a:bodyPr wrap="none" rtlCol="0">
            <a:spAutoFit/>
          </a:bodyPr>
          <a:lstStyle/>
          <a:p>
            <a:r>
              <a:rPr lang="en-US" sz="1100" b="1" dirty="0" smtClean="0"/>
              <a:t>1983</a:t>
            </a:r>
            <a:endParaRPr lang="en-US" sz="1100" b="1" dirty="0"/>
          </a:p>
        </p:txBody>
      </p:sp>
      <p:sp>
        <p:nvSpPr>
          <p:cNvPr id="21" name="TextBox 20"/>
          <p:cNvSpPr txBox="1"/>
          <p:nvPr/>
        </p:nvSpPr>
        <p:spPr>
          <a:xfrm>
            <a:off x="3352800" y="4112568"/>
            <a:ext cx="473206" cy="261610"/>
          </a:xfrm>
          <a:prstGeom prst="rect">
            <a:avLst/>
          </a:prstGeom>
          <a:noFill/>
        </p:spPr>
        <p:txBody>
          <a:bodyPr wrap="none" rtlCol="0">
            <a:spAutoFit/>
          </a:bodyPr>
          <a:lstStyle/>
          <a:p>
            <a:r>
              <a:rPr lang="en-US" sz="1100" b="1" dirty="0" smtClean="0"/>
              <a:t>1991</a:t>
            </a:r>
            <a:endParaRPr lang="en-US" sz="1100" b="1" dirty="0"/>
          </a:p>
        </p:txBody>
      </p:sp>
      <p:sp>
        <p:nvSpPr>
          <p:cNvPr id="22" name="TextBox 21"/>
          <p:cNvSpPr txBox="1"/>
          <p:nvPr/>
        </p:nvSpPr>
        <p:spPr>
          <a:xfrm>
            <a:off x="3352800" y="2971800"/>
            <a:ext cx="473206" cy="261610"/>
          </a:xfrm>
          <a:prstGeom prst="rect">
            <a:avLst/>
          </a:prstGeom>
          <a:noFill/>
        </p:spPr>
        <p:txBody>
          <a:bodyPr wrap="none" rtlCol="0">
            <a:spAutoFit/>
          </a:bodyPr>
          <a:lstStyle/>
          <a:p>
            <a:r>
              <a:rPr lang="en-US" sz="1100" b="1" dirty="0" smtClean="0"/>
              <a:t>2007</a:t>
            </a:r>
            <a:endParaRPr lang="en-US" sz="1100" b="1" dirty="0"/>
          </a:p>
        </p:txBody>
      </p:sp>
      <p:sp>
        <p:nvSpPr>
          <p:cNvPr id="4" name="TextBox 3"/>
          <p:cNvSpPr txBox="1"/>
          <p:nvPr/>
        </p:nvSpPr>
        <p:spPr>
          <a:xfrm>
            <a:off x="5423107" y="1600200"/>
            <a:ext cx="1587293" cy="553998"/>
          </a:xfrm>
          <a:prstGeom prst="rect">
            <a:avLst/>
          </a:prstGeom>
          <a:noFill/>
        </p:spPr>
        <p:txBody>
          <a:bodyPr wrap="none" rtlCol="0">
            <a:spAutoFit/>
          </a:bodyPr>
          <a:lstStyle/>
          <a:p>
            <a:pPr algn="r"/>
            <a:r>
              <a:rPr lang="en-US" sz="1000" b="1" dirty="0" smtClean="0"/>
              <a:t>Technology Advancement</a:t>
            </a:r>
          </a:p>
          <a:p>
            <a:pPr algn="r"/>
            <a:r>
              <a:rPr lang="en-US" sz="1000" b="1" dirty="0" smtClean="0"/>
              <a:t>Dissatisfaction</a:t>
            </a:r>
          </a:p>
          <a:p>
            <a:pPr algn="r"/>
            <a:r>
              <a:rPr lang="en-US" sz="1000" b="1" dirty="0" smtClean="0"/>
              <a:t>Increasing Expectations</a:t>
            </a:r>
            <a:endParaRPr lang="en-US" sz="1000" b="1" dirty="0"/>
          </a:p>
        </p:txBody>
      </p:sp>
      <p:sp>
        <p:nvSpPr>
          <p:cNvPr id="23" name="TextBox 22"/>
          <p:cNvSpPr txBox="1"/>
          <p:nvPr/>
        </p:nvSpPr>
        <p:spPr>
          <a:xfrm>
            <a:off x="6413707" y="3418861"/>
            <a:ext cx="1587293" cy="553998"/>
          </a:xfrm>
          <a:prstGeom prst="rect">
            <a:avLst/>
          </a:prstGeom>
          <a:noFill/>
        </p:spPr>
        <p:txBody>
          <a:bodyPr wrap="none" rtlCol="0">
            <a:spAutoFit/>
          </a:bodyPr>
          <a:lstStyle/>
          <a:p>
            <a:pPr algn="r"/>
            <a:r>
              <a:rPr lang="en-US" sz="1000" b="1" dirty="0" smtClean="0"/>
              <a:t>Technology Advancement</a:t>
            </a:r>
          </a:p>
          <a:p>
            <a:pPr algn="r"/>
            <a:r>
              <a:rPr lang="en-US" sz="1000" b="1" dirty="0" smtClean="0"/>
              <a:t>Dissatisfaction</a:t>
            </a:r>
          </a:p>
          <a:p>
            <a:pPr algn="r"/>
            <a:r>
              <a:rPr lang="en-US" sz="1000" b="1" dirty="0" smtClean="0"/>
              <a:t>Increasing Expectations</a:t>
            </a:r>
            <a:endParaRPr lang="en-US" sz="1000" b="1" dirty="0"/>
          </a:p>
        </p:txBody>
      </p:sp>
      <p:sp>
        <p:nvSpPr>
          <p:cNvPr id="24" name="TextBox 23"/>
          <p:cNvSpPr txBox="1"/>
          <p:nvPr/>
        </p:nvSpPr>
        <p:spPr>
          <a:xfrm>
            <a:off x="5423107" y="5334000"/>
            <a:ext cx="1587293" cy="553998"/>
          </a:xfrm>
          <a:prstGeom prst="rect">
            <a:avLst/>
          </a:prstGeom>
          <a:noFill/>
        </p:spPr>
        <p:txBody>
          <a:bodyPr wrap="none" rtlCol="0">
            <a:spAutoFit/>
          </a:bodyPr>
          <a:lstStyle/>
          <a:p>
            <a:pPr algn="r"/>
            <a:r>
              <a:rPr lang="en-US" sz="1000" b="1" dirty="0" smtClean="0"/>
              <a:t>Technology Advancement</a:t>
            </a:r>
          </a:p>
          <a:p>
            <a:pPr algn="r"/>
            <a:r>
              <a:rPr lang="en-US" sz="1000" b="1" dirty="0" smtClean="0"/>
              <a:t>Dissatisfaction</a:t>
            </a:r>
          </a:p>
          <a:p>
            <a:pPr algn="r"/>
            <a:r>
              <a:rPr lang="en-US" sz="1000" b="1" dirty="0" smtClean="0"/>
              <a:t>Increasing Expectations</a:t>
            </a:r>
            <a:endParaRPr lang="en-US" sz="1000" b="1" dirty="0"/>
          </a:p>
        </p:txBody>
      </p:sp>
      <p:sp>
        <p:nvSpPr>
          <p:cNvPr id="25" name="TextBox 24"/>
          <p:cNvSpPr txBox="1"/>
          <p:nvPr/>
        </p:nvSpPr>
        <p:spPr>
          <a:xfrm>
            <a:off x="1636955" y="5334000"/>
            <a:ext cx="1587293" cy="553998"/>
          </a:xfrm>
          <a:prstGeom prst="rect">
            <a:avLst/>
          </a:prstGeom>
          <a:noFill/>
        </p:spPr>
        <p:txBody>
          <a:bodyPr wrap="none" rtlCol="0">
            <a:spAutoFit/>
          </a:bodyPr>
          <a:lstStyle/>
          <a:p>
            <a:pPr algn="r"/>
            <a:r>
              <a:rPr lang="en-US" sz="1000" b="1" dirty="0" smtClean="0"/>
              <a:t>Technology Advancement</a:t>
            </a:r>
          </a:p>
          <a:p>
            <a:pPr algn="r"/>
            <a:r>
              <a:rPr lang="en-US" sz="1000" b="1" dirty="0" smtClean="0"/>
              <a:t>Dissatisfaction</a:t>
            </a:r>
          </a:p>
          <a:p>
            <a:pPr algn="r"/>
            <a:r>
              <a:rPr lang="en-US" sz="1000" b="1" dirty="0" smtClean="0"/>
              <a:t>Increasing Expectations</a:t>
            </a:r>
            <a:endParaRPr lang="en-US" sz="1000" b="1" dirty="0"/>
          </a:p>
        </p:txBody>
      </p:sp>
      <p:sp>
        <p:nvSpPr>
          <p:cNvPr id="26" name="TextBox 25"/>
          <p:cNvSpPr txBox="1"/>
          <p:nvPr/>
        </p:nvSpPr>
        <p:spPr>
          <a:xfrm>
            <a:off x="851107" y="3418861"/>
            <a:ext cx="1587293" cy="553998"/>
          </a:xfrm>
          <a:prstGeom prst="rect">
            <a:avLst/>
          </a:prstGeom>
          <a:noFill/>
        </p:spPr>
        <p:txBody>
          <a:bodyPr wrap="none" rtlCol="0">
            <a:spAutoFit/>
          </a:bodyPr>
          <a:lstStyle/>
          <a:p>
            <a:pPr algn="r"/>
            <a:r>
              <a:rPr lang="en-US" sz="1000" b="1" dirty="0" smtClean="0"/>
              <a:t>Technology Advancement</a:t>
            </a:r>
          </a:p>
          <a:p>
            <a:pPr algn="r"/>
            <a:r>
              <a:rPr lang="en-US" sz="1000" b="1" dirty="0" smtClean="0"/>
              <a:t>Dissatisfaction</a:t>
            </a:r>
          </a:p>
          <a:p>
            <a:pPr algn="r"/>
            <a:r>
              <a:rPr lang="en-US" sz="1000" b="1" dirty="0" smtClean="0"/>
              <a:t>Increasing Expectations</a:t>
            </a:r>
            <a:endParaRPr lang="en-US" sz="1000" b="1" dirty="0"/>
          </a:p>
        </p:txBody>
      </p:sp>
      <p:sp>
        <p:nvSpPr>
          <p:cNvPr id="27" name="TextBox 26"/>
          <p:cNvSpPr txBox="1"/>
          <p:nvPr/>
        </p:nvSpPr>
        <p:spPr>
          <a:xfrm>
            <a:off x="1636955" y="1600200"/>
            <a:ext cx="1587293" cy="553998"/>
          </a:xfrm>
          <a:prstGeom prst="rect">
            <a:avLst/>
          </a:prstGeom>
          <a:noFill/>
        </p:spPr>
        <p:txBody>
          <a:bodyPr wrap="none" rtlCol="0">
            <a:spAutoFit/>
          </a:bodyPr>
          <a:lstStyle/>
          <a:p>
            <a:pPr algn="r"/>
            <a:r>
              <a:rPr lang="en-US" sz="1000" b="1" dirty="0" smtClean="0"/>
              <a:t>Technology Advancement</a:t>
            </a:r>
          </a:p>
          <a:p>
            <a:pPr algn="r"/>
            <a:r>
              <a:rPr lang="en-US" sz="1000" b="1" dirty="0" smtClean="0"/>
              <a:t>Dissatisfaction</a:t>
            </a:r>
          </a:p>
          <a:p>
            <a:pPr algn="r"/>
            <a:r>
              <a:rPr lang="en-US" sz="1000" b="1" dirty="0" smtClean="0"/>
              <a:t>Increasing Expectations</a:t>
            </a:r>
            <a:endParaRPr lang="en-US" sz="1000" b="1" dirty="0"/>
          </a:p>
        </p:txBody>
      </p:sp>
      <p:sp>
        <p:nvSpPr>
          <p:cNvPr id="5" name="Rectangle 4"/>
          <p:cNvSpPr/>
          <p:nvPr/>
        </p:nvSpPr>
        <p:spPr>
          <a:xfrm>
            <a:off x="4131734" y="2590800"/>
            <a:ext cx="473206" cy="261610"/>
          </a:xfrm>
          <a:prstGeom prst="rect">
            <a:avLst/>
          </a:prstGeom>
          <a:solidFill>
            <a:srgbClr val="000000">
              <a:alpha val="72157"/>
            </a:srgbClr>
          </a:solidFill>
        </p:spPr>
        <p:txBody>
          <a:bodyPr wrap="none">
            <a:spAutoFit/>
          </a:bodyPr>
          <a:lstStyle/>
          <a:p>
            <a:r>
              <a:rPr lang="en-US" sz="1100" b="1" dirty="0" smtClean="0"/>
              <a:t>2011</a:t>
            </a:r>
            <a:endParaRPr lang="en-US" sz="1100" b="1" dirty="0"/>
          </a:p>
        </p:txBody>
      </p:sp>
      <p:sp>
        <p:nvSpPr>
          <p:cNvPr id="33" name="Freeform 32"/>
          <p:cNvSpPr/>
          <p:nvPr/>
        </p:nvSpPr>
        <p:spPr>
          <a:xfrm>
            <a:off x="3758184" y="1371600"/>
            <a:ext cx="1160859" cy="1160859"/>
          </a:xfrm>
          <a:custGeom>
            <a:avLst/>
            <a:gdLst>
              <a:gd name="connsiteX0" fmla="*/ 0 w 1160859"/>
              <a:gd name="connsiteY0" fmla="*/ 580430 h 1160859"/>
              <a:gd name="connsiteX1" fmla="*/ 580430 w 1160859"/>
              <a:gd name="connsiteY1" fmla="*/ 0 h 1160859"/>
              <a:gd name="connsiteX2" fmla="*/ 1160860 w 1160859"/>
              <a:gd name="connsiteY2" fmla="*/ 580430 h 1160859"/>
              <a:gd name="connsiteX3" fmla="*/ 580430 w 1160859"/>
              <a:gd name="connsiteY3" fmla="*/ 1160860 h 1160859"/>
              <a:gd name="connsiteX4" fmla="*/ 0 w 1160859"/>
              <a:gd name="connsiteY4" fmla="*/ 580430 h 1160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859" h="1160859">
                <a:moveTo>
                  <a:pt x="0" y="580430"/>
                </a:moveTo>
                <a:cubicBezTo>
                  <a:pt x="0" y="259867"/>
                  <a:pt x="259867" y="0"/>
                  <a:pt x="580430" y="0"/>
                </a:cubicBezTo>
                <a:cubicBezTo>
                  <a:pt x="900993" y="0"/>
                  <a:pt x="1160860" y="259867"/>
                  <a:pt x="1160860" y="580430"/>
                </a:cubicBezTo>
                <a:cubicBezTo>
                  <a:pt x="1160860" y="900993"/>
                  <a:pt x="900993" y="1160860"/>
                  <a:pt x="580430" y="1160860"/>
                </a:cubicBezTo>
                <a:cubicBezTo>
                  <a:pt x="259867" y="1160860"/>
                  <a:pt x="0" y="900993"/>
                  <a:pt x="0" y="580430"/>
                </a:cubicBezTo>
                <a:close/>
              </a:path>
            </a:pathLst>
          </a:custGeom>
          <a:solidFill>
            <a:srgbClr val="23217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1434" tIns="181434" rIns="181434" bIns="181434" numCol="1" spcCol="1270" anchor="ctr" anchorCtr="0">
            <a:noAutofit/>
          </a:bodyPr>
          <a:lstStyle/>
          <a:p>
            <a:pPr algn="ctr" defTabSz="400050">
              <a:lnSpc>
                <a:spcPct val="90000"/>
              </a:lnSpc>
              <a:spcAft>
                <a:spcPct val="35000"/>
              </a:spcAft>
            </a:pPr>
            <a:r>
              <a:rPr lang="en-US" sz="1000" b="1" dirty="0" smtClean="0">
                <a:solidFill>
                  <a:srgbClr val="FFFFFF"/>
                </a:solidFill>
              </a:rPr>
              <a:t>CLOUD</a:t>
            </a:r>
            <a:endParaRPr lang="en-US" sz="1000" dirty="0">
              <a:solidFill>
                <a:srgbClr val="FFFFFF"/>
              </a:solidFill>
            </a:endParaRPr>
          </a:p>
        </p:txBody>
      </p:sp>
    </p:spTree>
    <p:extLst>
      <p:ext uri="{BB962C8B-B14F-4D97-AF65-F5344CB8AC3E}">
        <p14:creationId xmlns:p14="http://schemas.microsoft.com/office/powerpoint/2010/main" val="1697712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4" grpId="0"/>
      <p:bldP spid="23" grpId="0"/>
      <p:bldP spid="24" grpId="0"/>
      <p:bldP spid="25" grpId="0"/>
      <p:bldP spid="26" grpId="0"/>
      <p:bldP spid="27" grpId="0"/>
      <p:bldP spid="5"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Grow Exponentially</a:t>
            </a:r>
            <a:endParaRPr lang="en-US" dirty="0"/>
          </a:p>
        </p:txBody>
      </p:sp>
      <p:pic>
        <p:nvPicPr>
          <p:cNvPr id="6150" name="Picture 6" descr="http://www.av-test.org/typo3temp/avtestreports/malware-all-years_sum_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23" y="1412979"/>
            <a:ext cx="6103292" cy="49207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373115" y="2425501"/>
            <a:ext cx="2685351" cy="1631216"/>
          </a:xfrm>
          <a:prstGeom prst="rect">
            <a:avLst/>
          </a:prstGeom>
        </p:spPr>
        <p:txBody>
          <a:bodyPr wrap="none">
            <a:spAutoFit/>
          </a:bodyPr>
          <a:lstStyle/>
          <a:p>
            <a:r>
              <a:rPr lang="en-US" sz="2000" b="1" dirty="0" smtClean="0"/>
              <a:t>400 Million total </a:t>
            </a:r>
          </a:p>
          <a:p>
            <a:r>
              <a:rPr lang="en-US" sz="2000" b="1" dirty="0" smtClean="0"/>
              <a:t>malware  - 2014</a:t>
            </a:r>
          </a:p>
          <a:p>
            <a:endParaRPr lang="en-US" sz="2000" b="1" dirty="0"/>
          </a:p>
          <a:p>
            <a:r>
              <a:rPr lang="en-US" sz="2000" b="1" dirty="0" smtClean="0"/>
              <a:t>390,000 </a:t>
            </a:r>
            <a:r>
              <a:rPr lang="en-US" sz="2000" b="1" dirty="0"/>
              <a:t>new malicious </a:t>
            </a:r>
            <a:endParaRPr lang="en-US" sz="2000" b="1" dirty="0" smtClean="0"/>
          </a:p>
          <a:p>
            <a:r>
              <a:rPr lang="en-US" sz="2000" b="1" dirty="0" smtClean="0"/>
              <a:t>programs </a:t>
            </a:r>
            <a:r>
              <a:rPr lang="en-US" sz="2000" b="1" dirty="0"/>
              <a:t>every day</a:t>
            </a:r>
            <a:endParaRPr lang="en-US" sz="2000" dirty="0">
              <a:solidFill>
                <a:srgbClr val="F58D01"/>
              </a:solidFill>
            </a:endParaRPr>
          </a:p>
        </p:txBody>
      </p:sp>
    </p:spTree>
    <p:extLst>
      <p:ext uri="{BB962C8B-B14F-4D97-AF65-F5344CB8AC3E}">
        <p14:creationId xmlns:p14="http://schemas.microsoft.com/office/powerpoint/2010/main" val="225086028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86997" cy="850106"/>
          </a:xfrm>
        </p:spPr>
        <p:txBody>
          <a:bodyPr>
            <a:normAutofit fontScale="90000"/>
          </a:bodyPr>
          <a:lstStyle/>
          <a:p>
            <a:r>
              <a:rPr lang="en-US" dirty="0" smtClean="0"/>
              <a:t>Threats X Vulnerability X Impact = Risk</a:t>
            </a:r>
            <a:endParaRPr lang="en-US" dirty="0"/>
          </a:p>
        </p:txBody>
      </p:sp>
      <p:pic>
        <p:nvPicPr>
          <p:cNvPr id="8194" name="Picture 2" descr="http://ts3.mm.bing.net/th?id=JN.UxTK0jDv7G%2bnAOno0QQrDw&amp;pid=15.1&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69" y="2267887"/>
            <a:ext cx="7917767" cy="113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1758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86997" cy="850106"/>
          </a:xfrm>
        </p:spPr>
        <p:txBody>
          <a:bodyPr>
            <a:normAutofit/>
          </a:bodyPr>
          <a:lstStyle/>
          <a:p>
            <a:r>
              <a:rPr lang="en-US" dirty="0" smtClean="0"/>
              <a:t>Even Perceived Risk Grows Steadily</a:t>
            </a:r>
            <a:endParaRPr lang="en-US" dirty="0"/>
          </a:p>
        </p:txBody>
      </p:sp>
      <p:pic>
        <p:nvPicPr>
          <p:cNvPr id="3074" name="Picture 2" descr="http://media.scmagazine.com/images/2015/04/28/indexof01_7626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210" y="1879651"/>
            <a:ext cx="7457133" cy="410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05327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Meet at the Contract</a:t>
            </a:r>
            <a:endParaRPr lang="en-US" dirty="0"/>
          </a:p>
        </p:txBody>
      </p:sp>
      <p:pic>
        <p:nvPicPr>
          <p:cNvPr id="9220" name="Picture 4" descr="Randy Marcha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4912" y="2464008"/>
            <a:ext cx="2895580" cy="28955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75845" y="1696608"/>
            <a:ext cx="1108509" cy="400110"/>
          </a:xfrm>
          <a:prstGeom prst="rect">
            <a:avLst/>
          </a:prstGeom>
        </p:spPr>
        <p:txBody>
          <a:bodyPr wrap="none">
            <a:spAutoFit/>
          </a:bodyPr>
          <a:lstStyle/>
          <a:p>
            <a:r>
              <a:rPr lang="en-US" sz="2000" b="1" dirty="0" smtClean="0">
                <a:solidFill>
                  <a:srgbClr val="F58D01"/>
                </a:solidFill>
                <a:ea typeface="Segoe UI" panose="020B0502040204020203" pitchFamily="34" charset="0"/>
                <a:cs typeface="Segoe UI" panose="020B0502040204020203" pitchFamily="34" charset="0"/>
              </a:rPr>
              <a:t>Attorney</a:t>
            </a:r>
            <a:endParaRPr lang="en-US" sz="2000" dirty="0">
              <a:solidFill>
                <a:srgbClr val="F58D01"/>
              </a:solidFill>
            </a:endParaRPr>
          </a:p>
        </p:txBody>
      </p:sp>
      <p:sp>
        <p:nvSpPr>
          <p:cNvPr id="10" name="Rectangle 9"/>
          <p:cNvSpPr/>
          <p:nvPr/>
        </p:nvSpPr>
        <p:spPr>
          <a:xfrm>
            <a:off x="5034912" y="1687881"/>
            <a:ext cx="2367186" cy="400110"/>
          </a:xfrm>
          <a:prstGeom prst="rect">
            <a:avLst/>
          </a:prstGeom>
        </p:spPr>
        <p:txBody>
          <a:bodyPr wrap="none">
            <a:spAutoFit/>
          </a:bodyPr>
          <a:lstStyle/>
          <a:p>
            <a:r>
              <a:rPr lang="en-US" sz="2000" b="1" dirty="0" smtClean="0">
                <a:solidFill>
                  <a:srgbClr val="F58D01"/>
                </a:solidFill>
                <a:ea typeface="Segoe UI" panose="020B0502040204020203" pitchFamily="34" charset="0"/>
                <a:cs typeface="Segoe UI" panose="020B0502040204020203" pitchFamily="34" charset="0"/>
              </a:rPr>
              <a:t>Security Professional</a:t>
            </a:r>
            <a:endParaRPr lang="en-US" sz="2000" dirty="0">
              <a:solidFill>
                <a:srgbClr val="F58D01"/>
              </a:solidFill>
            </a:endParaRPr>
          </a:p>
        </p:txBody>
      </p:sp>
      <p:pic>
        <p:nvPicPr>
          <p:cNvPr id="9222" name="Picture 6" descr="http://wp.valenciacollege.edu/communitycollegelaw/files/2013/10/McDonald_Steven-300x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04" y="246400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7852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a:xfrm>
            <a:off x="685800" y="533400"/>
            <a:ext cx="7772400" cy="2057400"/>
          </a:xfrm>
        </p:spPr>
        <p:txBody>
          <a:bodyPr>
            <a:normAutofit fontScale="90000"/>
          </a:bodyPr>
          <a:lstStyle/>
          <a:p>
            <a:r>
              <a:rPr lang="en-US" sz="4800" dirty="0"/>
              <a:t>Legal System Structure </a:t>
            </a:r>
            <a:r>
              <a:rPr lang="en-US" sz="4800" dirty="0" smtClean="0"/>
              <a:t>and </a:t>
            </a:r>
            <a:r>
              <a:rPr lang="en-US" sz="4800" dirty="0"/>
              <a:t>Landscape; Working </a:t>
            </a:r>
            <a:r>
              <a:rPr lang="en-US" sz="4800" dirty="0" smtClean="0"/>
              <a:t>with </a:t>
            </a:r>
            <a:r>
              <a:rPr lang="en-US" sz="4800" dirty="0"/>
              <a:t>Lawyers </a:t>
            </a:r>
            <a:endParaRPr lang="en-GB" sz="4800" dirty="0"/>
          </a:p>
        </p:txBody>
      </p:sp>
      <p:sp>
        <p:nvSpPr>
          <p:cNvPr id="3" name="Rectangle 2"/>
          <p:cNvSpPr/>
          <p:nvPr/>
        </p:nvSpPr>
        <p:spPr>
          <a:xfrm>
            <a:off x="2474366" y="3948676"/>
            <a:ext cx="4474302" cy="646331"/>
          </a:xfrm>
          <a:prstGeom prst="rect">
            <a:avLst/>
          </a:prstGeom>
        </p:spPr>
        <p:txBody>
          <a:bodyPr wrap="none">
            <a:spAutoFit/>
          </a:bodyPr>
          <a:lstStyle/>
          <a:p>
            <a:r>
              <a:rPr lang="en-US" sz="3600" b="1" dirty="0" smtClean="0">
                <a:solidFill>
                  <a:srgbClr val="F58D01"/>
                </a:solidFill>
                <a:ea typeface="Segoe UI" panose="020B0502040204020203" pitchFamily="34" charset="0"/>
                <a:cs typeface="Segoe UI" panose="020B0502040204020203" pitchFamily="34" charset="0"/>
              </a:rPr>
              <a:t>Steve McDonald, RISD</a:t>
            </a:r>
            <a:endParaRPr lang="en-US" sz="3600" dirty="0">
              <a:solidFill>
                <a:srgbClr val="F58D01"/>
              </a:solidFill>
            </a:endParaRPr>
          </a:p>
        </p:txBody>
      </p:sp>
    </p:spTree>
    <p:extLst>
      <p:ext uri="{BB962C8B-B14F-4D97-AF65-F5344CB8AC3E}">
        <p14:creationId xmlns:p14="http://schemas.microsoft.com/office/powerpoint/2010/main" val="33929512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Yes, We're Lawyers</a:t>
            </a:r>
            <a:endParaRPr lang="en-US" dirty="0"/>
          </a:p>
        </p:txBody>
      </p:sp>
      <p:sp>
        <p:nvSpPr>
          <p:cNvPr id="3" name="Content Placeholder 2"/>
          <p:cNvSpPr>
            <a:spLocks noGrp="1"/>
          </p:cNvSpPr>
          <p:nvPr>
            <p:ph idx="1"/>
          </p:nvPr>
        </p:nvSpPr>
        <p:spPr/>
        <p:txBody>
          <a:bodyPr>
            <a:noAutofit/>
          </a:bodyPr>
          <a:lstStyle/>
          <a:p>
            <a:r>
              <a:rPr lang="en-US" sz="4000" dirty="0" smtClean="0"/>
              <a:t>The problem with lawyer jokes is that lawyers don't think they're funny, and nobody else thinks they're jokes . . . .</a:t>
            </a:r>
          </a:p>
          <a:p>
            <a:r>
              <a:rPr lang="en-US" sz="4000" dirty="0" smtClean="0"/>
              <a:t>99% of the lawyers make the rest of us look bad . . . .</a:t>
            </a:r>
            <a:endParaRPr lang="en-US" sz="4000" dirty="0"/>
          </a:p>
        </p:txBody>
      </p:sp>
    </p:spTree>
    <p:extLst>
      <p:ext uri="{BB962C8B-B14F-4D97-AF65-F5344CB8AC3E}">
        <p14:creationId xmlns:p14="http://schemas.microsoft.com/office/powerpoint/2010/main" val="20941977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 Agenda</a:t>
            </a:r>
            <a:endParaRPr lang="en-GB" dirty="0"/>
          </a:p>
        </p:txBody>
      </p:sp>
      <p:sp>
        <p:nvSpPr>
          <p:cNvPr id="3" name="Rectangle 2"/>
          <p:cNvSpPr/>
          <p:nvPr/>
        </p:nvSpPr>
        <p:spPr>
          <a:xfrm>
            <a:off x="1141960" y="2954536"/>
            <a:ext cx="1296000" cy="1296144"/>
          </a:xfrm>
          <a:prstGeom prst="rect">
            <a:avLst/>
          </a:prstGeom>
          <a:solidFill>
            <a:srgbClr val="F58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2524514" y="2954536"/>
            <a:ext cx="1296000" cy="1296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Rectangle 4"/>
          <p:cNvSpPr/>
          <p:nvPr/>
        </p:nvSpPr>
        <p:spPr>
          <a:xfrm>
            <a:off x="3907068" y="2954536"/>
            <a:ext cx="1296000" cy="1296144"/>
          </a:xfrm>
          <a:prstGeom prst="rect">
            <a:avLst/>
          </a:prstGeom>
          <a:solidFill>
            <a:srgbClr val="009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Rectangle 5"/>
          <p:cNvSpPr/>
          <p:nvPr/>
        </p:nvSpPr>
        <p:spPr>
          <a:xfrm>
            <a:off x="5289622" y="2954536"/>
            <a:ext cx="1296000" cy="129614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Oval 12"/>
          <p:cNvSpPr/>
          <p:nvPr/>
        </p:nvSpPr>
        <p:spPr>
          <a:xfrm>
            <a:off x="1429920" y="3242568"/>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smtClean="0">
                <a:solidFill>
                  <a:schemeClr val="tx1"/>
                </a:solidFill>
              </a:rPr>
              <a:t>1</a:t>
            </a:r>
            <a:endParaRPr lang="en-GB" sz="4000" b="1" dirty="0">
              <a:solidFill>
                <a:schemeClr val="tx1"/>
              </a:solidFill>
            </a:endParaRPr>
          </a:p>
        </p:txBody>
      </p:sp>
      <p:sp>
        <p:nvSpPr>
          <p:cNvPr id="15" name="Oval 14"/>
          <p:cNvSpPr/>
          <p:nvPr/>
        </p:nvSpPr>
        <p:spPr>
          <a:xfrm>
            <a:off x="2811528" y="3242568"/>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rPr>
              <a:t>2</a:t>
            </a:r>
          </a:p>
        </p:txBody>
      </p:sp>
      <p:sp>
        <p:nvSpPr>
          <p:cNvPr id="16" name="Oval 15"/>
          <p:cNvSpPr/>
          <p:nvPr/>
        </p:nvSpPr>
        <p:spPr>
          <a:xfrm>
            <a:off x="4195028" y="3242568"/>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rPr>
              <a:t>3</a:t>
            </a:r>
          </a:p>
        </p:txBody>
      </p:sp>
      <p:sp>
        <p:nvSpPr>
          <p:cNvPr id="19" name="Oval 18"/>
          <p:cNvSpPr/>
          <p:nvPr/>
        </p:nvSpPr>
        <p:spPr>
          <a:xfrm>
            <a:off x="5577582" y="3242568"/>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rPr>
              <a:t>4</a:t>
            </a:r>
          </a:p>
        </p:txBody>
      </p:sp>
      <p:sp>
        <p:nvSpPr>
          <p:cNvPr id="22" name="TextBox 21"/>
          <p:cNvSpPr txBox="1"/>
          <p:nvPr/>
        </p:nvSpPr>
        <p:spPr>
          <a:xfrm>
            <a:off x="239844" y="1841753"/>
            <a:ext cx="3117954" cy="923330"/>
          </a:xfrm>
          <a:prstGeom prst="rect">
            <a:avLst/>
          </a:prstGeom>
          <a:noFill/>
        </p:spPr>
        <p:txBody>
          <a:bodyPr wrap="square" rtlCol="0">
            <a:spAutoFit/>
          </a:bodyPr>
          <a:lstStyle/>
          <a:p>
            <a:pPr algn="ctr"/>
            <a:r>
              <a:rPr lang="en-US" dirty="0" smtClean="0"/>
              <a:t>Legal </a:t>
            </a:r>
            <a:r>
              <a:rPr lang="en-US" dirty="0"/>
              <a:t>System Structure </a:t>
            </a:r>
            <a:r>
              <a:rPr lang="en-US" dirty="0" smtClean="0"/>
              <a:t>      and </a:t>
            </a:r>
            <a:r>
              <a:rPr lang="en-US" dirty="0"/>
              <a:t>Landscape; Working </a:t>
            </a:r>
            <a:r>
              <a:rPr lang="en-US" dirty="0" smtClean="0"/>
              <a:t>   with </a:t>
            </a:r>
            <a:r>
              <a:rPr lang="en-US" dirty="0"/>
              <a:t>Lawyers </a:t>
            </a:r>
            <a:endParaRPr lang="en-GB" dirty="0"/>
          </a:p>
        </p:txBody>
      </p:sp>
      <p:sp>
        <p:nvSpPr>
          <p:cNvPr id="25" name="TextBox 24"/>
          <p:cNvSpPr txBox="1"/>
          <p:nvPr/>
        </p:nvSpPr>
        <p:spPr>
          <a:xfrm>
            <a:off x="2132827" y="4250680"/>
            <a:ext cx="2077492" cy="369332"/>
          </a:xfrm>
          <a:prstGeom prst="rect">
            <a:avLst/>
          </a:prstGeom>
          <a:noFill/>
        </p:spPr>
        <p:txBody>
          <a:bodyPr wrap="none" rtlCol="0">
            <a:spAutoFit/>
          </a:bodyPr>
          <a:lstStyle/>
          <a:p>
            <a:pPr algn="ctr"/>
            <a:r>
              <a:rPr lang="en-GB" dirty="0" smtClean="0"/>
              <a:t>Contracts Overview</a:t>
            </a:r>
            <a:endParaRPr lang="en-GB" dirty="0"/>
          </a:p>
        </p:txBody>
      </p:sp>
      <p:sp>
        <p:nvSpPr>
          <p:cNvPr id="26" name="TextBox 25"/>
          <p:cNvSpPr txBox="1"/>
          <p:nvPr/>
        </p:nvSpPr>
        <p:spPr>
          <a:xfrm>
            <a:off x="3520112" y="2585204"/>
            <a:ext cx="2097049" cy="369332"/>
          </a:xfrm>
          <a:prstGeom prst="rect">
            <a:avLst/>
          </a:prstGeom>
          <a:noFill/>
        </p:spPr>
        <p:txBody>
          <a:bodyPr wrap="none" rtlCol="0">
            <a:spAutoFit/>
          </a:bodyPr>
          <a:lstStyle/>
          <a:p>
            <a:pPr algn="ctr"/>
            <a:r>
              <a:rPr lang="en-GB" dirty="0" smtClean="0"/>
              <a:t>Clauses That Matter</a:t>
            </a:r>
            <a:endParaRPr lang="en-GB" dirty="0"/>
          </a:p>
        </p:txBody>
      </p:sp>
      <p:sp>
        <p:nvSpPr>
          <p:cNvPr id="28" name="TextBox 27"/>
          <p:cNvSpPr txBox="1"/>
          <p:nvPr/>
        </p:nvSpPr>
        <p:spPr>
          <a:xfrm>
            <a:off x="4886347" y="4250680"/>
            <a:ext cx="2148730" cy="646331"/>
          </a:xfrm>
          <a:prstGeom prst="rect">
            <a:avLst/>
          </a:prstGeom>
          <a:noFill/>
        </p:spPr>
        <p:txBody>
          <a:bodyPr wrap="none" rtlCol="0">
            <a:spAutoFit/>
          </a:bodyPr>
          <a:lstStyle/>
          <a:p>
            <a:pPr algn="ctr"/>
            <a:r>
              <a:rPr lang="en-GB" dirty="0" smtClean="0"/>
              <a:t>The Reasonable </a:t>
            </a:r>
          </a:p>
          <a:p>
            <a:pPr algn="ctr"/>
            <a:r>
              <a:rPr lang="en-GB" dirty="0" smtClean="0"/>
              <a:t>Security Professional</a:t>
            </a:r>
          </a:p>
        </p:txBody>
      </p:sp>
      <p:sp>
        <p:nvSpPr>
          <p:cNvPr id="17" name="Rectangle 16"/>
          <p:cNvSpPr/>
          <p:nvPr/>
        </p:nvSpPr>
        <p:spPr>
          <a:xfrm>
            <a:off x="6670431" y="2954536"/>
            <a:ext cx="1296000"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6601672" y="2145425"/>
            <a:ext cx="1281120" cy="646331"/>
          </a:xfrm>
          <a:prstGeom prst="rect">
            <a:avLst/>
          </a:prstGeom>
          <a:noFill/>
        </p:spPr>
        <p:txBody>
          <a:bodyPr wrap="none" rtlCol="0">
            <a:spAutoFit/>
          </a:bodyPr>
          <a:lstStyle/>
          <a:p>
            <a:pPr algn="ctr"/>
            <a:r>
              <a:rPr lang="en-GB" dirty="0" smtClean="0"/>
              <a:t>The Privacy</a:t>
            </a:r>
          </a:p>
          <a:p>
            <a:pPr algn="ctr"/>
            <a:r>
              <a:rPr lang="en-GB" dirty="0" smtClean="0"/>
              <a:t>Policy</a:t>
            </a:r>
            <a:endParaRPr lang="en-GB" dirty="0"/>
          </a:p>
        </p:txBody>
      </p:sp>
      <p:sp>
        <p:nvSpPr>
          <p:cNvPr id="20" name="Oval 19"/>
          <p:cNvSpPr/>
          <p:nvPr/>
        </p:nvSpPr>
        <p:spPr>
          <a:xfrm>
            <a:off x="6957697" y="3242568"/>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rPr>
              <a:t>5</a:t>
            </a:r>
          </a:p>
        </p:txBody>
      </p:sp>
    </p:spTree>
    <p:extLst>
      <p:ext uri="{BB962C8B-B14F-4D97-AF65-F5344CB8AC3E}">
        <p14:creationId xmlns:p14="http://schemas.microsoft.com/office/powerpoint/2010/main" val="80126706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ctrTitle"/>
          </p:nvPr>
        </p:nvSpPr>
        <p:spPr/>
        <p:txBody>
          <a:bodyPr/>
          <a:lstStyle/>
          <a:p>
            <a:r>
              <a:rPr lang="en-US" dirty="0" smtClean="0"/>
              <a:t>Law:  A Taxonomy</a:t>
            </a:r>
          </a:p>
        </p:txBody>
      </p:sp>
    </p:spTree>
    <p:extLst>
      <p:ext uri="{BB962C8B-B14F-4D97-AF65-F5344CB8AC3E}">
        <p14:creationId xmlns:p14="http://schemas.microsoft.com/office/powerpoint/2010/main" val="428283466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dirty="0" smtClean="0"/>
              <a:t>Federal v. State Law</a:t>
            </a:r>
          </a:p>
        </p:txBody>
      </p:sp>
      <p:sp>
        <p:nvSpPr>
          <p:cNvPr id="3" name="Content Placeholder 2"/>
          <p:cNvSpPr>
            <a:spLocks noGrp="1"/>
          </p:cNvSpPr>
          <p:nvPr>
            <p:ph idx="1"/>
          </p:nvPr>
        </p:nvSpPr>
        <p:spPr/>
        <p:txBody>
          <a:bodyPr>
            <a:normAutofit/>
          </a:bodyPr>
          <a:lstStyle/>
          <a:p>
            <a:pPr>
              <a:defRPr/>
            </a:pPr>
            <a:r>
              <a:rPr lang="en-US" sz="3600" dirty="0" smtClean="0"/>
              <a:t>Federal law:  Law established by the federal government </a:t>
            </a:r>
          </a:p>
          <a:p>
            <a:pPr>
              <a:defRPr/>
            </a:pPr>
            <a:r>
              <a:rPr lang="en-US" sz="3600" dirty="0" smtClean="0"/>
              <a:t>Sources</a:t>
            </a:r>
          </a:p>
          <a:p>
            <a:pPr lvl="1">
              <a:defRPr/>
            </a:pPr>
            <a:r>
              <a:rPr lang="en-US" sz="3200" dirty="0" smtClean="0"/>
              <a:t>United States Constitution</a:t>
            </a:r>
          </a:p>
          <a:p>
            <a:pPr lvl="1">
              <a:defRPr/>
            </a:pPr>
            <a:r>
              <a:rPr lang="en-US" sz="3200" dirty="0" smtClean="0"/>
              <a:t>Congress</a:t>
            </a:r>
          </a:p>
          <a:p>
            <a:pPr lvl="1">
              <a:defRPr/>
            </a:pPr>
            <a:r>
              <a:rPr lang="en-US" sz="3200" dirty="0" smtClean="0"/>
              <a:t>Federal court decisions  </a:t>
            </a:r>
          </a:p>
          <a:p>
            <a:pPr lvl="1">
              <a:defRPr/>
            </a:pPr>
            <a:r>
              <a:rPr lang="en-US" sz="3200" dirty="0" smtClean="0"/>
              <a:t>Regulations enacted by executive branch agencies</a:t>
            </a:r>
          </a:p>
        </p:txBody>
      </p:sp>
    </p:spTree>
    <p:extLst>
      <p:ext uri="{BB962C8B-B14F-4D97-AF65-F5344CB8AC3E}">
        <p14:creationId xmlns:p14="http://schemas.microsoft.com/office/powerpoint/2010/main" val="23598088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Federal v. State Law</a:t>
            </a:r>
          </a:p>
        </p:txBody>
      </p:sp>
      <p:sp>
        <p:nvSpPr>
          <p:cNvPr id="20483" name="Content Placeholder 2"/>
          <p:cNvSpPr>
            <a:spLocks noGrp="1"/>
          </p:cNvSpPr>
          <p:nvPr>
            <p:ph idx="1"/>
          </p:nvPr>
        </p:nvSpPr>
        <p:spPr/>
        <p:txBody>
          <a:bodyPr>
            <a:normAutofit/>
          </a:bodyPr>
          <a:lstStyle/>
          <a:p>
            <a:r>
              <a:rPr lang="en-US" sz="3600" dirty="0" smtClean="0"/>
              <a:t>Examples</a:t>
            </a:r>
          </a:p>
          <a:p>
            <a:pPr lvl="1"/>
            <a:r>
              <a:rPr lang="en-US" sz="3200" dirty="0" smtClean="0">
                <a:ea typeface="ＭＳ Ｐゴシック" charset="-128"/>
              </a:rPr>
              <a:t>First and Fourth Amendments</a:t>
            </a:r>
          </a:p>
          <a:p>
            <a:pPr lvl="1"/>
            <a:r>
              <a:rPr lang="en-US" sz="3200" dirty="0" smtClean="0">
                <a:ea typeface="ＭＳ Ｐゴシック" charset="-128"/>
              </a:rPr>
              <a:t>Patent and Copyright Statutes</a:t>
            </a:r>
          </a:p>
          <a:p>
            <a:pPr lvl="1"/>
            <a:r>
              <a:rPr lang="en-US" sz="3200" dirty="0" smtClean="0">
                <a:ea typeface="ＭＳ Ｐゴシック" charset="-128"/>
              </a:rPr>
              <a:t>ECPA</a:t>
            </a:r>
          </a:p>
          <a:p>
            <a:pPr lvl="1"/>
            <a:r>
              <a:rPr lang="en-US" sz="3200" dirty="0" smtClean="0">
                <a:ea typeface="ＭＳ Ｐゴシック" charset="-128"/>
              </a:rPr>
              <a:t>DMCA</a:t>
            </a:r>
          </a:p>
          <a:p>
            <a:pPr lvl="1"/>
            <a:r>
              <a:rPr lang="en-US" sz="3200" dirty="0" smtClean="0">
                <a:ea typeface="ＭＳ Ｐゴシック" charset="-128"/>
              </a:rPr>
              <a:t>FERPA</a:t>
            </a:r>
          </a:p>
        </p:txBody>
      </p:sp>
    </p:spTree>
    <p:extLst>
      <p:ext uri="{BB962C8B-B14F-4D97-AF65-F5344CB8AC3E}">
        <p14:creationId xmlns:p14="http://schemas.microsoft.com/office/powerpoint/2010/main" val="40690594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Federal v. State Law</a:t>
            </a:r>
          </a:p>
        </p:txBody>
      </p:sp>
      <p:sp>
        <p:nvSpPr>
          <p:cNvPr id="21507" name="Content Placeholder 2"/>
          <p:cNvSpPr>
            <a:spLocks noGrp="1"/>
          </p:cNvSpPr>
          <p:nvPr>
            <p:ph idx="1"/>
          </p:nvPr>
        </p:nvSpPr>
        <p:spPr/>
        <p:txBody>
          <a:bodyPr>
            <a:noAutofit/>
          </a:bodyPr>
          <a:lstStyle/>
          <a:p>
            <a:pPr>
              <a:lnSpc>
                <a:spcPct val="120000"/>
              </a:lnSpc>
            </a:pPr>
            <a:r>
              <a:rPr lang="en-US" sz="3200" dirty="0" smtClean="0"/>
              <a:t>State law:  Law established by state constitutions, legislatures, courts, or agencies</a:t>
            </a:r>
          </a:p>
          <a:p>
            <a:pPr>
              <a:lnSpc>
                <a:spcPct val="120000"/>
              </a:lnSpc>
            </a:pPr>
            <a:r>
              <a:rPr lang="en-US" sz="3200" dirty="0" smtClean="0"/>
              <a:t>Examples</a:t>
            </a:r>
          </a:p>
          <a:p>
            <a:pPr lvl="1">
              <a:lnSpc>
                <a:spcPct val="120000"/>
              </a:lnSpc>
            </a:pPr>
            <a:r>
              <a:rPr lang="en-US" sz="2800" dirty="0" smtClean="0">
                <a:ea typeface="ＭＳ Ｐゴシック" charset="-128"/>
              </a:rPr>
              <a:t>State data breach notification laws</a:t>
            </a:r>
          </a:p>
          <a:p>
            <a:pPr lvl="1">
              <a:lnSpc>
                <a:spcPct val="120000"/>
              </a:lnSpc>
            </a:pPr>
            <a:r>
              <a:rPr lang="en-US" sz="2800" dirty="0" smtClean="0">
                <a:ea typeface="ＭＳ Ｐゴシック" charset="-128"/>
              </a:rPr>
              <a:t>State public record laws</a:t>
            </a:r>
          </a:p>
          <a:p>
            <a:pPr lvl="1">
              <a:lnSpc>
                <a:spcPct val="120000"/>
              </a:lnSpc>
            </a:pPr>
            <a:r>
              <a:rPr lang="en-US" sz="2800" dirty="0" smtClean="0">
                <a:ea typeface="ＭＳ Ｐゴシック" charset="-128"/>
              </a:rPr>
              <a:t>Contract and tort law</a:t>
            </a:r>
          </a:p>
          <a:p>
            <a:pPr>
              <a:lnSpc>
                <a:spcPct val="120000"/>
              </a:lnSpc>
            </a:pPr>
            <a:r>
              <a:rPr lang="en-US" sz="3200" dirty="0" smtClean="0"/>
              <a:t>"Uniform" state laws</a:t>
            </a:r>
          </a:p>
        </p:txBody>
      </p:sp>
    </p:spTree>
    <p:extLst>
      <p:ext uri="{BB962C8B-B14F-4D97-AF65-F5344CB8AC3E}">
        <p14:creationId xmlns:p14="http://schemas.microsoft.com/office/powerpoint/2010/main" val="86333090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Federal v. State Law</a:t>
            </a:r>
          </a:p>
        </p:txBody>
      </p:sp>
      <p:sp>
        <p:nvSpPr>
          <p:cNvPr id="3" name="Content Placeholder 2"/>
          <p:cNvSpPr>
            <a:spLocks noGrp="1"/>
          </p:cNvSpPr>
          <p:nvPr>
            <p:ph idx="1"/>
          </p:nvPr>
        </p:nvSpPr>
        <p:spPr/>
        <p:txBody>
          <a:bodyPr>
            <a:normAutofit fontScale="92500" lnSpcReduction="20000"/>
          </a:bodyPr>
          <a:lstStyle/>
          <a:p>
            <a:pPr>
              <a:lnSpc>
                <a:spcPct val="120000"/>
              </a:lnSpc>
            </a:pPr>
            <a:r>
              <a:rPr lang="en-US" sz="3600" dirty="0" smtClean="0"/>
              <a:t>A "federal" system, with "dual sovereignty"</a:t>
            </a:r>
          </a:p>
          <a:p>
            <a:pPr lvl="1">
              <a:lnSpc>
                <a:spcPct val="120000"/>
              </a:lnSpc>
            </a:pPr>
            <a:r>
              <a:rPr lang="en-US" sz="3200" dirty="0" smtClean="0"/>
              <a:t>National law for national issues</a:t>
            </a:r>
          </a:p>
          <a:p>
            <a:pPr lvl="1">
              <a:lnSpc>
                <a:spcPct val="120000"/>
              </a:lnSpc>
            </a:pPr>
            <a:r>
              <a:rPr lang="en-US" sz="3200" dirty="0" smtClean="0"/>
              <a:t>The "laboratory of the states" for state issues</a:t>
            </a:r>
          </a:p>
          <a:p>
            <a:pPr>
              <a:lnSpc>
                <a:spcPct val="120000"/>
              </a:lnSpc>
            </a:pPr>
            <a:r>
              <a:rPr lang="en-US" sz="3600" dirty="0" smtClean="0"/>
              <a:t>Preemption:  Federal law is the "Supreme law of the land" and trumps conflicting state law </a:t>
            </a:r>
          </a:p>
          <a:p>
            <a:pPr lvl="1">
              <a:lnSpc>
                <a:spcPct val="120000"/>
              </a:lnSpc>
            </a:pPr>
            <a:r>
              <a:rPr lang="en-US" sz="3200" dirty="0" smtClean="0"/>
              <a:t>For example:  If state public records law requires disclosure of records that FERPA protects, then . . .</a:t>
            </a:r>
          </a:p>
          <a:p>
            <a:pPr lvl="2">
              <a:lnSpc>
                <a:spcPct val="120000"/>
              </a:lnSpc>
            </a:pPr>
            <a:r>
              <a:rPr lang="en-US" sz="2800" dirty="0" smtClean="0">
                <a:ea typeface="ＭＳ Ｐゴシック" charset="-128"/>
              </a:rPr>
              <a:t>FERPA wins!</a:t>
            </a:r>
          </a:p>
        </p:txBody>
      </p:sp>
    </p:spTree>
    <p:extLst>
      <p:ext uri="{BB962C8B-B14F-4D97-AF65-F5344CB8AC3E}">
        <p14:creationId xmlns:p14="http://schemas.microsoft.com/office/powerpoint/2010/main" val="182595407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Types (Levels) of Law</a:t>
            </a:r>
          </a:p>
        </p:txBody>
      </p:sp>
      <p:sp>
        <p:nvSpPr>
          <p:cNvPr id="23555" name="Content Placeholder 2"/>
          <p:cNvSpPr>
            <a:spLocks noGrp="1"/>
          </p:cNvSpPr>
          <p:nvPr>
            <p:ph idx="1"/>
          </p:nvPr>
        </p:nvSpPr>
        <p:spPr/>
        <p:txBody>
          <a:bodyPr>
            <a:normAutofit/>
          </a:bodyPr>
          <a:lstStyle/>
          <a:p>
            <a:pPr>
              <a:lnSpc>
                <a:spcPct val="110000"/>
              </a:lnSpc>
            </a:pPr>
            <a:r>
              <a:rPr lang="en-US" sz="3600" dirty="0" smtClean="0"/>
              <a:t>Constitutional law</a:t>
            </a:r>
          </a:p>
          <a:p>
            <a:pPr lvl="1">
              <a:lnSpc>
                <a:spcPct val="110000"/>
              </a:lnSpc>
            </a:pPr>
            <a:r>
              <a:rPr lang="en-US" sz="3200" dirty="0" smtClean="0">
                <a:ea typeface="ＭＳ Ｐゴシック" charset="-128"/>
              </a:rPr>
              <a:t>Legal foundation for how law is created and interpreted</a:t>
            </a:r>
          </a:p>
          <a:p>
            <a:pPr lvl="1">
              <a:lnSpc>
                <a:spcPct val="110000"/>
              </a:lnSpc>
            </a:pPr>
            <a:r>
              <a:rPr lang="en-US" sz="3200" dirty="0" smtClean="0">
                <a:ea typeface="ＭＳ Ｐゴシック" charset="-128"/>
              </a:rPr>
              <a:t>Federal and state constitutions govern the respective governments</a:t>
            </a:r>
          </a:p>
          <a:p>
            <a:pPr lvl="1">
              <a:lnSpc>
                <a:spcPct val="110000"/>
              </a:lnSpc>
            </a:pPr>
            <a:r>
              <a:rPr lang="en-US" sz="3200" dirty="0" smtClean="0">
                <a:ea typeface="ＭＳ Ｐゴシック" charset="-128"/>
              </a:rPr>
              <a:t>Federal constitution also governs the relationship between the federal government and the states</a:t>
            </a:r>
          </a:p>
        </p:txBody>
      </p:sp>
    </p:spTree>
    <p:extLst>
      <p:ext uri="{BB962C8B-B14F-4D97-AF65-F5344CB8AC3E}">
        <p14:creationId xmlns:p14="http://schemas.microsoft.com/office/powerpoint/2010/main" val="104310288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Types (Levels) of Law</a:t>
            </a:r>
          </a:p>
        </p:txBody>
      </p:sp>
      <p:sp>
        <p:nvSpPr>
          <p:cNvPr id="24579" name="Content Placeholder 2"/>
          <p:cNvSpPr>
            <a:spLocks noGrp="1"/>
          </p:cNvSpPr>
          <p:nvPr>
            <p:ph idx="1"/>
          </p:nvPr>
        </p:nvSpPr>
        <p:spPr/>
        <p:txBody>
          <a:bodyPr>
            <a:normAutofit/>
          </a:bodyPr>
          <a:lstStyle/>
          <a:p>
            <a:r>
              <a:rPr lang="en-US" sz="4000" dirty="0" smtClean="0"/>
              <a:t>Statutory law</a:t>
            </a:r>
          </a:p>
          <a:p>
            <a:pPr lvl="1"/>
            <a:r>
              <a:rPr lang="en-US" sz="3600" dirty="0" smtClean="0">
                <a:ea typeface="ＭＳ Ｐゴシック" charset="-128"/>
              </a:rPr>
              <a:t>Usually what we think of when we refer to "laws"</a:t>
            </a:r>
          </a:p>
          <a:p>
            <a:pPr lvl="1"/>
            <a:r>
              <a:rPr lang="en-US" sz="3600" dirty="0" smtClean="0">
                <a:ea typeface="ＭＳ Ｐゴシック" charset="-128"/>
              </a:rPr>
              <a:t>Law enacted by legislative bodies – federal, state, or local</a:t>
            </a:r>
          </a:p>
          <a:p>
            <a:pPr lvl="1"/>
            <a:r>
              <a:rPr lang="en-US" sz="3600" dirty="0" smtClean="0">
                <a:ea typeface="ＭＳ Ｐゴシック" charset="-128"/>
              </a:rPr>
              <a:t>Tends to be reactive, and sometimes hasty</a:t>
            </a:r>
          </a:p>
        </p:txBody>
      </p:sp>
    </p:spTree>
    <p:extLst>
      <p:ext uri="{BB962C8B-B14F-4D97-AF65-F5344CB8AC3E}">
        <p14:creationId xmlns:p14="http://schemas.microsoft.com/office/powerpoint/2010/main" val="413624478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Types (Levels) of Law</a:t>
            </a:r>
          </a:p>
        </p:txBody>
      </p:sp>
      <p:sp>
        <p:nvSpPr>
          <p:cNvPr id="3" name="Content Placeholder 2"/>
          <p:cNvSpPr>
            <a:spLocks noGrp="1"/>
          </p:cNvSpPr>
          <p:nvPr>
            <p:ph idx="1"/>
          </p:nvPr>
        </p:nvSpPr>
        <p:spPr/>
        <p:txBody>
          <a:bodyPr>
            <a:normAutofit/>
          </a:bodyPr>
          <a:lstStyle/>
          <a:p>
            <a:pPr>
              <a:lnSpc>
                <a:spcPct val="120000"/>
              </a:lnSpc>
              <a:defRPr/>
            </a:pPr>
            <a:r>
              <a:rPr lang="en-US" sz="3200" dirty="0" smtClean="0"/>
              <a:t>Common law</a:t>
            </a:r>
          </a:p>
          <a:p>
            <a:pPr lvl="1">
              <a:lnSpc>
                <a:spcPct val="120000"/>
              </a:lnSpc>
              <a:defRPr/>
            </a:pPr>
            <a:r>
              <a:rPr lang="en-US" sz="2800" dirty="0" smtClean="0"/>
              <a:t>Law that has developed through court decisions, sometimes over centuries</a:t>
            </a:r>
          </a:p>
          <a:p>
            <a:pPr lvl="1">
              <a:lnSpc>
                <a:spcPct val="120000"/>
              </a:lnSpc>
              <a:defRPr/>
            </a:pPr>
            <a:r>
              <a:rPr lang="en-US" sz="2800" dirty="0" smtClean="0"/>
              <a:t>Slow, deliberate, incremental process</a:t>
            </a:r>
          </a:p>
          <a:p>
            <a:pPr lvl="1">
              <a:lnSpc>
                <a:spcPct val="120000"/>
              </a:lnSpc>
              <a:defRPr/>
            </a:pPr>
            <a:r>
              <a:rPr lang="en-US" sz="2800" dirty="0" smtClean="0"/>
              <a:t>Deference is given to previously decided cases that establish what is referred to as precedent</a:t>
            </a:r>
          </a:p>
          <a:p>
            <a:pPr lvl="1">
              <a:lnSpc>
                <a:spcPct val="120000"/>
              </a:lnSpc>
              <a:defRPr/>
            </a:pPr>
            <a:r>
              <a:rPr lang="en-US" sz="2800" dirty="0" smtClean="0"/>
              <a:t>Primarily state law</a:t>
            </a:r>
          </a:p>
          <a:p>
            <a:pPr lvl="1">
              <a:lnSpc>
                <a:spcPct val="120000"/>
              </a:lnSpc>
              <a:defRPr/>
            </a:pPr>
            <a:r>
              <a:rPr lang="en-US" sz="2800" dirty="0" smtClean="0"/>
              <a:t>Examples:  contract and tort law</a:t>
            </a:r>
          </a:p>
        </p:txBody>
      </p:sp>
    </p:spTree>
    <p:extLst>
      <p:ext uri="{BB962C8B-B14F-4D97-AF65-F5344CB8AC3E}">
        <p14:creationId xmlns:p14="http://schemas.microsoft.com/office/powerpoint/2010/main" val="223799304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Types (Levels) of Law</a:t>
            </a:r>
          </a:p>
        </p:txBody>
      </p:sp>
      <p:sp>
        <p:nvSpPr>
          <p:cNvPr id="3" name="Content Placeholder 2"/>
          <p:cNvSpPr>
            <a:spLocks noGrp="1"/>
          </p:cNvSpPr>
          <p:nvPr>
            <p:ph idx="1"/>
          </p:nvPr>
        </p:nvSpPr>
        <p:spPr/>
        <p:txBody>
          <a:bodyPr>
            <a:normAutofit/>
          </a:bodyPr>
          <a:lstStyle/>
          <a:p>
            <a:pPr>
              <a:lnSpc>
                <a:spcPct val="110000"/>
              </a:lnSpc>
            </a:pPr>
            <a:r>
              <a:rPr lang="en-US" sz="3000" dirty="0" smtClean="0"/>
              <a:t>Administrative/regulatory law</a:t>
            </a:r>
          </a:p>
          <a:p>
            <a:pPr lvl="1">
              <a:lnSpc>
                <a:spcPct val="110000"/>
              </a:lnSpc>
            </a:pPr>
            <a:r>
              <a:rPr lang="en-US" sz="2600" dirty="0" smtClean="0">
                <a:ea typeface="ＭＳ Ｐゴシック" charset="-128"/>
              </a:rPr>
              <a:t>Law established by administrative agencies to which rulemaking authority has been delegated, including (at the federal level) the Department of Education, the Federal Communications Commission, and the Federal Trade Commission</a:t>
            </a:r>
          </a:p>
          <a:p>
            <a:pPr lvl="2">
              <a:lnSpc>
                <a:spcPct val="110000"/>
              </a:lnSpc>
            </a:pPr>
            <a:r>
              <a:rPr lang="en-US" sz="2200" dirty="0" smtClean="0">
                <a:ea typeface="ＭＳ Ｐゴシック" charset="-128"/>
              </a:rPr>
              <a:t>Net neutrality</a:t>
            </a:r>
          </a:p>
          <a:p>
            <a:pPr lvl="1">
              <a:lnSpc>
                <a:spcPct val="110000"/>
              </a:lnSpc>
            </a:pPr>
            <a:r>
              <a:rPr lang="en-US" sz="2600" dirty="0" smtClean="0">
                <a:ea typeface="ＭＳ Ｐゴシック" charset="-128"/>
              </a:rPr>
              <a:t>Through a rulemaking process, they enact regulations that govern the behavior of organizations over which they have enforcement power</a:t>
            </a:r>
          </a:p>
        </p:txBody>
      </p:sp>
    </p:spTree>
    <p:extLst>
      <p:ext uri="{BB962C8B-B14F-4D97-AF65-F5344CB8AC3E}">
        <p14:creationId xmlns:p14="http://schemas.microsoft.com/office/powerpoint/2010/main" val="33941649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Types (Kinds) of Law</a:t>
            </a:r>
          </a:p>
        </p:txBody>
      </p:sp>
      <p:sp>
        <p:nvSpPr>
          <p:cNvPr id="27651" name="Content Placeholder 2"/>
          <p:cNvSpPr>
            <a:spLocks noGrp="1"/>
          </p:cNvSpPr>
          <p:nvPr>
            <p:ph idx="1"/>
          </p:nvPr>
        </p:nvSpPr>
        <p:spPr/>
        <p:txBody>
          <a:bodyPr>
            <a:normAutofit/>
          </a:bodyPr>
          <a:lstStyle/>
          <a:p>
            <a:pPr>
              <a:lnSpc>
                <a:spcPct val="110000"/>
              </a:lnSpc>
            </a:pPr>
            <a:r>
              <a:rPr lang="en-US" sz="3600" dirty="0" smtClean="0"/>
              <a:t>Civil</a:t>
            </a:r>
          </a:p>
          <a:p>
            <a:pPr lvl="1">
              <a:lnSpc>
                <a:spcPct val="110000"/>
              </a:lnSpc>
            </a:pPr>
            <a:r>
              <a:rPr lang="en-US" sz="3200" dirty="0" smtClean="0">
                <a:ea typeface="ＭＳ Ｐゴシック" charset="-128"/>
              </a:rPr>
              <a:t>Law governing disputes between two parties, in which the "loser" must make the "winner" whole, for example through financial compensation</a:t>
            </a:r>
          </a:p>
          <a:p>
            <a:pPr lvl="1">
              <a:lnSpc>
                <a:spcPct val="110000"/>
              </a:lnSpc>
            </a:pPr>
            <a:r>
              <a:rPr lang="en-US" sz="3200" dirty="0" smtClean="0">
                <a:ea typeface="ＭＳ Ｐゴシック" charset="-128"/>
              </a:rPr>
              <a:t>Civil law suits are (generally) filed by private parties</a:t>
            </a:r>
          </a:p>
        </p:txBody>
      </p:sp>
    </p:spTree>
    <p:extLst>
      <p:ext uri="{BB962C8B-B14F-4D97-AF65-F5344CB8AC3E}">
        <p14:creationId xmlns:p14="http://schemas.microsoft.com/office/powerpoint/2010/main" val="14336323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5862" y="5616594"/>
            <a:ext cx="2142446" cy="369332"/>
          </a:xfrm>
          <a:prstGeom prst="rect">
            <a:avLst/>
          </a:prstGeom>
          <a:noFill/>
        </p:spPr>
        <p:txBody>
          <a:bodyPr wrap="none" rtlCol="0">
            <a:spAutoFit/>
          </a:bodyPr>
          <a:lstStyle/>
          <a:p>
            <a:r>
              <a:rPr lang="en-US" b="1" dirty="0" smtClean="0">
                <a:solidFill>
                  <a:srgbClr val="0070C0"/>
                </a:solidFill>
              </a:rPr>
              <a:t>Gartner Hype Cycle </a:t>
            </a:r>
            <a:endParaRPr lang="en-US" b="1" dirty="0">
              <a:solidFill>
                <a:srgbClr val="0070C0"/>
              </a:solidFill>
            </a:endParaRPr>
          </a:p>
        </p:txBody>
      </p:sp>
      <p:sp>
        <p:nvSpPr>
          <p:cNvPr id="6" name="Freeform 5"/>
          <p:cNvSpPr/>
          <p:nvPr/>
        </p:nvSpPr>
        <p:spPr>
          <a:xfrm>
            <a:off x="1381772" y="1564845"/>
            <a:ext cx="7175500" cy="3651053"/>
          </a:xfrm>
          <a:custGeom>
            <a:avLst/>
            <a:gdLst>
              <a:gd name="connsiteX0" fmla="*/ 0 w 7175500"/>
              <a:gd name="connsiteY0" fmla="*/ 3651053 h 3651053"/>
              <a:gd name="connsiteX1" fmla="*/ 1041400 w 7175500"/>
              <a:gd name="connsiteY1" fmla="*/ 6153 h 3651053"/>
              <a:gd name="connsiteX2" fmla="*/ 2108200 w 7175500"/>
              <a:gd name="connsiteY2" fmla="*/ 2749353 h 3651053"/>
              <a:gd name="connsiteX3" fmla="*/ 3505200 w 7175500"/>
              <a:gd name="connsiteY3" fmla="*/ 1466653 h 3651053"/>
              <a:gd name="connsiteX4" fmla="*/ 7175500 w 7175500"/>
              <a:gd name="connsiteY4" fmla="*/ 1136453 h 3651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5500" h="3651053">
                <a:moveTo>
                  <a:pt x="0" y="3651053"/>
                </a:moveTo>
                <a:cubicBezTo>
                  <a:pt x="345016" y="1903744"/>
                  <a:pt x="690033" y="156436"/>
                  <a:pt x="1041400" y="6153"/>
                </a:cubicBezTo>
                <a:cubicBezTo>
                  <a:pt x="1392767" y="-144130"/>
                  <a:pt x="1697567" y="2505936"/>
                  <a:pt x="2108200" y="2749353"/>
                </a:cubicBezTo>
                <a:cubicBezTo>
                  <a:pt x="2518833" y="2992770"/>
                  <a:pt x="2660650" y="1735470"/>
                  <a:pt x="3505200" y="1466653"/>
                </a:cubicBezTo>
                <a:cubicBezTo>
                  <a:pt x="4349750" y="1197836"/>
                  <a:pt x="5762625" y="1167144"/>
                  <a:pt x="7175500" y="1136453"/>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040450" y="1045612"/>
            <a:ext cx="2929072" cy="369332"/>
          </a:xfrm>
          <a:prstGeom prst="rect">
            <a:avLst/>
          </a:prstGeom>
          <a:noFill/>
        </p:spPr>
        <p:txBody>
          <a:bodyPr wrap="none" rtlCol="0">
            <a:spAutoFit/>
          </a:bodyPr>
          <a:lstStyle/>
          <a:p>
            <a:r>
              <a:rPr lang="en-US" dirty="0" smtClean="0"/>
              <a:t>Peak of Inflated Expectations</a:t>
            </a:r>
            <a:endParaRPr lang="en-US" dirty="0"/>
          </a:p>
        </p:txBody>
      </p:sp>
      <p:sp>
        <p:nvSpPr>
          <p:cNvPr id="15" name="TextBox 14"/>
          <p:cNvSpPr txBox="1"/>
          <p:nvPr/>
        </p:nvSpPr>
        <p:spPr>
          <a:xfrm>
            <a:off x="1985424" y="4363516"/>
            <a:ext cx="2615203" cy="369332"/>
          </a:xfrm>
          <a:prstGeom prst="rect">
            <a:avLst/>
          </a:prstGeom>
          <a:noFill/>
        </p:spPr>
        <p:txBody>
          <a:bodyPr wrap="none" rtlCol="0">
            <a:spAutoFit/>
          </a:bodyPr>
          <a:lstStyle/>
          <a:p>
            <a:r>
              <a:rPr lang="en-US" dirty="0" smtClean="0"/>
              <a:t>Trough of Disillusionment</a:t>
            </a:r>
            <a:endParaRPr lang="en-US" dirty="0"/>
          </a:p>
        </p:txBody>
      </p:sp>
      <p:sp>
        <p:nvSpPr>
          <p:cNvPr id="17" name="TextBox 16"/>
          <p:cNvSpPr txBox="1"/>
          <p:nvPr/>
        </p:nvSpPr>
        <p:spPr>
          <a:xfrm>
            <a:off x="4366920" y="3502405"/>
            <a:ext cx="1580882" cy="646331"/>
          </a:xfrm>
          <a:prstGeom prst="rect">
            <a:avLst/>
          </a:prstGeom>
          <a:noFill/>
        </p:spPr>
        <p:txBody>
          <a:bodyPr wrap="none" rtlCol="0">
            <a:spAutoFit/>
          </a:bodyPr>
          <a:lstStyle/>
          <a:p>
            <a:pPr algn="r"/>
            <a:r>
              <a:rPr lang="en-US" dirty="0" smtClean="0"/>
              <a:t>Slope of </a:t>
            </a:r>
          </a:p>
          <a:p>
            <a:pPr algn="r"/>
            <a:r>
              <a:rPr lang="en-US" dirty="0" smtClean="0"/>
              <a:t>Enlightenment</a:t>
            </a:r>
            <a:endParaRPr lang="en-US" dirty="0"/>
          </a:p>
        </p:txBody>
      </p:sp>
      <p:sp>
        <p:nvSpPr>
          <p:cNvPr id="18" name="TextBox 17"/>
          <p:cNvSpPr txBox="1"/>
          <p:nvPr/>
        </p:nvSpPr>
        <p:spPr>
          <a:xfrm>
            <a:off x="5947802" y="2184423"/>
            <a:ext cx="2333075" cy="369332"/>
          </a:xfrm>
          <a:prstGeom prst="rect">
            <a:avLst/>
          </a:prstGeom>
          <a:noFill/>
        </p:spPr>
        <p:txBody>
          <a:bodyPr wrap="none" rtlCol="0">
            <a:spAutoFit/>
          </a:bodyPr>
          <a:lstStyle/>
          <a:p>
            <a:r>
              <a:rPr lang="en-US" dirty="0" smtClean="0"/>
              <a:t>Plateau of Productivity</a:t>
            </a:r>
            <a:endParaRPr lang="en-US" dirty="0"/>
          </a:p>
        </p:txBody>
      </p:sp>
      <p:sp>
        <p:nvSpPr>
          <p:cNvPr id="19" name="TextBox 18"/>
          <p:cNvSpPr txBox="1"/>
          <p:nvPr/>
        </p:nvSpPr>
        <p:spPr>
          <a:xfrm>
            <a:off x="6679391" y="2958494"/>
            <a:ext cx="707245" cy="369332"/>
          </a:xfrm>
          <a:prstGeom prst="rect">
            <a:avLst/>
          </a:prstGeom>
          <a:noFill/>
        </p:spPr>
        <p:txBody>
          <a:bodyPr wrap="none" rtlCol="0">
            <a:spAutoFit/>
          </a:bodyPr>
          <a:lstStyle/>
          <a:p>
            <a:r>
              <a:rPr lang="en-US" dirty="0" smtClean="0"/>
              <a:t>Steve</a:t>
            </a:r>
            <a:endParaRPr lang="en-US" dirty="0"/>
          </a:p>
        </p:txBody>
      </p:sp>
      <p:sp>
        <p:nvSpPr>
          <p:cNvPr id="20" name="4-Point Star 19"/>
          <p:cNvSpPr/>
          <p:nvPr/>
        </p:nvSpPr>
        <p:spPr>
          <a:xfrm>
            <a:off x="6854497" y="2675154"/>
            <a:ext cx="262467" cy="26246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4-Point Star 9"/>
          <p:cNvSpPr/>
          <p:nvPr/>
        </p:nvSpPr>
        <p:spPr>
          <a:xfrm>
            <a:off x="4079596" y="3457729"/>
            <a:ext cx="262467" cy="26246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673908" y="2958494"/>
            <a:ext cx="811376" cy="369332"/>
          </a:xfrm>
          <a:prstGeom prst="rect">
            <a:avLst/>
          </a:prstGeom>
          <a:noFill/>
        </p:spPr>
        <p:txBody>
          <a:bodyPr wrap="none" rtlCol="0">
            <a:spAutoFit/>
          </a:bodyPr>
          <a:lstStyle/>
          <a:p>
            <a:r>
              <a:rPr lang="en-US" dirty="0" smtClean="0"/>
              <a:t>Patrick</a:t>
            </a:r>
            <a:endParaRPr lang="en-US" dirty="0"/>
          </a:p>
        </p:txBody>
      </p:sp>
      <p:sp>
        <p:nvSpPr>
          <p:cNvPr id="12" name="TextBox 11"/>
          <p:cNvSpPr txBox="1"/>
          <p:nvPr/>
        </p:nvSpPr>
        <p:spPr>
          <a:xfrm>
            <a:off x="2924636" y="5616594"/>
            <a:ext cx="2179892" cy="369332"/>
          </a:xfrm>
          <a:prstGeom prst="rect">
            <a:avLst/>
          </a:prstGeom>
          <a:noFill/>
        </p:spPr>
        <p:txBody>
          <a:bodyPr wrap="none" rtlCol="0">
            <a:spAutoFit/>
          </a:bodyPr>
          <a:lstStyle/>
          <a:p>
            <a:r>
              <a:rPr lang="en-US" b="1" dirty="0" smtClean="0">
                <a:solidFill>
                  <a:srgbClr val="0070C0"/>
                </a:solidFill>
              </a:rPr>
              <a:t>Applied to Attorneys</a:t>
            </a:r>
            <a:endParaRPr lang="en-US" b="1" dirty="0">
              <a:solidFill>
                <a:srgbClr val="0070C0"/>
              </a:solidFill>
            </a:endParaRPr>
          </a:p>
        </p:txBody>
      </p:sp>
      <p:sp>
        <p:nvSpPr>
          <p:cNvPr id="13" name="TextBox 12"/>
          <p:cNvSpPr txBox="1"/>
          <p:nvPr/>
        </p:nvSpPr>
        <p:spPr>
          <a:xfrm>
            <a:off x="112021" y="2230589"/>
            <a:ext cx="1367682" cy="646331"/>
          </a:xfrm>
          <a:prstGeom prst="rect">
            <a:avLst/>
          </a:prstGeom>
          <a:noFill/>
        </p:spPr>
        <p:txBody>
          <a:bodyPr wrap="none" rtlCol="0">
            <a:spAutoFit/>
          </a:bodyPr>
          <a:lstStyle/>
          <a:p>
            <a:r>
              <a:rPr lang="en-US" dirty="0" smtClean="0"/>
              <a:t>SIEM </a:t>
            </a:r>
          </a:p>
          <a:p>
            <a:r>
              <a:rPr lang="en-US" dirty="0" smtClean="0"/>
              <a:t>Deployment</a:t>
            </a:r>
            <a:endParaRPr lang="en-US" dirty="0"/>
          </a:p>
        </p:txBody>
      </p:sp>
      <p:cxnSp>
        <p:nvCxnSpPr>
          <p:cNvPr id="3" name="Straight Arrow Connector 2"/>
          <p:cNvCxnSpPr/>
          <p:nvPr/>
        </p:nvCxnSpPr>
        <p:spPr>
          <a:xfrm flipV="1">
            <a:off x="1381772" y="1564845"/>
            <a:ext cx="926713" cy="8042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049311" y="2958494"/>
            <a:ext cx="2243714" cy="1190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67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7" grpId="0"/>
      <p:bldP spid="18" grpId="0"/>
      <p:bldP spid="19" grpId="0"/>
      <p:bldP spid="20" grpId="0" animBg="1"/>
      <p:bldP spid="10" grpId="0" animBg="1"/>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Types (Kinds) of Law</a:t>
            </a:r>
          </a:p>
        </p:txBody>
      </p:sp>
      <p:sp>
        <p:nvSpPr>
          <p:cNvPr id="28675" name="Content Placeholder 2"/>
          <p:cNvSpPr>
            <a:spLocks noGrp="1"/>
          </p:cNvSpPr>
          <p:nvPr>
            <p:ph idx="1"/>
          </p:nvPr>
        </p:nvSpPr>
        <p:spPr/>
        <p:txBody>
          <a:bodyPr>
            <a:normAutofit/>
          </a:bodyPr>
          <a:lstStyle/>
          <a:p>
            <a:r>
              <a:rPr lang="en-US" sz="3600" dirty="0" smtClean="0"/>
              <a:t>Criminal</a:t>
            </a:r>
          </a:p>
          <a:p>
            <a:pPr lvl="1"/>
            <a:r>
              <a:rPr lang="en-US" sz="3200" dirty="0" smtClean="0">
                <a:ea typeface="ＭＳ Ｐゴシック" charset="-128"/>
              </a:rPr>
              <a:t>Law governing criminal activity and the resulting punishments, such as fines and jail time, for criminal offenses</a:t>
            </a:r>
          </a:p>
          <a:p>
            <a:pPr lvl="1"/>
            <a:r>
              <a:rPr lang="en-US" sz="3200" dirty="0" smtClean="0">
                <a:ea typeface="ＭＳ Ｐゴシック" charset="-128"/>
              </a:rPr>
              <a:t>Criminal law suits are filed by the government</a:t>
            </a:r>
          </a:p>
        </p:txBody>
      </p:sp>
    </p:spTree>
    <p:extLst>
      <p:ext uri="{BB962C8B-B14F-4D97-AF65-F5344CB8AC3E}">
        <p14:creationId xmlns:p14="http://schemas.microsoft.com/office/powerpoint/2010/main" val="299468880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Types (Kinds) of Law</a:t>
            </a:r>
          </a:p>
        </p:txBody>
      </p:sp>
      <p:sp>
        <p:nvSpPr>
          <p:cNvPr id="29699" name="Content Placeholder 2"/>
          <p:cNvSpPr>
            <a:spLocks noGrp="1"/>
          </p:cNvSpPr>
          <p:nvPr>
            <p:ph idx="1"/>
          </p:nvPr>
        </p:nvSpPr>
        <p:spPr/>
        <p:txBody>
          <a:bodyPr>
            <a:normAutofit/>
          </a:bodyPr>
          <a:lstStyle/>
          <a:p>
            <a:pPr>
              <a:lnSpc>
                <a:spcPct val="110000"/>
              </a:lnSpc>
            </a:pPr>
            <a:r>
              <a:rPr lang="en-US" sz="3600" dirty="0" smtClean="0"/>
              <a:t>Contract (private) law</a:t>
            </a:r>
          </a:p>
          <a:p>
            <a:pPr lvl="1">
              <a:lnSpc>
                <a:spcPct val="110000"/>
              </a:lnSpc>
            </a:pPr>
            <a:r>
              <a:rPr lang="en-US" sz="3200" dirty="0" smtClean="0">
                <a:ea typeface="ＭＳ Ｐゴシック" charset="-128"/>
              </a:rPr>
              <a:t>An agreement between two or more people that is not created by law, but that is enforceable by law</a:t>
            </a:r>
          </a:p>
          <a:p>
            <a:pPr lvl="1">
              <a:lnSpc>
                <a:spcPct val="110000"/>
              </a:lnSpc>
            </a:pPr>
            <a:r>
              <a:rPr lang="en-US" sz="3200" dirty="0" smtClean="0">
                <a:ea typeface="ＭＳ Ｐゴシック" charset="-128"/>
              </a:rPr>
              <a:t>A means of regulating private affairs beyond what the law requires, but in a way that will be backed up by law</a:t>
            </a:r>
          </a:p>
        </p:txBody>
      </p:sp>
    </p:spTree>
    <p:extLst>
      <p:ext uri="{BB962C8B-B14F-4D97-AF65-F5344CB8AC3E}">
        <p14:creationId xmlns:p14="http://schemas.microsoft.com/office/powerpoint/2010/main" val="313376573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Whose Law is it, Anyway?</a:t>
            </a:r>
          </a:p>
        </p:txBody>
      </p:sp>
      <p:sp>
        <p:nvSpPr>
          <p:cNvPr id="30723" name="Content Placeholder 2"/>
          <p:cNvSpPr>
            <a:spLocks noGrp="1"/>
          </p:cNvSpPr>
          <p:nvPr>
            <p:ph idx="1"/>
          </p:nvPr>
        </p:nvSpPr>
        <p:spPr/>
        <p:txBody>
          <a:bodyPr>
            <a:normAutofit/>
          </a:bodyPr>
          <a:lstStyle/>
          <a:p>
            <a:r>
              <a:rPr lang="en-US" sz="3600" dirty="0" smtClean="0"/>
              <a:t>Public</a:t>
            </a:r>
          </a:p>
          <a:p>
            <a:pPr lvl="1"/>
            <a:r>
              <a:rPr lang="en-US" sz="3200" dirty="0" smtClean="0">
                <a:ea typeface="ＭＳ Ｐゴシック" charset="-128"/>
              </a:rPr>
              <a:t>Subject to laws governing government</a:t>
            </a:r>
          </a:p>
          <a:p>
            <a:pPr lvl="1"/>
            <a:r>
              <a:rPr lang="en-US" sz="3200" dirty="0" smtClean="0">
                <a:ea typeface="ＭＳ Ｐゴシック" charset="-128"/>
              </a:rPr>
              <a:t>Examples:  Constitutional law, public records statutes, sovereign immunity</a:t>
            </a:r>
          </a:p>
          <a:p>
            <a:r>
              <a:rPr lang="en-US" sz="3600" dirty="0" smtClean="0"/>
              <a:t>Private</a:t>
            </a:r>
          </a:p>
          <a:p>
            <a:pPr lvl="1"/>
            <a:r>
              <a:rPr lang="en-US" sz="3200" dirty="0" smtClean="0">
                <a:ea typeface="ＭＳ Ｐゴシック" charset="-128"/>
              </a:rPr>
              <a:t>First Amendment?  Not my problem!</a:t>
            </a:r>
          </a:p>
          <a:p>
            <a:r>
              <a:rPr lang="en-US" sz="3600" dirty="0" smtClean="0"/>
              <a:t>Both</a:t>
            </a:r>
          </a:p>
        </p:txBody>
      </p:sp>
    </p:spTree>
    <p:extLst>
      <p:ext uri="{BB962C8B-B14F-4D97-AF65-F5344CB8AC3E}">
        <p14:creationId xmlns:p14="http://schemas.microsoft.com/office/powerpoint/2010/main" val="267461274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ctrTitle"/>
          </p:nvPr>
        </p:nvSpPr>
        <p:spPr>
          <a:xfrm>
            <a:off x="685800" y="2130425"/>
            <a:ext cx="7772400" cy="1227372"/>
          </a:xfrm>
        </p:spPr>
        <p:txBody>
          <a:bodyPr>
            <a:normAutofit fontScale="90000"/>
          </a:bodyPr>
          <a:lstStyle/>
          <a:p>
            <a:r>
              <a:rPr lang="en-US" smtClean="0"/>
              <a:t>Speaking of Law:</a:t>
            </a:r>
            <a:br>
              <a:rPr lang="en-US" smtClean="0"/>
            </a:br>
            <a:r>
              <a:rPr lang="en-US" smtClean="0"/>
              <a:t>Juris-diction</a:t>
            </a:r>
          </a:p>
        </p:txBody>
      </p:sp>
    </p:spTree>
    <p:extLst>
      <p:ext uri="{BB962C8B-B14F-4D97-AF65-F5344CB8AC3E}">
        <p14:creationId xmlns:p14="http://schemas.microsoft.com/office/powerpoint/2010/main" val="39026148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Will of the WISP</a:t>
            </a:r>
          </a:p>
        </p:txBody>
      </p:sp>
      <p:sp>
        <p:nvSpPr>
          <p:cNvPr id="413699" name="Rectangle 3"/>
          <p:cNvSpPr>
            <a:spLocks noGrp="1" noChangeArrowheads="1"/>
          </p:cNvSpPr>
          <p:nvPr>
            <p:ph idx="1"/>
          </p:nvPr>
        </p:nvSpPr>
        <p:spPr/>
        <p:txBody>
          <a:bodyPr>
            <a:normAutofit lnSpcReduction="10000"/>
          </a:bodyPr>
          <a:lstStyle/>
          <a:p>
            <a:pPr>
              <a:lnSpc>
                <a:spcPct val="110000"/>
              </a:lnSpc>
            </a:pPr>
            <a:r>
              <a:rPr lang="en-US" sz="2800" dirty="0" smtClean="0"/>
              <a:t>Massachusetts Standards for Protection of Personal Information of Residents</a:t>
            </a:r>
          </a:p>
          <a:p>
            <a:pPr lvl="1">
              <a:lnSpc>
                <a:spcPct val="110000"/>
              </a:lnSpc>
            </a:pPr>
            <a:r>
              <a:rPr lang="en-US" sz="2400" dirty="0" smtClean="0">
                <a:ea typeface="ＭＳ Ｐゴシック" charset="-128"/>
              </a:rPr>
              <a:t>"The provisions of this regulation apply to all persons [wherever located] that own or license personal information [in any format] about a resident of the Commonwealth."</a:t>
            </a:r>
          </a:p>
          <a:p>
            <a:pPr lvl="1">
              <a:lnSpc>
                <a:spcPct val="110000"/>
              </a:lnSpc>
            </a:pPr>
            <a:r>
              <a:rPr lang="en-US" sz="2400" dirty="0" smtClean="0">
                <a:ea typeface="ＭＳ Ｐゴシック" charset="-128"/>
              </a:rPr>
              <a:t>"Owns or licenses" = "receives, stores, maintains, processes, or otherwise has access to personal information in connection with the provision of goods or services or in connection with employment"</a:t>
            </a:r>
          </a:p>
          <a:p>
            <a:pPr lvl="1">
              <a:lnSpc>
                <a:spcPct val="110000"/>
              </a:lnSpc>
            </a:pPr>
            <a:r>
              <a:rPr lang="en-US" sz="2400" dirty="0" smtClean="0">
                <a:ea typeface="ＭＳ Ｐゴシック" charset="-128"/>
              </a:rPr>
              <a:t>Must develop, implement, and maintain a comprehensive, written information security program  (WISP)</a:t>
            </a:r>
          </a:p>
        </p:txBody>
      </p:sp>
    </p:spTree>
    <p:extLst>
      <p:ext uri="{BB962C8B-B14F-4D97-AF65-F5344CB8AC3E}">
        <p14:creationId xmlns:p14="http://schemas.microsoft.com/office/powerpoint/2010/main" val="141082314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And the Beat(</a:t>
            </a:r>
            <a:r>
              <a:rPr lang="en-US" dirty="0" err="1" smtClean="0"/>
              <a:t>ing</a:t>
            </a:r>
            <a:r>
              <a:rPr lang="en-US" dirty="0" smtClean="0"/>
              <a:t>) Goes On</a:t>
            </a:r>
          </a:p>
        </p:txBody>
      </p:sp>
      <p:sp>
        <p:nvSpPr>
          <p:cNvPr id="33795" name="Rectangle 3"/>
          <p:cNvSpPr>
            <a:spLocks noGrp="1" noChangeArrowheads="1"/>
          </p:cNvSpPr>
          <p:nvPr>
            <p:ph idx="1"/>
          </p:nvPr>
        </p:nvSpPr>
        <p:spPr/>
        <p:txBody>
          <a:bodyPr>
            <a:normAutofit fontScale="77500" lnSpcReduction="20000"/>
          </a:bodyPr>
          <a:lstStyle/>
          <a:p>
            <a:pPr lvl="1">
              <a:lnSpc>
                <a:spcPct val="120000"/>
              </a:lnSpc>
            </a:pPr>
            <a:r>
              <a:rPr lang="en-US" sz="2800" dirty="0" smtClean="0">
                <a:ea typeface="ＭＳ Ｐゴシック" charset="-128"/>
              </a:rPr>
              <a:t>Must designate responsible official</a:t>
            </a:r>
          </a:p>
          <a:p>
            <a:pPr lvl="1">
              <a:lnSpc>
                <a:spcPct val="120000"/>
              </a:lnSpc>
            </a:pPr>
            <a:r>
              <a:rPr lang="en-US" sz="2800" dirty="0" smtClean="0">
                <a:ea typeface="ＭＳ Ｐゴシック" charset="-128"/>
              </a:rPr>
              <a:t>Must conduct complete inventory and risk analysis</a:t>
            </a:r>
          </a:p>
          <a:p>
            <a:pPr lvl="1">
              <a:lnSpc>
                <a:spcPct val="120000"/>
              </a:lnSpc>
            </a:pPr>
            <a:r>
              <a:rPr lang="en-US" sz="2800" dirty="0" smtClean="0">
                <a:ea typeface="ＭＳ Ｐゴシック" charset="-128"/>
              </a:rPr>
              <a:t>Must implement "administrative, technical, and physical safeguards to ensure the security and confidentiality" of personal information</a:t>
            </a:r>
          </a:p>
          <a:p>
            <a:pPr lvl="1">
              <a:lnSpc>
                <a:spcPct val="120000"/>
              </a:lnSpc>
            </a:pPr>
            <a:r>
              <a:rPr lang="en-US" sz="2800" dirty="0" smtClean="0">
                <a:ea typeface="ＭＳ Ｐゴシック" charset="-128"/>
              </a:rPr>
              <a:t>Must include security policies for storage, access, and transportation of personal information off-premises</a:t>
            </a:r>
          </a:p>
          <a:p>
            <a:pPr lvl="1">
              <a:lnSpc>
                <a:spcPct val="120000"/>
              </a:lnSpc>
            </a:pPr>
            <a:r>
              <a:rPr lang="en-US" sz="2800" dirty="0" smtClean="0">
                <a:ea typeface="ＭＳ Ｐゴシック" charset="-128"/>
              </a:rPr>
              <a:t>Must encrypt all personal information traveling across public or wireless networks and on laptops or other portable devices</a:t>
            </a:r>
          </a:p>
          <a:p>
            <a:pPr lvl="1">
              <a:lnSpc>
                <a:spcPct val="120000"/>
              </a:lnSpc>
            </a:pPr>
            <a:r>
              <a:rPr lang="en-US" sz="2800" dirty="0" smtClean="0">
                <a:ea typeface="ＭＳ Ｐゴシック" charset="-128"/>
              </a:rPr>
              <a:t>Must have ongoing employee training</a:t>
            </a:r>
          </a:p>
          <a:p>
            <a:pPr lvl="1">
              <a:lnSpc>
                <a:spcPct val="120000"/>
              </a:lnSpc>
            </a:pPr>
            <a:r>
              <a:rPr lang="en-US" sz="2800" dirty="0" smtClean="0">
                <a:ea typeface="ＭＳ Ｐゴシック" charset="-128"/>
              </a:rPr>
              <a:t>Must monitor compliance</a:t>
            </a:r>
          </a:p>
          <a:p>
            <a:pPr lvl="1">
              <a:lnSpc>
                <a:spcPct val="120000"/>
              </a:lnSpc>
            </a:pPr>
            <a:r>
              <a:rPr lang="en-US" sz="2800" dirty="0" smtClean="0">
                <a:ea typeface="ＭＳ Ｐゴシック" charset="-128"/>
              </a:rPr>
              <a:t>. . . </a:t>
            </a:r>
          </a:p>
        </p:txBody>
      </p:sp>
    </p:spTree>
    <p:extLst>
      <p:ext uri="{BB962C8B-B14F-4D97-AF65-F5344CB8AC3E}">
        <p14:creationId xmlns:p14="http://schemas.microsoft.com/office/powerpoint/2010/main" val="134026033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7"/>
            <a:ext cx="8229600" cy="1134437"/>
          </a:xfrm>
        </p:spPr>
        <p:txBody>
          <a:bodyPr>
            <a:normAutofit fontScale="90000"/>
          </a:bodyPr>
          <a:lstStyle/>
          <a:p>
            <a:r>
              <a:rPr lang="en-US" sz="4000" dirty="0" smtClean="0"/>
              <a:t>Can They Do That?</a:t>
            </a:r>
            <a:br>
              <a:rPr lang="en-US" sz="4000" dirty="0" smtClean="0"/>
            </a:br>
            <a:r>
              <a:rPr lang="en-US" sz="4000" dirty="0" smtClean="0"/>
              <a:t>(Do I Have to Do That?)</a:t>
            </a:r>
          </a:p>
        </p:txBody>
      </p:sp>
      <p:sp>
        <p:nvSpPr>
          <p:cNvPr id="415747" name="Rectangle 3"/>
          <p:cNvSpPr>
            <a:spLocks noGrp="1" noChangeArrowheads="1"/>
          </p:cNvSpPr>
          <p:nvPr>
            <p:ph type="body" idx="1"/>
          </p:nvPr>
        </p:nvSpPr>
        <p:spPr>
          <a:xfrm>
            <a:off x="427220" y="1529408"/>
            <a:ext cx="8229600" cy="5328592"/>
          </a:xfrm>
        </p:spPr>
        <p:txBody>
          <a:bodyPr>
            <a:normAutofit/>
          </a:bodyPr>
          <a:lstStyle/>
          <a:p>
            <a:pPr>
              <a:lnSpc>
                <a:spcPct val="110000"/>
              </a:lnSpc>
            </a:pPr>
            <a:r>
              <a:rPr lang="en-US" sz="3600" dirty="0" smtClean="0"/>
              <a:t>It depends</a:t>
            </a:r>
          </a:p>
          <a:p>
            <a:pPr>
              <a:lnSpc>
                <a:spcPct val="110000"/>
              </a:lnSpc>
            </a:pPr>
            <a:r>
              <a:rPr lang="en-US" sz="3600" dirty="0" smtClean="0"/>
              <a:t>If China adopted such a law, would we blindly assume we had to comply?</a:t>
            </a:r>
          </a:p>
          <a:p>
            <a:pPr>
              <a:lnSpc>
                <a:spcPct val="110000"/>
              </a:lnSpc>
            </a:pPr>
            <a:r>
              <a:rPr lang="en-US" sz="3600" dirty="0" smtClean="0"/>
              <a:t>Then why do we do so with respect to Massachusetts?</a:t>
            </a:r>
          </a:p>
          <a:p>
            <a:pPr>
              <a:lnSpc>
                <a:spcPct val="110000"/>
              </a:lnSpc>
            </a:pPr>
            <a:r>
              <a:rPr lang="en-US" sz="3600" dirty="0" smtClean="0"/>
              <a:t>Two more questions . . .</a:t>
            </a:r>
          </a:p>
        </p:txBody>
      </p:sp>
    </p:spTree>
    <p:extLst>
      <p:ext uri="{BB962C8B-B14F-4D97-AF65-F5344CB8AC3E}">
        <p14:creationId xmlns:p14="http://schemas.microsoft.com/office/powerpoint/2010/main" val="64256896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7"/>
            <a:ext cx="8229600" cy="1089467"/>
          </a:xfrm>
        </p:spPr>
        <p:txBody>
          <a:bodyPr>
            <a:normAutofit fontScale="90000"/>
          </a:bodyPr>
          <a:lstStyle/>
          <a:p>
            <a:r>
              <a:rPr lang="en-US" sz="4000" smtClean="0"/>
              <a:t>Can They Enforce That?:</a:t>
            </a:r>
            <a:br>
              <a:rPr lang="en-US" sz="4000" smtClean="0"/>
            </a:br>
            <a:r>
              <a:rPr lang="en-US" sz="4000" smtClean="0"/>
              <a:t>Judicial Jurisdiction</a:t>
            </a:r>
          </a:p>
        </p:txBody>
      </p:sp>
      <p:sp>
        <p:nvSpPr>
          <p:cNvPr id="416771" name="Rectangle 3"/>
          <p:cNvSpPr>
            <a:spLocks noGrp="1" noChangeArrowheads="1"/>
          </p:cNvSpPr>
          <p:nvPr>
            <p:ph type="body" idx="1"/>
          </p:nvPr>
        </p:nvSpPr>
        <p:spPr>
          <a:xfrm>
            <a:off x="397239" y="1418661"/>
            <a:ext cx="8229600" cy="5328592"/>
          </a:xfrm>
        </p:spPr>
        <p:txBody>
          <a:bodyPr>
            <a:normAutofit/>
          </a:bodyPr>
          <a:lstStyle/>
          <a:p>
            <a:r>
              <a:rPr lang="en-US" sz="3600" dirty="0" smtClean="0"/>
              <a:t>Subject matter jurisdiction</a:t>
            </a:r>
          </a:p>
          <a:p>
            <a:pPr lvl="1"/>
            <a:r>
              <a:rPr lang="en-US" sz="3200" dirty="0" smtClean="0">
                <a:ea typeface="ＭＳ Ｐゴシック" charset="-128"/>
              </a:rPr>
              <a:t>Jurisdiction over the case</a:t>
            </a:r>
          </a:p>
          <a:p>
            <a:pPr lvl="2"/>
            <a:r>
              <a:rPr lang="en-US" sz="2800" dirty="0" smtClean="0">
                <a:ea typeface="ＭＳ Ｐゴシック" charset="-128"/>
              </a:rPr>
              <a:t>Type of case </a:t>
            </a:r>
          </a:p>
          <a:p>
            <a:pPr lvl="2"/>
            <a:r>
              <a:rPr lang="en-US" sz="2800" dirty="0" smtClean="0">
                <a:ea typeface="ＭＳ Ｐゴシック" charset="-128"/>
              </a:rPr>
              <a:t>Amount in dispute</a:t>
            </a:r>
          </a:p>
          <a:p>
            <a:r>
              <a:rPr lang="en-US" sz="3600" dirty="0" smtClean="0"/>
              <a:t>Personal jurisdiction</a:t>
            </a:r>
          </a:p>
          <a:p>
            <a:pPr lvl="1"/>
            <a:r>
              <a:rPr lang="en-US" sz="3200" dirty="0" smtClean="0">
                <a:ea typeface="ＭＳ Ｐゴシック" charset="-128"/>
              </a:rPr>
              <a:t>Jurisdiction over the parties</a:t>
            </a:r>
          </a:p>
          <a:p>
            <a:pPr lvl="2"/>
            <a:r>
              <a:rPr lang="en-US" sz="2800" dirty="0" smtClean="0">
                <a:ea typeface="ＭＳ Ｐゴシック" charset="-128"/>
              </a:rPr>
              <a:t>Originally a matter of pure geography . . .</a:t>
            </a:r>
          </a:p>
        </p:txBody>
      </p:sp>
    </p:spTree>
    <p:extLst>
      <p:ext uri="{BB962C8B-B14F-4D97-AF65-F5344CB8AC3E}">
        <p14:creationId xmlns:p14="http://schemas.microsoft.com/office/powerpoint/2010/main" val="96322537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chor="t"/>
          <a:lstStyle/>
          <a:p>
            <a:r>
              <a:rPr lang="en-US" dirty="0" smtClean="0"/>
              <a:t>Judicial Geography</a:t>
            </a:r>
          </a:p>
        </p:txBody>
      </p:sp>
    </p:spTree>
    <p:extLst>
      <p:ext uri="{BB962C8B-B14F-4D97-AF65-F5344CB8AC3E}">
        <p14:creationId xmlns:p14="http://schemas.microsoft.com/office/powerpoint/2010/main" val="224963773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chor="t"/>
          <a:lstStyle/>
          <a:p>
            <a:r>
              <a:rPr lang="en-US" dirty="0" smtClean="0"/>
              <a:t>Internet Geography</a:t>
            </a:r>
          </a:p>
        </p:txBody>
      </p:sp>
    </p:spTree>
    <p:extLst>
      <p:ext uri="{BB962C8B-B14F-4D97-AF65-F5344CB8AC3E}">
        <p14:creationId xmlns:p14="http://schemas.microsoft.com/office/powerpoint/2010/main" val="367204608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1649877"/>
            <a:ext cx="5562600" cy="1446550"/>
          </a:xfrm>
          <a:prstGeom prst="rect">
            <a:avLst/>
          </a:prstGeom>
        </p:spPr>
        <p:txBody>
          <a:bodyPr wrap="square" anchor="ctr" anchorCtr="1">
            <a:spAutoFit/>
          </a:bodyPr>
          <a:lstStyle/>
          <a:p>
            <a:pPr algn="ctr"/>
            <a:r>
              <a:rPr lang="en-US" sz="4400" dirty="0" smtClean="0">
                <a:solidFill>
                  <a:srgbClr val="8064A2">
                    <a:lumMod val="60000"/>
                    <a:lumOff val="40000"/>
                  </a:srgbClr>
                </a:solidFill>
                <a:latin typeface="Lucida Grande"/>
                <a:ea typeface="Segoe UI" pitchFamily="34" charset="0"/>
                <a:cs typeface="Segoe UI" pitchFamily="34" charset="0"/>
              </a:rPr>
              <a:t>We are all risk managers </a:t>
            </a:r>
            <a:endParaRPr lang="en-US" sz="4400" dirty="0">
              <a:solidFill>
                <a:srgbClr val="8064A2">
                  <a:lumMod val="60000"/>
                  <a:lumOff val="40000"/>
                </a:srgbClr>
              </a:solidFill>
              <a:latin typeface="Lucida Grande"/>
              <a:ea typeface="Segoe UI" pitchFamily="34" charset="0"/>
              <a:cs typeface="Segoe UI" pitchFamily="34" charset="0"/>
            </a:endParaRPr>
          </a:p>
        </p:txBody>
      </p:sp>
      <p:sp>
        <p:nvSpPr>
          <p:cNvPr id="3" name="Rectangle 2"/>
          <p:cNvSpPr/>
          <p:nvPr/>
        </p:nvSpPr>
        <p:spPr>
          <a:xfrm>
            <a:off x="1844080" y="3496165"/>
            <a:ext cx="5562600" cy="1446550"/>
          </a:xfrm>
          <a:prstGeom prst="rect">
            <a:avLst/>
          </a:prstGeom>
        </p:spPr>
        <p:txBody>
          <a:bodyPr wrap="square" anchor="ctr" anchorCtr="1">
            <a:spAutoFit/>
          </a:bodyPr>
          <a:lstStyle/>
          <a:p>
            <a:pPr algn="ctr"/>
            <a:r>
              <a:rPr lang="en-US" sz="4400" dirty="0" smtClean="0">
                <a:solidFill>
                  <a:srgbClr val="8064A2">
                    <a:lumMod val="60000"/>
                    <a:lumOff val="40000"/>
                  </a:srgbClr>
                </a:solidFill>
                <a:latin typeface="Lucida Grande"/>
                <a:ea typeface="Segoe UI" pitchFamily="34" charset="0"/>
                <a:cs typeface="Segoe UI" pitchFamily="34" charset="0"/>
              </a:rPr>
              <a:t>With Different Histories</a:t>
            </a:r>
            <a:endParaRPr lang="en-US" sz="4400" dirty="0">
              <a:solidFill>
                <a:srgbClr val="8064A2">
                  <a:lumMod val="60000"/>
                  <a:lumOff val="40000"/>
                </a:srgbClr>
              </a:solidFill>
              <a:latin typeface="Lucida Grande"/>
              <a:ea typeface="Segoe UI" pitchFamily="34" charset="0"/>
              <a:cs typeface="Segoe UI" pitchFamily="34" charset="0"/>
            </a:endParaRPr>
          </a:p>
        </p:txBody>
      </p:sp>
    </p:spTree>
    <p:extLst>
      <p:ext uri="{BB962C8B-B14F-4D97-AF65-F5344CB8AC3E}">
        <p14:creationId xmlns:p14="http://schemas.microsoft.com/office/powerpoint/2010/main" val="356151137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chor="ctr">
            <a:normAutofit/>
          </a:bodyPr>
          <a:lstStyle/>
          <a:p>
            <a:r>
              <a:rPr lang="en-US" sz="3600" dirty="0" smtClean="0"/>
              <a:t>Where do you want to be sued today?</a:t>
            </a:r>
          </a:p>
        </p:txBody>
      </p:sp>
    </p:spTree>
    <p:extLst>
      <p:ext uri="{BB962C8B-B14F-4D97-AF65-F5344CB8AC3E}">
        <p14:creationId xmlns:p14="http://schemas.microsoft.com/office/powerpoint/2010/main" val="46481999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A Really Big Shoe</a:t>
            </a:r>
          </a:p>
        </p:txBody>
      </p:sp>
      <p:sp>
        <p:nvSpPr>
          <p:cNvPr id="39939" name="Rectangle 3"/>
          <p:cNvSpPr>
            <a:spLocks noGrp="1" noChangeArrowheads="1"/>
          </p:cNvSpPr>
          <p:nvPr>
            <p:ph type="body" idx="1"/>
          </p:nvPr>
        </p:nvSpPr>
        <p:spPr>
          <a:xfrm>
            <a:off x="685800" y="1828800"/>
            <a:ext cx="7772400" cy="4495800"/>
          </a:xfrm>
        </p:spPr>
        <p:txBody>
          <a:bodyPr>
            <a:normAutofit/>
          </a:bodyPr>
          <a:lstStyle/>
          <a:p>
            <a:pPr>
              <a:lnSpc>
                <a:spcPct val="110000"/>
              </a:lnSpc>
              <a:buFontTx/>
              <a:buNone/>
            </a:pPr>
            <a:r>
              <a:rPr lang="en-US" dirty="0" smtClean="0"/>
              <a:t>	"[D]</a:t>
            </a:r>
            <a:r>
              <a:rPr lang="en-US" dirty="0" err="1" smtClean="0"/>
              <a:t>ue</a:t>
            </a:r>
            <a:r>
              <a:rPr lang="en-US" dirty="0" smtClean="0"/>
              <a:t> process requires only that in order to subject a defendant to a judgment in </a:t>
            </a:r>
            <a:r>
              <a:rPr lang="en-US" dirty="0" err="1" smtClean="0"/>
              <a:t>personam</a:t>
            </a:r>
            <a:r>
              <a:rPr lang="en-US" dirty="0" smtClean="0"/>
              <a:t>, if he be not present within the territory of the forum, he have certain </a:t>
            </a:r>
            <a:r>
              <a:rPr lang="en-US" dirty="0" smtClean="0">
                <a:solidFill>
                  <a:schemeClr val="accent1"/>
                </a:solidFill>
              </a:rPr>
              <a:t>minimum contacts</a:t>
            </a:r>
            <a:r>
              <a:rPr lang="en-US" dirty="0" smtClean="0"/>
              <a:t> with it such that the maintenance of the suit does not offend 'traditional notions of fair play and substantial justice.'"</a:t>
            </a:r>
          </a:p>
          <a:p>
            <a:pPr algn="r">
              <a:lnSpc>
                <a:spcPct val="110000"/>
              </a:lnSpc>
              <a:buFontTx/>
              <a:buNone/>
            </a:pPr>
            <a:r>
              <a:rPr lang="en-US" sz="2800" dirty="0" smtClean="0">
                <a:cs typeface="Arial" charset="0"/>
              </a:rPr>
              <a:t>–</a:t>
            </a:r>
            <a:r>
              <a:rPr lang="en-US" sz="2800" dirty="0" smtClean="0"/>
              <a:t> </a:t>
            </a:r>
            <a:r>
              <a:rPr lang="en-US" sz="2800" i="1" dirty="0" smtClean="0"/>
              <a:t>International Shoe Co. v. Washington</a:t>
            </a:r>
          </a:p>
        </p:txBody>
      </p:sp>
    </p:spTree>
    <p:extLst>
      <p:ext uri="{BB962C8B-B14F-4D97-AF65-F5344CB8AC3E}">
        <p14:creationId xmlns:p14="http://schemas.microsoft.com/office/powerpoint/2010/main" val="210853142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And Another</a:t>
            </a:r>
          </a:p>
        </p:txBody>
      </p:sp>
      <p:sp>
        <p:nvSpPr>
          <p:cNvPr id="421891" name="Rectangle 3"/>
          <p:cNvSpPr>
            <a:spLocks noGrp="1" noChangeArrowheads="1"/>
          </p:cNvSpPr>
          <p:nvPr>
            <p:ph type="body" idx="1"/>
          </p:nvPr>
        </p:nvSpPr>
        <p:spPr>
          <a:xfrm>
            <a:off x="685800" y="1981200"/>
            <a:ext cx="7772400" cy="4648200"/>
          </a:xfrm>
        </p:spPr>
        <p:txBody>
          <a:bodyPr>
            <a:normAutofit/>
          </a:bodyPr>
          <a:lstStyle/>
          <a:p>
            <a:pPr>
              <a:lnSpc>
                <a:spcPct val="120000"/>
              </a:lnSpc>
              <a:buFontTx/>
              <a:buNone/>
            </a:pPr>
            <a:r>
              <a:rPr lang="en-US" sz="2800" dirty="0" smtClean="0"/>
              <a:t>	</a:t>
            </a:r>
            <a:r>
              <a:rPr lang="en-US" dirty="0" smtClean="0"/>
              <a:t>"We find that Sullivan, as the producer and master of ceremonies of 'The Ed Sullivan Show,' entered Arizona by producing the play entitled 'A Case of Libel' in New York City. . . .  [T]he telecast of the show . . . in Arizona [was] </a:t>
            </a:r>
            <a:r>
              <a:rPr lang="en-US" dirty="0" smtClean="0">
                <a:solidFill>
                  <a:schemeClr val="accent1"/>
                </a:solidFill>
              </a:rPr>
              <a:t>voluntary, purposeful, reasonably foreseeable and calculated to have effect</a:t>
            </a:r>
            <a:r>
              <a:rPr lang="en-US" dirty="0" smtClean="0"/>
              <a:t> in Arizona . . . ."</a:t>
            </a:r>
          </a:p>
          <a:p>
            <a:pPr algn="r">
              <a:lnSpc>
                <a:spcPct val="120000"/>
              </a:lnSpc>
              <a:buFontTx/>
              <a:buNone/>
            </a:pPr>
            <a:r>
              <a:rPr lang="en-US" sz="2800" dirty="0" smtClean="0">
                <a:cs typeface="Arial" charset="0"/>
              </a:rPr>
              <a:t>–</a:t>
            </a:r>
            <a:r>
              <a:rPr lang="en-US" sz="2800" i="1" dirty="0" smtClean="0"/>
              <a:t> Pegler v. Sullivan</a:t>
            </a:r>
          </a:p>
        </p:txBody>
      </p:sp>
    </p:spTree>
    <p:extLst>
      <p:ext uri="{BB962C8B-B14F-4D97-AF65-F5344CB8AC3E}">
        <p14:creationId xmlns:p14="http://schemas.microsoft.com/office/powerpoint/2010/main" val="148158048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You May Ask Yourself:</a:t>
            </a:r>
          </a:p>
        </p:txBody>
      </p:sp>
      <p:sp>
        <p:nvSpPr>
          <p:cNvPr id="41987" name="Rectangle 3"/>
          <p:cNvSpPr>
            <a:spLocks noGrp="1" noChangeArrowheads="1"/>
          </p:cNvSpPr>
          <p:nvPr>
            <p:ph type="body" idx="1"/>
          </p:nvPr>
        </p:nvSpPr>
        <p:spPr/>
        <p:txBody>
          <a:bodyPr>
            <a:normAutofit/>
          </a:bodyPr>
          <a:lstStyle/>
          <a:p>
            <a:pPr>
              <a:lnSpc>
                <a:spcPct val="110000"/>
              </a:lnSpc>
            </a:pPr>
            <a:r>
              <a:rPr lang="en-US" sz="3600" dirty="0" smtClean="0"/>
              <a:t>How and why did you obtain personal information about a Massachusetts resident?</a:t>
            </a:r>
          </a:p>
          <a:p>
            <a:pPr>
              <a:lnSpc>
                <a:spcPct val="110000"/>
              </a:lnSpc>
            </a:pPr>
            <a:r>
              <a:rPr lang="en-US" sz="3600" dirty="0" smtClean="0"/>
              <a:t>Did you "reach into" Massachusetts in some voluntary, purposeful, reasonably foreseeable, and calculated way?</a:t>
            </a:r>
          </a:p>
          <a:p>
            <a:pPr>
              <a:lnSpc>
                <a:spcPct val="110000"/>
              </a:lnSpc>
            </a:pPr>
            <a:r>
              <a:rPr lang="en-US" sz="3600" dirty="0" smtClean="0"/>
              <a:t>Or did the Massachusetts resident "bring" it to you?</a:t>
            </a:r>
          </a:p>
        </p:txBody>
      </p:sp>
    </p:spTree>
    <p:extLst>
      <p:ext uri="{BB962C8B-B14F-4D97-AF65-F5344CB8AC3E}">
        <p14:creationId xmlns:p14="http://schemas.microsoft.com/office/powerpoint/2010/main" val="149781454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normAutofit/>
          </a:bodyPr>
          <a:lstStyle/>
          <a:p>
            <a:pPr eaLnBrk="1" hangingPunct="1">
              <a:lnSpc>
                <a:spcPct val="110000"/>
              </a:lnSpc>
            </a:pPr>
            <a:r>
              <a:rPr lang="en-US" sz="3600" dirty="0" smtClean="0"/>
              <a:t>Back to contracts, where you have a choice:</a:t>
            </a:r>
          </a:p>
          <a:p>
            <a:pPr lvl="1" eaLnBrk="1" hangingPunct="1">
              <a:lnSpc>
                <a:spcPct val="110000"/>
              </a:lnSpc>
            </a:pPr>
            <a:r>
              <a:rPr lang="en-US" sz="3200" dirty="0" smtClean="0">
                <a:ea typeface="ＭＳ Ｐゴシック" charset="-128"/>
              </a:rPr>
              <a:t>Yours v. theirs</a:t>
            </a:r>
          </a:p>
          <a:p>
            <a:pPr lvl="1" eaLnBrk="1" hangingPunct="1">
              <a:lnSpc>
                <a:spcPct val="110000"/>
              </a:lnSpc>
            </a:pPr>
            <a:r>
              <a:rPr lang="en-US" sz="3200" dirty="0" smtClean="0">
                <a:ea typeface="ＭＳ Ｐゴシック" charset="-128"/>
              </a:rPr>
              <a:t>Limitations on state institutions</a:t>
            </a:r>
          </a:p>
          <a:p>
            <a:pPr lvl="1" eaLnBrk="1" hangingPunct="1">
              <a:lnSpc>
                <a:spcPct val="110000"/>
              </a:lnSpc>
            </a:pPr>
            <a:r>
              <a:rPr lang="en-US" sz="3200" dirty="0" smtClean="0">
                <a:ea typeface="ＭＳ Ｐゴシック" charset="-128"/>
              </a:rPr>
              <a:t>Delete it and defer the argument till later</a:t>
            </a:r>
          </a:p>
          <a:p>
            <a:pPr lvl="1" eaLnBrk="1" hangingPunct="1">
              <a:lnSpc>
                <a:spcPct val="110000"/>
              </a:lnSpc>
            </a:pPr>
            <a:r>
              <a:rPr lang="en-US" sz="3200" dirty="0" smtClean="0">
                <a:ea typeface="ＭＳ Ｐゴシック" charset="-128"/>
              </a:rPr>
              <a:t>Suit must be filed in </a:t>
            </a:r>
            <a:r>
              <a:rPr lang="en-US" sz="3200" i="1" dirty="0" smtClean="0">
                <a:ea typeface="ＭＳ Ｐゴシック" charset="-128"/>
              </a:rPr>
              <a:t>defendant's</a:t>
            </a:r>
            <a:r>
              <a:rPr lang="en-US" sz="3200" dirty="0" smtClean="0">
                <a:ea typeface="ＭＳ Ｐゴシック" charset="-128"/>
              </a:rPr>
              <a:t> jurisdiction</a:t>
            </a:r>
          </a:p>
        </p:txBody>
      </p:sp>
      <p:sp>
        <p:nvSpPr>
          <p:cNvPr id="5" name="Title 4"/>
          <p:cNvSpPr>
            <a:spLocks noGrp="1"/>
          </p:cNvSpPr>
          <p:nvPr>
            <p:ph type="title"/>
          </p:nvPr>
        </p:nvSpPr>
        <p:spPr/>
        <p:txBody>
          <a:bodyPr/>
          <a:lstStyle/>
          <a:p>
            <a:r>
              <a:rPr lang="en-US" dirty="0" smtClean="0"/>
              <a:t>Choice of Law and Jurisdiction</a:t>
            </a:r>
            <a:endParaRPr lang="en-US" dirty="0"/>
          </a:p>
        </p:txBody>
      </p:sp>
    </p:spTree>
    <p:extLst>
      <p:ext uri="{BB962C8B-B14F-4D97-AF65-F5344CB8AC3E}">
        <p14:creationId xmlns:p14="http://schemas.microsoft.com/office/powerpoint/2010/main" val="42657320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7"/>
            <a:ext cx="8229600" cy="1074477"/>
          </a:xfrm>
        </p:spPr>
        <p:txBody>
          <a:bodyPr>
            <a:normAutofit fontScale="90000"/>
          </a:bodyPr>
          <a:lstStyle/>
          <a:p>
            <a:r>
              <a:rPr lang="en-US" sz="4000" dirty="0" smtClean="0"/>
              <a:t>Can They Implement That?:</a:t>
            </a:r>
            <a:br>
              <a:rPr lang="en-US" sz="4000" dirty="0" smtClean="0"/>
            </a:br>
            <a:r>
              <a:rPr lang="en-US" sz="4000" dirty="0" smtClean="0"/>
              <a:t>Legislative Jurisdiction</a:t>
            </a:r>
          </a:p>
        </p:txBody>
      </p:sp>
      <p:sp>
        <p:nvSpPr>
          <p:cNvPr id="422915" name="Rectangle 3"/>
          <p:cNvSpPr>
            <a:spLocks noGrp="1" noChangeArrowheads="1"/>
          </p:cNvSpPr>
          <p:nvPr>
            <p:ph type="body" idx="1"/>
          </p:nvPr>
        </p:nvSpPr>
        <p:spPr>
          <a:xfrm>
            <a:off x="685800" y="1643449"/>
            <a:ext cx="7772400" cy="4985951"/>
          </a:xfrm>
        </p:spPr>
        <p:txBody>
          <a:bodyPr>
            <a:normAutofit fontScale="92500" lnSpcReduction="20000"/>
          </a:bodyPr>
          <a:lstStyle/>
          <a:p>
            <a:pPr>
              <a:lnSpc>
                <a:spcPct val="110000"/>
              </a:lnSpc>
            </a:pPr>
            <a:r>
              <a:rPr lang="en-US" sz="2800" dirty="0" smtClean="0"/>
              <a:t>"A State does not acquire power or supervision over the internal affairs of another State merely because the welfare and health of its own citizens may be affected when they travel to that State." </a:t>
            </a:r>
            <a:r>
              <a:rPr lang="en-US" sz="2800" dirty="0" smtClean="0">
                <a:cs typeface="Arial" charset="0"/>
              </a:rPr>
              <a:t>–</a:t>
            </a:r>
            <a:r>
              <a:rPr lang="en-US" sz="2800" dirty="0" smtClean="0"/>
              <a:t> </a:t>
            </a:r>
            <a:r>
              <a:rPr lang="en-US" sz="2800" i="1" dirty="0" smtClean="0"/>
              <a:t>Bigelow v. Virginia </a:t>
            </a:r>
          </a:p>
          <a:p>
            <a:pPr>
              <a:lnSpc>
                <a:spcPct val="110000"/>
              </a:lnSpc>
            </a:pPr>
            <a:r>
              <a:rPr lang="en-US" sz="2800" dirty="0" smtClean="0"/>
              <a:t>"[I]t would be impossible to permit the statutes of Missouri to operate beyond the jurisdiction of that State . . . without throwing down the constitutional barriers by which all the States are restricted within the orbits of their lawful authority and upon the preservation of which the Government under the Constitution depends." </a:t>
            </a:r>
            <a:r>
              <a:rPr lang="en-US" sz="2800" dirty="0" smtClean="0">
                <a:cs typeface="Arial" charset="0"/>
              </a:rPr>
              <a:t>–</a:t>
            </a:r>
            <a:r>
              <a:rPr lang="en-US" sz="2800" dirty="0" smtClean="0"/>
              <a:t> </a:t>
            </a:r>
            <a:r>
              <a:rPr lang="en-US" sz="2800" i="1" dirty="0" smtClean="0"/>
              <a:t>New York Life Ins. Co. v. Head </a:t>
            </a:r>
          </a:p>
        </p:txBody>
      </p:sp>
    </p:spTree>
    <p:extLst>
      <p:ext uri="{BB962C8B-B14F-4D97-AF65-F5344CB8AC3E}">
        <p14:creationId xmlns:p14="http://schemas.microsoft.com/office/powerpoint/2010/main" val="126625706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State of Mine</a:t>
            </a:r>
          </a:p>
        </p:txBody>
      </p:sp>
      <p:sp>
        <p:nvSpPr>
          <p:cNvPr id="44035" name="Rectangle 3"/>
          <p:cNvSpPr>
            <a:spLocks noGrp="1" noChangeArrowheads="1"/>
          </p:cNvSpPr>
          <p:nvPr>
            <p:ph type="body" idx="1"/>
          </p:nvPr>
        </p:nvSpPr>
        <p:spPr/>
        <p:txBody>
          <a:bodyPr>
            <a:normAutofit/>
          </a:bodyPr>
          <a:lstStyle/>
          <a:p>
            <a:pPr>
              <a:lnSpc>
                <a:spcPct val="110000"/>
              </a:lnSpc>
            </a:pPr>
            <a:r>
              <a:rPr lang="en-US" sz="3200" dirty="0" smtClean="0"/>
              <a:t>Massachusetts has legislative jurisdiction over you if (and only if?):</a:t>
            </a:r>
          </a:p>
          <a:p>
            <a:pPr lvl="1">
              <a:lnSpc>
                <a:spcPct val="110000"/>
              </a:lnSpc>
            </a:pPr>
            <a:r>
              <a:rPr lang="en-US" sz="2800" dirty="0" smtClean="0">
                <a:ea typeface="ＭＳ Ｐゴシック" charset="-128"/>
              </a:rPr>
              <a:t>You are located in Massachusetts</a:t>
            </a:r>
          </a:p>
          <a:p>
            <a:pPr lvl="1">
              <a:lnSpc>
                <a:spcPct val="110000"/>
              </a:lnSpc>
            </a:pPr>
            <a:r>
              <a:rPr lang="en-US" sz="2800" dirty="0" smtClean="0">
                <a:ea typeface="ＭＳ Ｐゴシック" charset="-128"/>
              </a:rPr>
              <a:t>You are organized as a Massachusetts corporation, even if located elsewhere</a:t>
            </a:r>
          </a:p>
          <a:p>
            <a:pPr lvl="1">
              <a:lnSpc>
                <a:spcPct val="110000"/>
              </a:lnSpc>
            </a:pPr>
            <a:r>
              <a:rPr lang="en-US" sz="2800" dirty="0" smtClean="0">
                <a:ea typeface="ＭＳ Ｐゴシック" charset="-128"/>
              </a:rPr>
              <a:t>You are registered to do business in Massachusetts as a foreign corporation</a:t>
            </a:r>
          </a:p>
          <a:p>
            <a:pPr lvl="1">
              <a:lnSpc>
                <a:spcPct val="110000"/>
              </a:lnSpc>
            </a:pPr>
            <a:r>
              <a:rPr lang="en-US" sz="2800" dirty="0" smtClean="0">
                <a:ea typeface="ＭＳ Ｐゴシック" charset="-128"/>
              </a:rPr>
              <a:t>You are otherwise operating in Massachusetts</a:t>
            </a:r>
          </a:p>
        </p:txBody>
      </p:sp>
    </p:spTree>
    <p:extLst>
      <p:ext uri="{BB962C8B-B14F-4D97-AF65-F5344CB8AC3E}">
        <p14:creationId xmlns:p14="http://schemas.microsoft.com/office/powerpoint/2010/main" val="59027463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Grp="1" noChangeArrowheads="1"/>
          </p:cNvSpPr>
          <p:nvPr>
            <p:ph type="title"/>
          </p:nvPr>
        </p:nvSpPr>
        <p:spPr/>
        <p:txBody>
          <a:bodyPr/>
          <a:lstStyle/>
          <a:p>
            <a:r>
              <a:rPr lang="en-US" i="1" dirty="0" smtClean="0"/>
              <a:t>BREAK!</a:t>
            </a:r>
            <a:endParaRPr lang="en-US" sz="4000" i="1" dirty="0" smtClean="0"/>
          </a:p>
        </p:txBody>
      </p:sp>
    </p:spTree>
    <p:extLst>
      <p:ext uri="{BB962C8B-B14F-4D97-AF65-F5344CB8AC3E}">
        <p14:creationId xmlns:p14="http://schemas.microsoft.com/office/powerpoint/2010/main" val="359149529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5"/>
          <p:cNvSpPr>
            <a:spLocks noGrp="1"/>
          </p:cNvSpPr>
          <p:nvPr>
            <p:ph type="ctrTitle"/>
          </p:nvPr>
        </p:nvSpPr>
        <p:spPr/>
        <p:txBody>
          <a:bodyPr/>
          <a:lstStyle/>
          <a:p>
            <a:r>
              <a:rPr lang="en-US" dirty="0" smtClean="0"/>
              <a:t>Lawyers:  A User's Manual</a:t>
            </a:r>
          </a:p>
        </p:txBody>
      </p:sp>
      <p:sp>
        <p:nvSpPr>
          <p:cNvPr id="3" name="Rectangle 2"/>
          <p:cNvSpPr/>
          <p:nvPr/>
        </p:nvSpPr>
        <p:spPr>
          <a:xfrm>
            <a:off x="2474366" y="3948676"/>
            <a:ext cx="4474302" cy="646331"/>
          </a:xfrm>
          <a:prstGeom prst="rect">
            <a:avLst/>
          </a:prstGeom>
        </p:spPr>
        <p:txBody>
          <a:bodyPr wrap="none">
            <a:spAutoFit/>
          </a:bodyPr>
          <a:lstStyle/>
          <a:p>
            <a:r>
              <a:rPr lang="en-US" sz="3600" b="1" dirty="0" smtClean="0">
                <a:solidFill>
                  <a:srgbClr val="F58D01"/>
                </a:solidFill>
                <a:ea typeface="Segoe UI" panose="020B0502040204020203" pitchFamily="34" charset="0"/>
                <a:cs typeface="Segoe UI" panose="020B0502040204020203" pitchFamily="34" charset="0"/>
              </a:rPr>
              <a:t>Steve McDonald, RISD</a:t>
            </a:r>
            <a:endParaRPr lang="en-US" sz="3600" dirty="0">
              <a:solidFill>
                <a:srgbClr val="F58D01"/>
              </a:solidFill>
            </a:endParaRPr>
          </a:p>
        </p:txBody>
      </p:sp>
    </p:spTree>
    <p:extLst>
      <p:ext uri="{BB962C8B-B14F-4D97-AF65-F5344CB8AC3E}">
        <p14:creationId xmlns:p14="http://schemas.microsoft.com/office/powerpoint/2010/main" val="32616623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9"/>
          <p:cNvSpPr>
            <a:spLocks noGrp="1"/>
          </p:cNvSpPr>
          <p:nvPr>
            <p:ph type="title"/>
          </p:nvPr>
        </p:nvSpPr>
        <p:spPr/>
        <p:txBody>
          <a:bodyPr/>
          <a:lstStyle/>
          <a:p>
            <a:pPr eaLnBrk="1" hangingPunct="1"/>
            <a:r>
              <a:rPr lang="en-US" smtClean="0"/>
              <a:t>The Office of No?</a:t>
            </a:r>
          </a:p>
        </p:txBody>
      </p:sp>
    </p:spTree>
    <p:extLst>
      <p:ext uri="{BB962C8B-B14F-4D97-AF65-F5344CB8AC3E}">
        <p14:creationId xmlns:p14="http://schemas.microsoft.com/office/powerpoint/2010/main" val="25188385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6694" y="221933"/>
            <a:ext cx="3387777" cy="1938992"/>
          </a:xfrm>
          <a:prstGeom prst="rect">
            <a:avLst/>
          </a:prstGeom>
        </p:spPr>
        <p:txBody>
          <a:bodyPr wrap="square" anchor="ctr" anchorCtr="1">
            <a:spAutoFit/>
          </a:bodyPr>
          <a:lstStyle/>
          <a:p>
            <a:pPr algn="ctr"/>
            <a:r>
              <a:rPr lang="en-US" sz="4000" dirty="0" smtClean="0">
                <a:solidFill>
                  <a:srgbClr val="8064A2">
                    <a:lumMod val="60000"/>
                    <a:lumOff val="40000"/>
                  </a:srgbClr>
                </a:solidFill>
                <a:latin typeface="Lucida Grande"/>
                <a:ea typeface="Segoe UI" pitchFamily="34" charset="0"/>
                <a:cs typeface="Segoe UI" pitchFamily="34" charset="0"/>
              </a:rPr>
              <a:t>Roman Lawyer Gaius AD 130 - 180</a:t>
            </a:r>
            <a:endParaRPr lang="en-US" sz="4000" dirty="0">
              <a:solidFill>
                <a:srgbClr val="8064A2">
                  <a:lumMod val="60000"/>
                  <a:lumOff val="40000"/>
                </a:srgbClr>
              </a:solidFill>
              <a:latin typeface="Lucida Grande"/>
              <a:ea typeface="Segoe UI" pitchFamily="34" charset="0"/>
              <a:cs typeface="Segoe UI" pitchFamily="34" charset="0"/>
            </a:endParaRPr>
          </a:p>
        </p:txBody>
      </p:sp>
      <p:pic>
        <p:nvPicPr>
          <p:cNvPr id="2" name="Picture 2" descr="http://upload.wikimedia.org/wikipedia/commons/thumb/a/a5/Estatua_de_Gayo-Tribunal_Supremo_%28Madrid%29.jpg/150px-Estatua_de_Gayo-Tribunal_Supremo_%28Madrid%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906" y="775998"/>
            <a:ext cx="2497684" cy="5278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84427" y="2160925"/>
            <a:ext cx="4092312" cy="1938992"/>
          </a:xfrm>
          <a:prstGeom prst="rect">
            <a:avLst/>
          </a:prstGeom>
        </p:spPr>
        <p:txBody>
          <a:bodyPr wrap="square" anchor="ctr" anchorCtr="1">
            <a:spAutoFit/>
          </a:bodyPr>
          <a:lstStyle/>
          <a:p>
            <a:pPr algn="ctr"/>
            <a:r>
              <a:rPr lang="fr-FR" sz="4000" dirty="0" smtClean="0"/>
              <a:t>"</a:t>
            </a:r>
            <a:r>
              <a:rPr lang="fr-FR" sz="4000" dirty="0" err="1" smtClean="0"/>
              <a:t>Lex</a:t>
            </a:r>
            <a:r>
              <a:rPr lang="fr-FR" sz="4000" dirty="0" smtClean="0"/>
              <a:t> </a:t>
            </a:r>
            <a:r>
              <a:rPr lang="fr-FR" sz="4000" dirty="0"/>
              <a:t>est quod </a:t>
            </a:r>
            <a:r>
              <a:rPr lang="fr-FR" sz="4000" dirty="0" err="1"/>
              <a:t>populus</a:t>
            </a:r>
            <a:r>
              <a:rPr lang="fr-FR" sz="4000" dirty="0"/>
              <a:t> </a:t>
            </a:r>
            <a:r>
              <a:rPr lang="fr-FR" sz="4000" dirty="0" err="1"/>
              <a:t>iubet</a:t>
            </a:r>
            <a:r>
              <a:rPr lang="fr-FR" sz="4000" dirty="0"/>
              <a:t> </a:t>
            </a:r>
            <a:r>
              <a:rPr lang="fr-FR" sz="4000" dirty="0" err="1"/>
              <a:t>atque</a:t>
            </a:r>
            <a:r>
              <a:rPr lang="fr-FR" sz="4000" dirty="0"/>
              <a:t> </a:t>
            </a:r>
            <a:r>
              <a:rPr lang="fr-FR" sz="4000" dirty="0" err="1" smtClean="0"/>
              <a:t>constituit</a:t>
            </a:r>
            <a:r>
              <a:rPr lang="fr-FR" sz="4000" dirty="0" smtClean="0"/>
              <a:t>"</a:t>
            </a:r>
            <a:endParaRPr lang="en-US" sz="4000" dirty="0">
              <a:solidFill>
                <a:srgbClr val="8064A2">
                  <a:lumMod val="60000"/>
                  <a:lumOff val="40000"/>
                </a:srgbClr>
              </a:solidFill>
              <a:latin typeface="Lucida Grande"/>
              <a:ea typeface="Segoe UI" pitchFamily="34" charset="0"/>
              <a:cs typeface="Segoe UI" pitchFamily="34" charset="0"/>
            </a:endParaRPr>
          </a:p>
        </p:txBody>
      </p:sp>
      <p:sp>
        <p:nvSpPr>
          <p:cNvPr id="7" name="Rectangle 6"/>
          <p:cNvSpPr/>
          <p:nvPr/>
        </p:nvSpPr>
        <p:spPr>
          <a:xfrm>
            <a:off x="4347144" y="4139686"/>
            <a:ext cx="4631961" cy="1938992"/>
          </a:xfrm>
          <a:prstGeom prst="rect">
            <a:avLst/>
          </a:prstGeom>
        </p:spPr>
        <p:txBody>
          <a:bodyPr wrap="square" anchor="ctr" anchorCtr="1">
            <a:spAutoFit/>
          </a:bodyPr>
          <a:lstStyle/>
          <a:p>
            <a:pPr algn="ctr"/>
            <a:r>
              <a:rPr lang="en-US" sz="4000" dirty="0" smtClean="0"/>
              <a:t>"The </a:t>
            </a:r>
            <a:r>
              <a:rPr lang="en-US" sz="4000" dirty="0"/>
              <a:t>law is what the people order and </a:t>
            </a:r>
            <a:r>
              <a:rPr lang="en-US" sz="4000" dirty="0" smtClean="0"/>
              <a:t>establish"</a:t>
            </a:r>
            <a:endParaRPr lang="en-US" sz="4000" dirty="0">
              <a:solidFill>
                <a:srgbClr val="8064A2">
                  <a:lumMod val="60000"/>
                  <a:lumOff val="40000"/>
                </a:srgbClr>
              </a:solidFill>
              <a:latin typeface="Lucida Grande"/>
              <a:ea typeface="Segoe UI" pitchFamily="34" charset="0"/>
              <a:cs typeface="Segoe UI" pitchFamily="34" charset="0"/>
            </a:endParaRPr>
          </a:p>
        </p:txBody>
      </p:sp>
    </p:spTree>
    <p:extLst>
      <p:ext uri="{BB962C8B-B14F-4D97-AF65-F5344CB8AC3E}">
        <p14:creationId xmlns:p14="http://schemas.microsoft.com/office/powerpoint/2010/main" val="1918805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wilight Zone.mp3">
            <a:hlinkClick r:id="" action="ppaction://media"/>
          </p:cNvPr>
          <p:cNvPicPr>
            <a:picLocks noRot="1" noChangeAspect="1"/>
          </p:cNvPicPr>
          <p:nvPr>
            <a:audioFile r:link="rId1"/>
          </p:nvPr>
        </p:nvPicPr>
        <p:blipFill>
          <a:blip r:embed="rId3" cstate="print"/>
          <a:srcRect/>
          <a:stretch>
            <a:fillRect/>
          </a:stretch>
        </p:blipFill>
        <p:spPr bwMode="auto">
          <a:xfrm>
            <a:off x="7375525" y="4708525"/>
            <a:ext cx="46038" cy="46038"/>
          </a:xfrm>
          <a:prstGeom prst="rect">
            <a:avLst/>
          </a:prstGeom>
          <a:noFill/>
          <a:ln w="9525">
            <a:noFill/>
            <a:miter lim="800000"/>
            <a:headEnd/>
            <a:tailEnd/>
          </a:ln>
        </p:spPr>
      </p:pic>
      <p:pic>
        <p:nvPicPr>
          <p:cNvPr id="18" name="Twilight Zone.mp3">
            <a:hlinkClick r:id="" action="ppaction://media"/>
          </p:cNvPr>
          <p:cNvPicPr>
            <a:picLocks noRot="1" noChangeAspect="1"/>
          </p:cNvPicPr>
          <p:nvPr>
            <a:audioFile r:link="rId1"/>
          </p:nvPr>
        </p:nvPicPr>
        <p:blipFill>
          <a:blip r:embed="rId4" cstate="print"/>
          <a:srcRect/>
          <a:stretch>
            <a:fillRect/>
          </a:stretch>
        </p:blipFill>
        <p:spPr bwMode="auto">
          <a:xfrm>
            <a:off x="8229600" y="4267200"/>
            <a:ext cx="46038" cy="46038"/>
          </a:xfrm>
          <a:prstGeom prst="rect">
            <a:avLst/>
          </a:prstGeom>
          <a:noFill/>
          <a:ln w="9525">
            <a:noFill/>
            <a:miter lim="800000"/>
            <a:headEnd/>
            <a:tailEnd/>
          </a:ln>
        </p:spPr>
      </p:pic>
      <p:sp>
        <p:nvSpPr>
          <p:cNvPr id="22530" name="Oval 5"/>
          <p:cNvSpPr>
            <a:spLocks noChangeArrowheads="1"/>
          </p:cNvSpPr>
          <p:nvPr/>
        </p:nvSpPr>
        <p:spPr bwMode="auto">
          <a:xfrm>
            <a:off x="457200" y="381000"/>
            <a:ext cx="8229600" cy="6096000"/>
          </a:xfrm>
          <a:prstGeom prst="ellipse">
            <a:avLst/>
          </a:prstGeom>
          <a:solidFill>
            <a:srgbClr val="9999FF"/>
          </a:solidFill>
          <a:ln w="9525">
            <a:solidFill>
              <a:schemeClr val="tx1"/>
            </a:solidFill>
            <a:round/>
            <a:headEnd/>
            <a:tailEnd/>
          </a:ln>
        </p:spPr>
        <p:txBody>
          <a:bodyPr wrap="none" anchor="ctr"/>
          <a:lstStyle/>
          <a:p>
            <a:endParaRPr lang="en-US">
              <a:latin typeface="News Gothic MT" charset="0"/>
            </a:endParaRPr>
          </a:p>
        </p:txBody>
      </p:sp>
      <p:sp>
        <p:nvSpPr>
          <p:cNvPr id="22531" name="Oval 6"/>
          <p:cNvSpPr>
            <a:spLocks noChangeArrowheads="1"/>
          </p:cNvSpPr>
          <p:nvPr/>
        </p:nvSpPr>
        <p:spPr bwMode="auto">
          <a:xfrm>
            <a:off x="914400" y="1524000"/>
            <a:ext cx="7315200" cy="4724400"/>
          </a:xfrm>
          <a:prstGeom prst="ellipse">
            <a:avLst/>
          </a:prstGeom>
          <a:solidFill>
            <a:srgbClr val="3333CC"/>
          </a:solidFill>
          <a:ln w="9525">
            <a:solidFill>
              <a:schemeClr val="tx1"/>
            </a:solidFill>
            <a:round/>
            <a:headEnd/>
            <a:tailEnd/>
          </a:ln>
        </p:spPr>
        <p:txBody>
          <a:bodyPr wrap="none" anchor="ctr"/>
          <a:lstStyle/>
          <a:p>
            <a:endParaRPr lang="en-US">
              <a:latin typeface="News Gothic MT" charset="0"/>
            </a:endParaRPr>
          </a:p>
        </p:txBody>
      </p:sp>
      <p:sp>
        <p:nvSpPr>
          <p:cNvPr id="22532" name="Oval 8"/>
          <p:cNvSpPr>
            <a:spLocks noChangeArrowheads="1"/>
          </p:cNvSpPr>
          <p:nvPr/>
        </p:nvSpPr>
        <p:spPr bwMode="auto">
          <a:xfrm>
            <a:off x="2743200" y="3886200"/>
            <a:ext cx="3657600" cy="1600200"/>
          </a:xfrm>
          <a:prstGeom prst="ellipse">
            <a:avLst/>
          </a:prstGeom>
          <a:solidFill>
            <a:srgbClr val="000066"/>
          </a:solidFill>
          <a:ln w="9525">
            <a:solidFill>
              <a:schemeClr val="tx1"/>
            </a:solidFill>
            <a:round/>
            <a:headEnd/>
            <a:tailEnd/>
          </a:ln>
        </p:spPr>
        <p:txBody>
          <a:bodyPr wrap="none" anchor="ctr"/>
          <a:lstStyle/>
          <a:p>
            <a:endParaRPr lang="en-US">
              <a:latin typeface="News Gothic MT" charset="0"/>
            </a:endParaRPr>
          </a:p>
        </p:txBody>
      </p:sp>
      <p:sp>
        <p:nvSpPr>
          <p:cNvPr id="22533" name="Text Box 9"/>
          <p:cNvSpPr txBox="1">
            <a:spLocks noChangeArrowheads="1"/>
          </p:cNvSpPr>
          <p:nvPr/>
        </p:nvSpPr>
        <p:spPr bwMode="auto">
          <a:xfrm>
            <a:off x="2971800" y="914400"/>
            <a:ext cx="3200400" cy="366713"/>
          </a:xfrm>
          <a:prstGeom prst="rect">
            <a:avLst/>
          </a:prstGeom>
          <a:noFill/>
          <a:ln w="9525">
            <a:noFill/>
            <a:miter lim="800000"/>
            <a:headEnd/>
            <a:tailEnd/>
          </a:ln>
        </p:spPr>
        <p:txBody>
          <a:bodyPr>
            <a:spAutoFit/>
          </a:bodyPr>
          <a:lstStyle/>
          <a:p>
            <a:pPr algn="ctr">
              <a:spcBef>
                <a:spcPct val="50000"/>
              </a:spcBef>
            </a:pPr>
            <a:r>
              <a:rPr lang="en-US" dirty="0">
                <a:latin typeface="News Gothic MT" charset="0"/>
              </a:rPr>
              <a:t>Can: What is Possible</a:t>
            </a:r>
          </a:p>
        </p:txBody>
      </p:sp>
      <p:sp>
        <p:nvSpPr>
          <p:cNvPr id="22534" name="Text Box 10"/>
          <p:cNvSpPr txBox="1">
            <a:spLocks noChangeArrowheads="1"/>
          </p:cNvSpPr>
          <p:nvPr/>
        </p:nvSpPr>
        <p:spPr bwMode="auto">
          <a:xfrm>
            <a:off x="2971800" y="1981200"/>
            <a:ext cx="3200400" cy="366713"/>
          </a:xfrm>
          <a:prstGeom prst="rect">
            <a:avLst/>
          </a:prstGeom>
          <a:noFill/>
          <a:ln w="9525">
            <a:noFill/>
            <a:miter lim="800000"/>
            <a:headEnd/>
            <a:tailEnd/>
          </a:ln>
        </p:spPr>
        <p:txBody>
          <a:bodyPr>
            <a:spAutoFit/>
          </a:bodyPr>
          <a:lstStyle/>
          <a:p>
            <a:pPr algn="ctr">
              <a:spcBef>
                <a:spcPct val="50000"/>
              </a:spcBef>
            </a:pPr>
            <a:r>
              <a:rPr lang="en-US">
                <a:solidFill>
                  <a:srgbClr val="FFFFFF"/>
                </a:solidFill>
                <a:latin typeface="News Gothic MT" charset="0"/>
              </a:rPr>
              <a:t>May: What is Permissible</a:t>
            </a:r>
          </a:p>
        </p:txBody>
      </p:sp>
      <p:sp>
        <p:nvSpPr>
          <p:cNvPr id="22535" name="Text Box 12"/>
          <p:cNvSpPr txBox="1">
            <a:spLocks noChangeArrowheads="1"/>
          </p:cNvSpPr>
          <p:nvPr/>
        </p:nvSpPr>
        <p:spPr bwMode="auto">
          <a:xfrm>
            <a:off x="2971800" y="4495800"/>
            <a:ext cx="3200400" cy="366713"/>
          </a:xfrm>
          <a:prstGeom prst="rect">
            <a:avLst/>
          </a:prstGeom>
          <a:noFill/>
          <a:ln w="9525">
            <a:noFill/>
            <a:miter lim="800000"/>
            <a:headEnd/>
            <a:tailEnd/>
          </a:ln>
        </p:spPr>
        <p:txBody>
          <a:bodyPr>
            <a:spAutoFit/>
          </a:bodyPr>
          <a:lstStyle/>
          <a:p>
            <a:pPr algn="ctr">
              <a:spcBef>
                <a:spcPct val="50000"/>
              </a:spcBef>
            </a:pPr>
            <a:r>
              <a:rPr lang="en-US">
                <a:solidFill>
                  <a:srgbClr val="FFFFFF"/>
                </a:solidFill>
                <a:latin typeface="News Gothic MT" charset="0"/>
              </a:rPr>
              <a:t>Must: What is Required</a:t>
            </a:r>
          </a:p>
        </p:txBody>
      </p:sp>
      <p:cxnSp>
        <p:nvCxnSpPr>
          <p:cNvPr id="9" name="Straight Arrow Connector 8"/>
          <p:cNvCxnSpPr>
            <a:cxnSpLocks noChangeShapeType="1"/>
          </p:cNvCxnSpPr>
          <p:nvPr/>
        </p:nvCxnSpPr>
        <p:spPr bwMode="auto">
          <a:xfrm rot="-5400000" flipH="1" flipV="1">
            <a:off x="5561013" y="2516187"/>
            <a:ext cx="1905000" cy="1292225"/>
          </a:xfrm>
          <a:prstGeom prst="straightConnector1">
            <a:avLst/>
          </a:prstGeom>
          <a:noFill/>
          <a:ln w="25400">
            <a:solidFill>
              <a:srgbClr val="66CCFF"/>
            </a:solidFill>
            <a:round/>
            <a:headEnd type="arrow" w="med" len="med"/>
            <a:tailEnd type="arrow" w="med" len="med"/>
          </a:ln>
          <a:effectLst>
            <a:outerShdw blurRad="63500" dist="20000" dir="5400000" rotWithShape="0">
              <a:srgbClr val="000000">
                <a:alpha val="37999"/>
              </a:srgbClr>
            </a:outerShdw>
          </a:effectLst>
        </p:spPr>
      </p:cxnSp>
    </p:spTree>
    <p:extLst>
      <p:ext uri="{BB962C8B-B14F-4D97-AF65-F5344CB8AC3E}">
        <p14:creationId xmlns:p14="http://schemas.microsoft.com/office/powerpoint/2010/main" val="2762685761"/>
      </p:ext>
    </p:extLst>
  </p:cSld>
  <p:clrMapOvr>
    <a:masterClrMapping/>
  </p:clrMapOvr>
  <p:transition/>
  <p:timing>
    <p:tnLst>
      <p:par>
        <p:cTn id="1" dur="indefinite" restart="never" nodeType="tmRoot">
          <p:childTnLst>
            <p:audio>
              <p:cMediaNode>
                <p:cTn id="2" fill="hold" display="0">
                  <p:stCondLst>
                    <p:cond delay="indefinite"/>
                  </p:stCondLst>
                  <p:endCondLst>
                    <p:cond evt="onPrev" delay="0">
                      <p:tgtEl>
                        <p:sldTgt/>
                      </p:tgtEl>
                    </p:cond>
                    <p:cond evt="onStopAudio" delay="0">
                      <p:tgtEl>
                        <p:sldTgt/>
                      </p:tgtEl>
                    </p:cond>
                  </p:endCondLst>
                </p:cTn>
                <p:tgtEl>
                  <p:spTgt spid="18"/>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4"/>
          <p:cNvSpPr>
            <a:spLocks noGrp="1"/>
          </p:cNvSpPr>
          <p:nvPr>
            <p:ph type="title"/>
          </p:nvPr>
        </p:nvSpPr>
        <p:spPr/>
        <p:txBody>
          <a:bodyPr/>
          <a:lstStyle/>
          <a:p>
            <a:r>
              <a:rPr lang="en-US" smtClean="0"/>
              <a:t>You Make the Call</a:t>
            </a:r>
          </a:p>
        </p:txBody>
      </p:sp>
      <p:sp>
        <p:nvSpPr>
          <p:cNvPr id="23555" name="Content Placeholder 5"/>
          <p:cNvSpPr>
            <a:spLocks noGrp="1"/>
          </p:cNvSpPr>
          <p:nvPr>
            <p:ph idx="1"/>
          </p:nvPr>
        </p:nvSpPr>
        <p:spPr/>
        <p:txBody>
          <a:bodyPr>
            <a:normAutofit/>
          </a:bodyPr>
          <a:lstStyle/>
          <a:p>
            <a:pPr>
              <a:lnSpc>
                <a:spcPct val="110000"/>
              </a:lnSpc>
            </a:pPr>
            <a:r>
              <a:rPr lang="en-US" sz="3200" dirty="0" smtClean="0"/>
              <a:t>The good news:</a:t>
            </a:r>
          </a:p>
          <a:p>
            <a:pPr lvl="1">
              <a:lnSpc>
                <a:spcPct val="110000"/>
              </a:lnSpc>
            </a:pPr>
            <a:r>
              <a:rPr lang="en-US" sz="2800" dirty="0" smtClean="0">
                <a:ea typeface="ＭＳ Ｐゴシック" charset="-128"/>
              </a:rPr>
              <a:t>The law gives us considerable discretion</a:t>
            </a:r>
          </a:p>
          <a:p>
            <a:pPr lvl="1">
              <a:lnSpc>
                <a:spcPct val="110000"/>
              </a:lnSpc>
            </a:pPr>
            <a:r>
              <a:rPr lang="en-US" sz="2800" dirty="0" smtClean="0">
                <a:ea typeface="ＭＳ Ｐゴシック" charset="-128"/>
              </a:rPr>
              <a:t>We get to make a choice</a:t>
            </a:r>
          </a:p>
          <a:p>
            <a:pPr>
              <a:lnSpc>
                <a:spcPct val="110000"/>
              </a:lnSpc>
            </a:pPr>
            <a:r>
              <a:rPr lang="en-US" sz="3200" dirty="0" smtClean="0"/>
              <a:t>The bad news:</a:t>
            </a:r>
          </a:p>
          <a:p>
            <a:pPr lvl="1">
              <a:lnSpc>
                <a:spcPct val="110000"/>
              </a:lnSpc>
            </a:pPr>
            <a:r>
              <a:rPr lang="en-US" sz="2800" dirty="0" smtClean="0">
                <a:ea typeface="ＭＳ Ｐゴシック" charset="-128"/>
              </a:rPr>
              <a:t>The law gives us considerable discretion</a:t>
            </a:r>
          </a:p>
          <a:p>
            <a:pPr lvl="1">
              <a:lnSpc>
                <a:spcPct val="110000"/>
              </a:lnSpc>
            </a:pPr>
            <a:r>
              <a:rPr lang="en-US" sz="2800" dirty="0" smtClean="0">
                <a:ea typeface="ＭＳ Ｐゴシック" charset="-128"/>
              </a:rPr>
              <a:t>We </a:t>
            </a:r>
            <a:r>
              <a:rPr lang="en-US" sz="2800" i="1" dirty="0" smtClean="0">
                <a:ea typeface="ＭＳ Ｐゴシック" charset="-128"/>
              </a:rPr>
              <a:t>have </a:t>
            </a:r>
            <a:r>
              <a:rPr lang="en-US" sz="2800" dirty="0" smtClean="0">
                <a:ea typeface="ＭＳ Ｐゴシック" charset="-128"/>
              </a:rPr>
              <a:t>to make a choice</a:t>
            </a:r>
          </a:p>
          <a:p>
            <a:pPr>
              <a:lnSpc>
                <a:spcPct val="110000"/>
              </a:lnSpc>
            </a:pPr>
            <a:r>
              <a:rPr lang="en-US" sz="3200" dirty="0" smtClean="0"/>
              <a:t>Not making a choice </a:t>
            </a:r>
            <a:r>
              <a:rPr lang="en-US" sz="3200" i="1" dirty="0" smtClean="0"/>
              <a:t>is </a:t>
            </a:r>
            <a:r>
              <a:rPr lang="en-US" sz="3200" dirty="0" smtClean="0"/>
              <a:t>making a choice, to accept the status quo</a:t>
            </a:r>
          </a:p>
        </p:txBody>
      </p:sp>
    </p:spTree>
    <p:extLst>
      <p:ext uri="{BB962C8B-B14F-4D97-AF65-F5344CB8AC3E}">
        <p14:creationId xmlns:p14="http://schemas.microsoft.com/office/powerpoint/2010/main" val="243984633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wilight Zone.mp3">
            <a:hlinkClick r:id="" action="ppaction://media"/>
          </p:cNvPr>
          <p:cNvPicPr>
            <a:picLocks noRot="1" noChangeAspect="1"/>
          </p:cNvPicPr>
          <p:nvPr>
            <a:audioFile r:link="rId1"/>
          </p:nvPr>
        </p:nvPicPr>
        <p:blipFill>
          <a:blip r:embed="rId3" cstate="print"/>
          <a:srcRect/>
          <a:stretch>
            <a:fillRect/>
          </a:stretch>
        </p:blipFill>
        <p:spPr bwMode="auto">
          <a:xfrm>
            <a:off x="4449763" y="3306763"/>
            <a:ext cx="244475" cy="244475"/>
          </a:xfrm>
          <a:prstGeom prst="rect">
            <a:avLst/>
          </a:prstGeom>
          <a:noFill/>
          <a:ln w="9525">
            <a:noFill/>
            <a:miter lim="800000"/>
            <a:headEnd/>
            <a:tailEnd/>
          </a:ln>
        </p:spPr>
      </p:pic>
      <p:sp>
        <p:nvSpPr>
          <p:cNvPr id="105475" name="Oval 5"/>
          <p:cNvSpPr>
            <a:spLocks noChangeArrowheads="1"/>
          </p:cNvSpPr>
          <p:nvPr/>
        </p:nvSpPr>
        <p:spPr bwMode="auto">
          <a:xfrm>
            <a:off x="457200" y="381000"/>
            <a:ext cx="8229600" cy="6096000"/>
          </a:xfrm>
          <a:prstGeom prst="ellipse">
            <a:avLst/>
          </a:prstGeom>
          <a:solidFill>
            <a:srgbClr val="9999FF"/>
          </a:solidFill>
          <a:ln w="9525">
            <a:solidFill>
              <a:schemeClr val="tx1"/>
            </a:solidFill>
            <a:round/>
            <a:headEnd/>
            <a:tailEnd/>
          </a:ln>
        </p:spPr>
        <p:txBody>
          <a:bodyPr wrap="none" anchor="ctr"/>
          <a:lstStyle/>
          <a:p>
            <a:endParaRPr lang="en-US">
              <a:latin typeface="News Gothic MT" charset="0"/>
            </a:endParaRPr>
          </a:p>
        </p:txBody>
      </p:sp>
      <p:sp>
        <p:nvSpPr>
          <p:cNvPr id="105476" name="Oval 6"/>
          <p:cNvSpPr>
            <a:spLocks noChangeArrowheads="1"/>
          </p:cNvSpPr>
          <p:nvPr/>
        </p:nvSpPr>
        <p:spPr bwMode="auto">
          <a:xfrm>
            <a:off x="914400" y="1524000"/>
            <a:ext cx="7315200" cy="4724400"/>
          </a:xfrm>
          <a:prstGeom prst="ellipse">
            <a:avLst/>
          </a:prstGeom>
          <a:solidFill>
            <a:srgbClr val="3333CC"/>
          </a:solidFill>
          <a:ln w="9525">
            <a:solidFill>
              <a:schemeClr val="tx1"/>
            </a:solidFill>
            <a:round/>
            <a:headEnd/>
            <a:tailEnd/>
          </a:ln>
        </p:spPr>
        <p:txBody>
          <a:bodyPr wrap="none" anchor="ctr"/>
          <a:lstStyle/>
          <a:p>
            <a:endParaRPr lang="en-US">
              <a:latin typeface="News Gothic MT" charset="0"/>
            </a:endParaRPr>
          </a:p>
        </p:txBody>
      </p:sp>
      <p:sp>
        <p:nvSpPr>
          <p:cNvPr id="105478" name="Oval 8"/>
          <p:cNvSpPr>
            <a:spLocks noChangeArrowheads="1"/>
          </p:cNvSpPr>
          <p:nvPr/>
        </p:nvSpPr>
        <p:spPr bwMode="auto">
          <a:xfrm>
            <a:off x="2743200" y="3886200"/>
            <a:ext cx="3657600" cy="1600200"/>
          </a:xfrm>
          <a:prstGeom prst="ellipse">
            <a:avLst/>
          </a:prstGeom>
          <a:solidFill>
            <a:srgbClr val="000066"/>
          </a:solidFill>
          <a:ln w="9525">
            <a:solidFill>
              <a:schemeClr val="tx1"/>
            </a:solidFill>
            <a:round/>
            <a:headEnd/>
            <a:tailEnd/>
          </a:ln>
        </p:spPr>
        <p:txBody>
          <a:bodyPr wrap="none" anchor="ctr"/>
          <a:lstStyle/>
          <a:p>
            <a:endParaRPr lang="en-US">
              <a:latin typeface="News Gothic MT" charset="0"/>
            </a:endParaRPr>
          </a:p>
        </p:txBody>
      </p:sp>
      <p:sp>
        <p:nvSpPr>
          <p:cNvPr id="105479" name="Text Box 10"/>
          <p:cNvSpPr txBox="1">
            <a:spLocks noChangeArrowheads="1"/>
          </p:cNvSpPr>
          <p:nvPr/>
        </p:nvSpPr>
        <p:spPr bwMode="auto">
          <a:xfrm>
            <a:off x="2971800" y="1981200"/>
            <a:ext cx="3200400" cy="366713"/>
          </a:xfrm>
          <a:prstGeom prst="rect">
            <a:avLst/>
          </a:prstGeom>
          <a:noFill/>
          <a:ln w="9525">
            <a:noFill/>
            <a:miter lim="800000"/>
            <a:headEnd/>
            <a:tailEnd/>
          </a:ln>
        </p:spPr>
        <p:txBody>
          <a:bodyPr>
            <a:spAutoFit/>
          </a:bodyPr>
          <a:lstStyle/>
          <a:p>
            <a:pPr algn="ctr">
              <a:spcBef>
                <a:spcPct val="50000"/>
              </a:spcBef>
            </a:pPr>
            <a:r>
              <a:rPr lang="en-US">
                <a:solidFill>
                  <a:srgbClr val="FFFFFF"/>
                </a:solidFill>
                <a:latin typeface="News Gothic MT" charset="0"/>
              </a:rPr>
              <a:t>May: What is Permissible</a:t>
            </a:r>
          </a:p>
        </p:txBody>
      </p:sp>
      <p:sp>
        <p:nvSpPr>
          <p:cNvPr id="105481" name="Text Box 12"/>
          <p:cNvSpPr txBox="1">
            <a:spLocks noChangeArrowheads="1"/>
          </p:cNvSpPr>
          <p:nvPr/>
        </p:nvSpPr>
        <p:spPr bwMode="auto">
          <a:xfrm>
            <a:off x="2971800" y="4495800"/>
            <a:ext cx="3200400" cy="366713"/>
          </a:xfrm>
          <a:prstGeom prst="rect">
            <a:avLst/>
          </a:prstGeom>
          <a:noFill/>
          <a:ln w="9525">
            <a:noFill/>
            <a:miter lim="800000"/>
            <a:headEnd/>
            <a:tailEnd/>
          </a:ln>
        </p:spPr>
        <p:txBody>
          <a:bodyPr>
            <a:spAutoFit/>
          </a:bodyPr>
          <a:lstStyle/>
          <a:p>
            <a:pPr algn="ctr">
              <a:spcBef>
                <a:spcPct val="50000"/>
              </a:spcBef>
            </a:pPr>
            <a:r>
              <a:rPr lang="en-US">
                <a:solidFill>
                  <a:srgbClr val="FFFFFF"/>
                </a:solidFill>
                <a:latin typeface="News Gothic MT" charset="0"/>
              </a:rPr>
              <a:t>Must: What is Required</a:t>
            </a:r>
          </a:p>
        </p:txBody>
      </p:sp>
      <p:sp>
        <p:nvSpPr>
          <p:cNvPr id="105482" name="Text Box 9"/>
          <p:cNvSpPr txBox="1">
            <a:spLocks noChangeArrowheads="1"/>
          </p:cNvSpPr>
          <p:nvPr/>
        </p:nvSpPr>
        <p:spPr bwMode="auto">
          <a:xfrm>
            <a:off x="2971800" y="914400"/>
            <a:ext cx="3200400" cy="366713"/>
          </a:xfrm>
          <a:prstGeom prst="rect">
            <a:avLst/>
          </a:prstGeom>
          <a:noFill/>
          <a:ln w="9525">
            <a:noFill/>
            <a:miter lim="800000"/>
            <a:headEnd/>
            <a:tailEnd/>
          </a:ln>
        </p:spPr>
        <p:txBody>
          <a:bodyPr>
            <a:spAutoFit/>
          </a:bodyPr>
          <a:lstStyle/>
          <a:p>
            <a:pPr algn="ctr">
              <a:spcBef>
                <a:spcPct val="50000"/>
              </a:spcBef>
            </a:pPr>
            <a:r>
              <a:rPr lang="en-US">
                <a:solidFill>
                  <a:srgbClr val="FFFFFF"/>
                </a:solidFill>
                <a:latin typeface="News Gothic MT" charset="0"/>
              </a:rPr>
              <a:t>Can: What is Possible</a:t>
            </a:r>
          </a:p>
        </p:txBody>
      </p:sp>
      <p:pic>
        <p:nvPicPr>
          <p:cNvPr id="13" name="Picture 12" descr="Untitled.pdf"/>
          <p:cNvPicPr>
            <a:picLocks noChangeAspect="1"/>
          </p:cNvPicPr>
          <p:nvPr/>
        </p:nvPicPr>
        <p:blipFill>
          <a:blip r:embed="rId4" cstate="print"/>
          <a:srcRect/>
          <a:stretch>
            <a:fillRect/>
          </a:stretch>
        </p:blipFill>
        <p:spPr bwMode="auto">
          <a:xfrm>
            <a:off x="3937000" y="2895600"/>
            <a:ext cx="3835400" cy="609600"/>
          </a:xfrm>
          <a:prstGeom prst="rect">
            <a:avLst/>
          </a:prstGeom>
          <a:noFill/>
          <a:ln w="9525">
            <a:noFill/>
            <a:miter lim="800000"/>
            <a:headEnd/>
            <a:tailEnd/>
          </a:ln>
        </p:spPr>
      </p:pic>
      <p:cxnSp>
        <p:nvCxnSpPr>
          <p:cNvPr id="11" name="Straight Arrow Connector 10"/>
          <p:cNvCxnSpPr>
            <a:cxnSpLocks noChangeShapeType="1"/>
          </p:cNvCxnSpPr>
          <p:nvPr/>
        </p:nvCxnSpPr>
        <p:spPr bwMode="auto">
          <a:xfrm rot="-5400000" flipH="1" flipV="1">
            <a:off x="5561013" y="2516187"/>
            <a:ext cx="1905000" cy="1292225"/>
          </a:xfrm>
          <a:prstGeom prst="straightConnector1">
            <a:avLst/>
          </a:prstGeom>
          <a:noFill/>
          <a:ln w="25400">
            <a:solidFill>
              <a:srgbClr val="66CCFF"/>
            </a:solidFill>
            <a:round/>
            <a:headEnd type="arrow" w="med" len="med"/>
            <a:tailEnd type="arrow" w="med" len="med"/>
          </a:ln>
          <a:effectLst>
            <a:outerShdw blurRad="63500" dist="20000" dir="5400000" rotWithShape="0">
              <a:srgbClr val="000000">
                <a:alpha val="37999"/>
              </a:srgbClr>
            </a:outerShdw>
          </a:effectLst>
        </p:spPr>
      </p:cxnSp>
    </p:spTree>
    <p:extLst>
      <p:ext uri="{BB962C8B-B14F-4D97-AF65-F5344CB8AC3E}">
        <p14:creationId xmlns:p14="http://schemas.microsoft.com/office/powerpoint/2010/main" val="2252117416"/>
      </p:ext>
    </p:extLst>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wilight Zone.mp3">
            <a:hlinkClick r:id="" action="ppaction://media"/>
          </p:cNvPr>
          <p:cNvPicPr>
            <a:picLocks noRot="1" noChangeAspect="1"/>
          </p:cNvPicPr>
          <p:nvPr>
            <a:audioFile r:link="rId1"/>
          </p:nvPr>
        </p:nvPicPr>
        <p:blipFill>
          <a:blip r:embed="rId3" cstate="print"/>
          <a:srcRect/>
          <a:stretch>
            <a:fillRect/>
          </a:stretch>
        </p:blipFill>
        <p:spPr bwMode="auto">
          <a:xfrm>
            <a:off x="4449763" y="3306763"/>
            <a:ext cx="244475" cy="244475"/>
          </a:xfrm>
          <a:prstGeom prst="rect">
            <a:avLst/>
          </a:prstGeom>
          <a:noFill/>
          <a:ln w="9525">
            <a:noFill/>
            <a:miter lim="800000"/>
            <a:headEnd/>
            <a:tailEnd/>
          </a:ln>
        </p:spPr>
      </p:pic>
      <p:sp>
        <p:nvSpPr>
          <p:cNvPr id="105475" name="Oval 5"/>
          <p:cNvSpPr>
            <a:spLocks noChangeArrowheads="1"/>
          </p:cNvSpPr>
          <p:nvPr/>
        </p:nvSpPr>
        <p:spPr bwMode="auto">
          <a:xfrm>
            <a:off x="457200" y="381000"/>
            <a:ext cx="8229600" cy="6096000"/>
          </a:xfrm>
          <a:prstGeom prst="ellipse">
            <a:avLst/>
          </a:prstGeom>
          <a:solidFill>
            <a:srgbClr val="9999FF"/>
          </a:solidFill>
          <a:ln w="9525">
            <a:solidFill>
              <a:schemeClr val="tx1"/>
            </a:solidFill>
            <a:round/>
            <a:headEnd/>
            <a:tailEnd/>
          </a:ln>
        </p:spPr>
        <p:txBody>
          <a:bodyPr wrap="none" anchor="ctr"/>
          <a:lstStyle/>
          <a:p>
            <a:endParaRPr lang="en-US">
              <a:latin typeface="News Gothic MT" charset="0"/>
            </a:endParaRPr>
          </a:p>
        </p:txBody>
      </p:sp>
      <p:sp>
        <p:nvSpPr>
          <p:cNvPr id="105476" name="Oval 6"/>
          <p:cNvSpPr>
            <a:spLocks noChangeArrowheads="1"/>
          </p:cNvSpPr>
          <p:nvPr/>
        </p:nvSpPr>
        <p:spPr bwMode="auto">
          <a:xfrm>
            <a:off x="914400" y="1524000"/>
            <a:ext cx="7315200" cy="4724400"/>
          </a:xfrm>
          <a:prstGeom prst="ellipse">
            <a:avLst/>
          </a:prstGeom>
          <a:solidFill>
            <a:srgbClr val="3333CC"/>
          </a:solidFill>
          <a:ln w="9525">
            <a:solidFill>
              <a:schemeClr val="tx1"/>
            </a:solidFill>
            <a:round/>
            <a:headEnd/>
            <a:tailEnd/>
          </a:ln>
        </p:spPr>
        <p:txBody>
          <a:bodyPr wrap="none" anchor="ctr"/>
          <a:lstStyle/>
          <a:p>
            <a:endParaRPr lang="en-US">
              <a:latin typeface="News Gothic MT" charset="0"/>
            </a:endParaRPr>
          </a:p>
        </p:txBody>
      </p:sp>
      <p:sp>
        <p:nvSpPr>
          <p:cNvPr id="12" name="Freeform 11"/>
          <p:cNvSpPr>
            <a:spLocks noChangeArrowheads="1"/>
          </p:cNvSpPr>
          <p:nvPr/>
        </p:nvSpPr>
        <p:spPr bwMode="auto">
          <a:xfrm>
            <a:off x="1905000" y="2362200"/>
            <a:ext cx="6096000" cy="3748088"/>
          </a:xfrm>
          <a:custGeom>
            <a:avLst/>
            <a:gdLst>
              <a:gd name="T0" fmla="*/ 1478999 w 4939229"/>
              <a:gd name="T1" fmla="*/ 605942 h 3214073"/>
              <a:gd name="T2" fmla="*/ 1162070 w 4939229"/>
              <a:gd name="T3" fmla="*/ 801982 h 3214073"/>
              <a:gd name="T4" fmla="*/ 908529 w 4939229"/>
              <a:gd name="T5" fmla="*/ 1051488 h 3214073"/>
              <a:gd name="T6" fmla="*/ 760628 w 4939229"/>
              <a:gd name="T7" fmla="*/ 1247527 h 3214073"/>
              <a:gd name="T8" fmla="*/ 591601 w 4939229"/>
              <a:gd name="T9" fmla="*/ 1461391 h 3214073"/>
              <a:gd name="T10" fmla="*/ 338059 w 4939229"/>
              <a:gd name="T11" fmla="*/ 1764361 h 3214073"/>
              <a:gd name="T12" fmla="*/ 253544 w 4939229"/>
              <a:gd name="T13" fmla="*/ 1835647 h 3214073"/>
              <a:gd name="T14" fmla="*/ 169029 w 4939229"/>
              <a:gd name="T15" fmla="*/ 2013866 h 3214073"/>
              <a:gd name="T16" fmla="*/ 42258 w 4939229"/>
              <a:gd name="T17" fmla="*/ 2227728 h 3214073"/>
              <a:gd name="T18" fmla="*/ 21130 w 4939229"/>
              <a:gd name="T19" fmla="*/ 2388126 h 3214073"/>
              <a:gd name="T20" fmla="*/ 274671 w 4939229"/>
              <a:gd name="T21" fmla="*/ 2495056 h 3214073"/>
              <a:gd name="T22" fmla="*/ 169029 w 4939229"/>
              <a:gd name="T23" fmla="*/ 2744561 h 3214073"/>
              <a:gd name="T24" fmla="*/ 316928 w 4939229"/>
              <a:gd name="T25" fmla="*/ 3297036 h 3214073"/>
              <a:gd name="T26" fmla="*/ 824015 w 4939229"/>
              <a:gd name="T27" fmla="*/ 3546542 h 3214073"/>
              <a:gd name="T28" fmla="*/ 1162070 w 4939229"/>
              <a:gd name="T29" fmla="*/ 3849513 h 3214073"/>
              <a:gd name="T30" fmla="*/ 1648027 w 4939229"/>
              <a:gd name="T31" fmla="*/ 4045552 h 3214073"/>
              <a:gd name="T32" fmla="*/ 2049469 w 4939229"/>
              <a:gd name="T33" fmla="*/ 4188127 h 3214073"/>
              <a:gd name="T34" fmla="*/ 2429783 w 4939229"/>
              <a:gd name="T35" fmla="*/ 4384169 h 3214073"/>
              <a:gd name="T36" fmla="*/ 2514295 w 4939229"/>
              <a:gd name="T37" fmla="*/ 4811889 h 3214073"/>
              <a:gd name="T38" fmla="*/ 2936868 w 4939229"/>
              <a:gd name="T39" fmla="*/ 5097039 h 3214073"/>
              <a:gd name="T40" fmla="*/ 3486208 w 4939229"/>
              <a:gd name="T41" fmla="*/ 5061397 h 3214073"/>
              <a:gd name="T42" fmla="*/ 3993291 w 4939229"/>
              <a:gd name="T43" fmla="*/ 4990108 h 3214073"/>
              <a:gd name="T44" fmla="*/ 4627147 w 4939229"/>
              <a:gd name="T45" fmla="*/ 4794070 h 3214073"/>
              <a:gd name="T46" fmla="*/ 5430030 w 4939229"/>
              <a:gd name="T47" fmla="*/ 4722781 h 3214073"/>
              <a:gd name="T48" fmla="*/ 5810347 w 4939229"/>
              <a:gd name="T49" fmla="*/ 4687139 h 3214073"/>
              <a:gd name="T50" fmla="*/ 6232917 w 4939229"/>
              <a:gd name="T51" fmla="*/ 4562387 h 3214073"/>
              <a:gd name="T52" fmla="*/ 6740001 w 4939229"/>
              <a:gd name="T53" fmla="*/ 4384169 h 3214073"/>
              <a:gd name="T54" fmla="*/ 7500629 w 4939229"/>
              <a:gd name="T55" fmla="*/ 4348522 h 3214073"/>
              <a:gd name="T56" fmla="*/ 7796427 w 4939229"/>
              <a:gd name="T57" fmla="*/ 4348522 h 3214073"/>
              <a:gd name="T58" fmla="*/ 8113355 w 4939229"/>
              <a:gd name="T59" fmla="*/ 4223770 h 3214073"/>
              <a:gd name="T60" fmla="*/ 8303511 w 4939229"/>
              <a:gd name="T61" fmla="*/ 3974265 h 3214073"/>
              <a:gd name="T62" fmla="*/ 8366899 w 4939229"/>
              <a:gd name="T63" fmla="*/ 3439611 h 3214073"/>
              <a:gd name="T64" fmla="*/ 8810594 w 4939229"/>
              <a:gd name="T65" fmla="*/ 3154462 h 3214073"/>
              <a:gd name="T66" fmla="*/ 9000755 w 4939229"/>
              <a:gd name="T67" fmla="*/ 3047531 h 3214073"/>
              <a:gd name="T68" fmla="*/ 9233165 w 4939229"/>
              <a:gd name="T69" fmla="*/ 2798026 h 3214073"/>
              <a:gd name="T70" fmla="*/ 9148652 w 4939229"/>
              <a:gd name="T71" fmla="*/ 2637630 h 3214073"/>
              <a:gd name="T72" fmla="*/ 9043009 w 4939229"/>
              <a:gd name="T73" fmla="*/ 2512877 h 3214073"/>
              <a:gd name="T74" fmla="*/ 9064139 w 4939229"/>
              <a:gd name="T75" fmla="*/ 2138618 h 3214073"/>
              <a:gd name="T76" fmla="*/ 9190911 w 4939229"/>
              <a:gd name="T77" fmla="*/ 1871291 h 3214073"/>
              <a:gd name="T78" fmla="*/ 9190911 w 4939229"/>
              <a:gd name="T79" fmla="*/ 1693074 h 3214073"/>
              <a:gd name="T80" fmla="*/ 8979621 w 4939229"/>
              <a:gd name="T81" fmla="*/ 1586144 h 3214073"/>
              <a:gd name="T82" fmla="*/ 8852853 w 4939229"/>
              <a:gd name="T83" fmla="*/ 1372280 h 3214073"/>
              <a:gd name="T84" fmla="*/ 8789465 w 4939229"/>
              <a:gd name="T85" fmla="*/ 1265349 h 3214073"/>
              <a:gd name="T86" fmla="*/ 8557055 w 4939229"/>
              <a:gd name="T87" fmla="*/ 1122776 h 3214073"/>
              <a:gd name="T88" fmla="*/ 8028837 w 4939229"/>
              <a:gd name="T89" fmla="*/ 1069309 h 3214073"/>
              <a:gd name="T90" fmla="*/ 7711914 w 4939229"/>
              <a:gd name="T91" fmla="*/ 730695 h 3214073"/>
              <a:gd name="T92" fmla="*/ 7373852 w 4939229"/>
              <a:gd name="T93" fmla="*/ 552477 h 3214073"/>
              <a:gd name="T94" fmla="*/ 6803384 w 4939229"/>
              <a:gd name="T95" fmla="*/ 374259 h 3214073"/>
              <a:gd name="T96" fmla="*/ 6655488 w 4939229"/>
              <a:gd name="T97" fmla="*/ 338616 h 3214073"/>
              <a:gd name="T98" fmla="*/ 6085016 w 4939229"/>
              <a:gd name="T99" fmla="*/ 160397 h 3214073"/>
              <a:gd name="T100" fmla="*/ 4901821 w 4939229"/>
              <a:gd name="T101" fmla="*/ 178218 h 3214073"/>
              <a:gd name="T102" fmla="*/ 4606020 w 4939229"/>
              <a:gd name="T103" fmla="*/ 231682 h 3214073"/>
              <a:gd name="T104" fmla="*/ 4310219 w 4939229"/>
              <a:gd name="T105" fmla="*/ 285149 h 3214073"/>
              <a:gd name="T106" fmla="*/ 4056677 w 4939229"/>
              <a:gd name="T107" fmla="*/ 285149 h 3214073"/>
              <a:gd name="T108" fmla="*/ 3866522 w 4939229"/>
              <a:gd name="T109" fmla="*/ 142573 h 3214073"/>
              <a:gd name="T110" fmla="*/ 3528464 w 4939229"/>
              <a:gd name="T111" fmla="*/ 17821 h 3214073"/>
              <a:gd name="T112" fmla="*/ 3000254 w 4939229"/>
              <a:gd name="T113" fmla="*/ 35643 h 3214073"/>
              <a:gd name="T114" fmla="*/ 2535426 w 4939229"/>
              <a:gd name="T115" fmla="*/ 160397 h 3214073"/>
              <a:gd name="T116" fmla="*/ 2324141 w 4939229"/>
              <a:gd name="T117" fmla="*/ 249506 h 3214073"/>
              <a:gd name="T118" fmla="*/ 2112856 w 4939229"/>
              <a:gd name="T119" fmla="*/ 338616 h 3214073"/>
              <a:gd name="T120" fmla="*/ 1774797 w 4939229"/>
              <a:gd name="T121" fmla="*/ 409903 h 32140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9229"/>
              <a:gd name="T184" fmla="*/ 0 h 3214073"/>
              <a:gd name="T185" fmla="*/ 4939229 w 4939229"/>
              <a:gd name="T186" fmla="*/ 3214073 h 32140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9229" h="3214073">
                <a:moveTo>
                  <a:pt x="988997" y="292189"/>
                </a:moveTo>
                <a:cubicBezTo>
                  <a:pt x="882558" y="332101"/>
                  <a:pt x="898029" y="322722"/>
                  <a:pt x="786702" y="382093"/>
                </a:cubicBezTo>
                <a:cubicBezTo>
                  <a:pt x="698234" y="429274"/>
                  <a:pt x="763227" y="404902"/>
                  <a:pt x="696793" y="427045"/>
                </a:cubicBezTo>
                <a:cubicBezTo>
                  <a:pt x="670570" y="453267"/>
                  <a:pt x="629851" y="470530"/>
                  <a:pt x="618123" y="505711"/>
                </a:cubicBezTo>
                <a:cubicBezTo>
                  <a:pt x="610599" y="528281"/>
                  <a:pt x="597828" y="586305"/>
                  <a:pt x="573169" y="606853"/>
                </a:cubicBezTo>
                <a:cubicBezTo>
                  <a:pt x="466340" y="695872"/>
                  <a:pt x="592062" y="554247"/>
                  <a:pt x="483260" y="663043"/>
                </a:cubicBezTo>
                <a:cubicBezTo>
                  <a:pt x="475218" y="671084"/>
                  <a:pt x="435576" y="726819"/>
                  <a:pt x="427067" y="741709"/>
                </a:cubicBezTo>
                <a:cubicBezTo>
                  <a:pt x="418755" y="756254"/>
                  <a:pt x="413883" y="772722"/>
                  <a:pt x="404590" y="786661"/>
                </a:cubicBezTo>
                <a:cubicBezTo>
                  <a:pt x="391284" y="806619"/>
                  <a:pt x="372941" y="822893"/>
                  <a:pt x="359635" y="842851"/>
                </a:cubicBezTo>
                <a:cubicBezTo>
                  <a:pt x="342881" y="867980"/>
                  <a:pt x="330510" y="895797"/>
                  <a:pt x="314681" y="921518"/>
                </a:cubicBezTo>
                <a:cubicBezTo>
                  <a:pt x="268749" y="996154"/>
                  <a:pt x="279409" y="973144"/>
                  <a:pt x="236011" y="1033898"/>
                </a:cubicBezTo>
                <a:cubicBezTo>
                  <a:pt x="223952" y="1050780"/>
                  <a:pt x="192783" y="1101761"/>
                  <a:pt x="179818" y="1112564"/>
                </a:cubicBezTo>
                <a:cubicBezTo>
                  <a:pt x="170717" y="1120148"/>
                  <a:pt x="157341" y="1120056"/>
                  <a:pt x="146102" y="1123802"/>
                </a:cubicBezTo>
                <a:cubicBezTo>
                  <a:pt x="142356" y="1135040"/>
                  <a:pt x="138268" y="1146170"/>
                  <a:pt x="134864" y="1157516"/>
                </a:cubicBezTo>
                <a:cubicBezTo>
                  <a:pt x="127027" y="1183637"/>
                  <a:pt x="122515" y="1210861"/>
                  <a:pt x="112386" y="1236182"/>
                </a:cubicBezTo>
                <a:cubicBezTo>
                  <a:pt x="107369" y="1248722"/>
                  <a:pt x="95950" y="1257815"/>
                  <a:pt x="89909" y="1269896"/>
                </a:cubicBezTo>
                <a:cubicBezTo>
                  <a:pt x="41741" y="1366227"/>
                  <a:pt x="92622" y="1287625"/>
                  <a:pt x="44955" y="1371038"/>
                </a:cubicBezTo>
                <a:cubicBezTo>
                  <a:pt x="38254" y="1382765"/>
                  <a:pt x="27964" y="1392410"/>
                  <a:pt x="22478" y="1404752"/>
                </a:cubicBezTo>
                <a:cubicBezTo>
                  <a:pt x="12855" y="1426402"/>
                  <a:pt x="0" y="1472180"/>
                  <a:pt x="0" y="1472180"/>
                </a:cubicBezTo>
                <a:cubicBezTo>
                  <a:pt x="3746" y="1483418"/>
                  <a:pt x="3655" y="1496795"/>
                  <a:pt x="11239" y="1505895"/>
                </a:cubicBezTo>
                <a:cubicBezTo>
                  <a:pt x="23230" y="1520284"/>
                  <a:pt x="40309" y="1529682"/>
                  <a:pt x="56193" y="1539609"/>
                </a:cubicBezTo>
                <a:cubicBezTo>
                  <a:pt x="95372" y="1564095"/>
                  <a:pt x="102957" y="1562537"/>
                  <a:pt x="146102" y="1573323"/>
                </a:cubicBezTo>
                <a:cubicBezTo>
                  <a:pt x="119460" y="1706533"/>
                  <a:pt x="154479" y="1568523"/>
                  <a:pt x="112386" y="1663227"/>
                </a:cubicBezTo>
                <a:cubicBezTo>
                  <a:pt x="102763" y="1684877"/>
                  <a:pt x="89909" y="1730655"/>
                  <a:pt x="89909" y="1730655"/>
                </a:cubicBezTo>
                <a:cubicBezTo>
                  <a:pt x="93655" y="1798083"/>
                  <a:pt x="91251" y="1866136"/>
                  <a:pt x="101148" y="1932939"/>
                </a:cubicBezTo>
                <a:cubicBezTo>
                  <a:pt x="108881" y="1985136"/>
                  <a:pt x="130357" y="2040813"/>
                  <a:pt x="168579" y="2079033"/>
                </a:cubicBezTo>
                <a:cubicBezTo>
                  <a:pt x="193001" y="2103454"/>
                  <a:pt x="219397" y="2126037"/>
                  <a:pt x="247249" y="2146461"/>
                </a:cubicBezTo>
                <a:cubicBezTo>
                  <a:pt x="320298" y="2200028"/>
                  <a:pt x="350892" y="2213057"/>
                  <a:pt x="438306" y="2236366"/>
                </a:cubicBezTo>
                <a:cubicBezTo>
                  <a:pt x="466902" y="2243991"/>
                  <a:pt x="574087" y="2256147"/>
                  <a:pt x="595646" y="2258842"/>
                </a:cubicBezTo>
                <a:cubicBezTo>
                  <a:pt x="603138" y="2315032"/>
                  <a:pt x="602950" y="2372793"/>
                  <a:pt x="618123" y="2427412"/>
                </a:cubicBezTo>
                <a:cubicBezTo>
                  <a:pt x="628879" y="2466130"/>
                  <a:pt x="695964" y="2473614"/>
                  <a:pt x="719270" y="2483602"/>
                </a:cubicBezTo>
                <a:cubicBezTo>
                  <a:pt x="913691" y="2566921"/>
                  <a:pt x="718475" y="2498321"/>
                  <a:pt x="876611" y="2551030"/>
                </a:cubicBezTo>
                <a:cubicBezTo>
                  <a:pt x="913539" y="2575648"/>
                  <a:pt x="959437" y="2608259"/>
                  <a:pt x="1000235" y="2618458"/>
                </a:cubicBezTo>
                <a:cubicBezTo>
                  <a:pt x="1030205" y="2625950"/>
                  <a:pt x="1060340" y="2632806"/>
                  <a:pt x="1090144" y="2640934"/>
                </a:cubicBezTo>
                <a:cubicBezTo>
                  <a:pt x="1142767" y="2655285"/>
                  <a:pt x="1247484" y="2685886"/>
                  <a:pt x="1247484" y="2685886"/>
                </a:cubicBezTo>
                <a:cubicBezTo>
                  <a:pt x="1258640" y="2702619"/>
                  <a:pt x="1289489" y="2745871"/>
                  <a:pt x="1292439" y="2764552"/>
                </a:cubicBezTo>
                <a:cubicBezTo>
                  <a:pt x="1301223" y="2820178"/>
                  <a:pt x="1294418" y="2877574"/>
                  <a:pt x="1303677" y="2933123"/>
                </a:cubicBezTo>
                <a:cubicBezTo>
                  <a:pt x="1309520" y="2968177"/>
                  <a:pt x="1322959" y="3001790"/>
                  <a:pt x="1337393" y="3034265"/>
                </a:cubicBezTo>
                <a:cubicBezTo>
                  <a:pt x="1351984" y="3067092"/>
                  <a:pt x="1386638" y="3142013"/>
                  <a:pt x="1427302" y="3169121"/>
                </a:cubicBezTo>
                <a:cubicBezTo>
                  <a:pt x="1485844" y="3208147"/>
                  <a:pt x="1496487" y="3203127"/>
                  <a:pt x="1562165" y="3214073"/>
                </a:cubicBezTo>
                <a:cubicBezTo>
                  <a:pt x="1648327" y="3210327"/>
                  <a:pt x="1734662" y="3209449"/>
                  <a:pt x="1820652" y="3202835"/>
                </a:cubicBezTo>
                <a:cubicBezTo>
                  <a:pt x="1832464" y="3201926"/>
                  <a:pt x="1842575" y="3192720"/>
                  <a:pt x="1854368" y="3191597"/>
                </a:cubicBezTo>
                <a:cubicBezTo>
                  <a:pt x="1921599" y="3185194"/>
                  <a:pt x="1989231" y="3184105"/>
                  <a:pt x="2056663" y="3180359"/>
                </a:cubicBezTo>
                <a:cubicBezTo>
                  <a:pt x="2079140" y="3169121"/>
                  <a:pt x="2100254" y="3154591"/>
                  <a:pt x="2124094" y="3146645"/>
                </a:cubicBezTo>
                <a:cubicBezTo>
                  <a:pt x="2370015" y="3064676"/>
                  <a:pt x="2070062" y="3196271"/>
                  <a:pt x="2337628" y="3079217"/>
                </a:cubicBezTo>
                <a:cubicBezTo>
                  <a:pt x="2468954" y="3021765"/>
                  <a:pt x="2344918" y="3066650"/>
                  <a:pt x="2461252" y="3023027"/>
                </a:cubicBezTo>
                <a:cubicBezTo>
                  <a:pt x="2472344" y="3018868"/>
                  <a:pt x="2483187" y="3013029"/>
                  <a:pt x="2494968" y="3011789"/>
                </a:cubicBezTo>
                <a:cubicBezTo>
                  <a:pt x="2625843" y="2998013"/>
                  <a:pt x="2888319" y="2978075"/>
                  <a:pt x="2888319" y="2978075"/>
                </a:cubicBezTo>
                <a:cubicBezTo>
                  <a:pt x="2918288" y="2966837"/>
                  <a:pt x="2946416" y="2947895"/>
                  <a:pt x="2978227" y="2944361"/>
                </a:cubicBezTo>
                <a:cubicBezTo>
                  <a:pt x="3015646" y="2940204"/>
                  <a:pt x="3052964" y="2955599"/>
                  <a:pt x="3090613" y="2955599"/>
                </a:cubicBezTo>
                <a:cubicBezTo>
                  <a:pt x="3117103" y="2955599"/>
                  <a:pt x="3143060" y="2948107"/>
                  <a:pt x="3169284" y="2944361"/>
                </a:cubicBezTo>
                <a:cubicBezTo>
                  <a:pt x="3317267" y="2895035"/>
                  <a:pt x="3149984" y="2955692"/>
                  <a:pt x="3315385" y="2876933"/>
                </a:cubicBezTo>
                <a:cubicBezTo>
                  <a:pt x="3366903" y="2852402"/>
                  <a:pt x="3420055" y="2831449"/>
                  <a:pt x="3472726" y="2809504"/>
                </a:cubicBezTo>
                <a:cubicBezTo>
                  <a:pt x="3509970" y="2793986"/>
                  <a:pt x="3544796" y="2766165"/>
                  <a:pt x="3585111" y="2764552"/>
                </a:cubicBezTo>
                <a:lnTo>
                  <a:pt x="3866076" y="2753314"/>
                </a:lnTo>
                <a:lnTo>
                  <a:pt x="3989701" y="2742076"/>
                </a:lnTo>
                <a:cubicBezTo>
                  <a:pt x="4019738" y="2738914"/>
                  <a:pt x="4049407" y="2730838"/>
                  <a:pt x="4079610" y="2730838"/>
                </a:cubicBezTo>
                <a:cubicBezTo>
                  <a:pt x="4102397" y="2730838"/>
                  <a:pt x="4124564" y="2738330"/>
                  <a:pt x="4147041" y="2742076"/>
                </a:cubicBezTo>
                <a:cubicBezTo>
                  <a:pt x="4188249" y="2730838"/>
                  <a:pt x="4231960" y="2726424"/>
                  <a:pt x="4270666" y="2708362"/>
                </a:cubicBezTo>
                <a:cubicBezTo>
                  <a:pt x="4289869" y="2699401"/>
                  <a:pt x="4302382" y="2679957"/>
                  <a:pt x="4315620" y="2663410"/>
                </a:cubicBezTo>
                <a:cubicBezTo>
                  <a:pt x="4332495" y="2642317"/>
                  <a:pt x="4345082" y="2618112"/>
                  <a:pt x="4360574" y="2595982"/>
                </a:cubicBezTo>
                <a:cubicBezTo>
                  <a:pt x="4411637" y="2523038"/>
                  <a:pt x="4379388" y="2580832"/>
                  <a:pt x="4416767" y="2506078"/>
                </a:cubicBezTo>
                <a:cubicBezTo>
                  <a:pt x="4412895" y="2471235"/>
                  <a:pt x="4376288" y="2295302"/>
                  <a:pt x="4405529" y="2225128"/>
                </a:cubicBezTo>
                <a:cubicBezTo>
                  <a:pt x="4414755" y="2202987"/>
                  <a:pt x="4434348" y="2186686"/>
                  <a:pt x="4450483" y="2168938"/>
                </a:cubicBezTo>
                <a:cubicBezTo>
                  <a:pt x="4503909" y="2110172"/>
                  <a:pt x="4540209" y="2079154"/>
                  <a:pt x="4607823" y="2034081"/>
                </a:cubicBezTo>
                <a:cubicBezTo>
                  <a:pt x="4632954" y="2017328"/>
                  <a:pt x="4659901" y="2003447"/>
                  <a:pt x="4686494" y="1989129"/>
                </a:cubicBezTo>
                <a:cubicBezTo>
                  <a:pt x="4708620" y="1977215"/>
                  <a:pt x="4733015" y="1969354"/>
                  <a:pt x="4753925" y="1955415"/>
                </a:cubicBezTo>
                <a:cubicBezTo>
                  <a:pt x="4767149" y="1946599"/>
                  <a:pt x="4775574" y="1932044"/>
                  <a:pt x="4787641" y="1921701"/>
                </a:cubicBezTo>
                <a:cubicBezTo>
                  <a:pt x="4910814" y="1816130"/>
                  <a:pt x="4729765" y="1990811"/>
                  <a:pt x="4900027" y="1820559"/>
                </a:cubicBezTo>
                <a:cubicBezTo>
                  <a:pt x="4903773" y="1801829"/>
                  <a:pt x="4904558" y="1782254"/>
                  <a:pt x="4911265" y="1764369"/>
                </a:cubicBezTo>
                <a:cubicBezTo>
                  <a:pt x="4916008" y="1751722"/>
                  <a:pt x="4939229" y="1742998"/>
                  <a:pt x="4933743" y="1730655"/>
                </a:cubicBezTo>
                <a:cubicBezTo>
                  <a:pt x="4920833" y="1701608"/>
                  <a:pt x="4888788" y="1685703"/>
                  <a:pt x="4866311" y="1663227"/>
                </a:cubicBezTo>
                <a:lnTo>
                  <a:pt x="4832595" y="1629513"/>
                </a:lnTo>
                <a:cubicBezTo>
                  <a:pt x="4825103" y="1614529"/>
                  <a:pt x="4814932" y="1600607"/>
                  <a:pt x="4810118" y="1584561"/>
                </a:cubicBezTo>
                <a:cubicBezTo>
                  <a:pt x="4803171" y="1561407"/>
                  <a:pt x="4789434" y="1441575"/>
                  <a:pt x="4787641" y="1427228"/>
                </a:cubicBezTo>
                <a:cubicBezTo>
                  <a:pt x="4811030" y="1333672"/>
                  <a:pt x="4782550" y="1426172"/>
                  <a:pt x="4821357" y="1348562"/>
                </a:cubicBezTo>
                <a:cubicBezTo>
                  <a:pt x="4832176" y="1326924"/>
                  <a:pt x="4836636" y="1291490"/>
                  <a:pt x="4843834" y="1269896"/>
                </a:cubicBezTo>
                <a:cubicBezTo>
                  <a:pt x="4862163" y="1214911"/>
                  <a:pt x="4861256" y="1221288"/>
                  <a:pt x="4888788" y="1179992"/>
                </a:cubicBezTo>
                <a:cubicBezTo>
                  <a:pt x="4892534" y="1165008"/>
                  <a:pt x="4900027" y="1150485"/>
                  <a:pt x="4900027" y="1135040"/>
                </a:cubicBezTo>
                <a:cubicBezTo>
                  <a:pt x="4900027" y="1112254"/>
                  <a:pt x="4898043" y="1088434"/>
                  <a:pt x="4888788" y="1067612"/>
                </a:cubicBezTo>
                <a:cubicBezTo>
                  <a:pt x="4882333" y="1053089"/>
                  <a:pt x="4868005" y="1043136"/>
                  <a:pt x="4855072" y="1033898"/>
                </a:cubicBezTo>
                <a:cubicBezTo>
                  <a:pt x="4830768" y="1016539"/>
                  <a:pt x="4803917" y="1009355"/>
                  <a:pt x="4776402" y="1000184"/>
                </a:cubicBezTo>
                <a:cubicBezTo>
                  <a:pt x="4765164" y="992692"/>
                  <a:pt x="4749846" y="989161"/>
                  <a:pt x="4742687" y="977708"/>
                </a:cubicBezTo>
                <a:cubicBezTo>
                  <a:pt x="4708344" y="922761"/>
                  <a:pt x="4730506" y="915576"/>
                  <a:pt x="4708971" y="865328"/>
                </a:cubicBezTo>
                <a:cubicBezTo>
                  <a:pt x="4703650" y="852913"/>
                  <a:pt x="4692535" y="843694"/>
                  <a:pt x="4686494" y="831613"/>
                </a:cubicBezTo>
                <a:cubicBezTo>
                  <a:pt x="4681196" y="821018"/>
                  <a:pt x="4682528" y="807249"/>
                  <a:pt x="4675255" y="797899"/>
                </a:cubicBezTo>
                <a:cubicBezTo>
                  <a:pt x="4655739" y="772809"/>
                  <a:pt x="4637337" y="742276"/>
                  <a:pt x="4607823" y="730471"/>
                </a:cubicBezTo>
                <a:cubicBezTo>
                  <a:pt x="4589092" y="722979"/>
                  <a:pt x="4571201" y="712888"/>
                  <a:pt x="4551630" y="707995"/>
                </a:cubicBezTo>
                <a:cubicBezTo>
                  <a:pt x="4525931" y="701571"/>
                  <a:pt x="4499142" y="700785"/>
                  <a:pt x="4472960" y="696757"/>
                </a:cubicBezTo>
                <a:cubicBezTo>
                  <a:pt x="4340681" y="676407"/>
                  <a:pt x="4468526" y="690768"/>
                  <a:pt x="4270666" y="674281"/>
                </a:cubicBezTo>
                <a:cubicBezTo>
                  <a:pt x="4217150" y="631471"/>
                  <a:pt x="4208050" y="630934"/>
                  <a:pt x="4169518" y="573139"/>
                </a:cubicBezTo>
                <a:cubicBezTo>
                  <a:pt x="4122524" y="502652"/>
                  <a:pt x="4176387" y="544342"/>
                  <a:pt x="4102087" y="460759"/>
                </a:cubicBezTo>
                <a:cubicBezTo>
                  <a:pt x="4089643" y="446760"/>
                  <a:pt x="4072477" y="437786"/>
                  <a:pt x="4057132" y="427045"/>
                </a:cubicBezTo>
                <a:cubicBezTo>
                  <a:pt x="3995473" y="383886"/>
                  <a:pt x="3989041" y="379538"/>
                  <a:pt x="3922269" y="348379"/>
                </a:cubicBezTo>
                <a:cubicBezTo>
                  <a:pt x="3773356" y="278890"/>
                  <a:pt x="3869210" y="323201"/>
                  <a:pt x="3708736" y="269713"/>
                </a:cubicBezTo>
                <a:cubicBezTo>
                  <a:pt x="3678371" y="259592"/>
                  <a:pt x="3649192" y="246120"/>
                  <a:pt x="3618827" y="235999"/>
                </a:cubicBezTo>
                <a:cubicBezTo>
                  <a:pt x="3604174" y="231115"/>
                  <a:pt x="3588725" y="229004"/>
                  <a:pt x="3573873" y="224761"/>
                </a:cubicBezTo>
                <a:cubicBezTo>
                  <a:pt x="3562482" y="221507"/>
                  <a:pt x="3551650" y="216396"/>
                  <a:pt x="3540157" y="213523"/>
                </a:cubicBezTo>
                <a:cubicBezTo>
                  <a:pt x="3457887" y="192956"/>
                  <a:pt x="3445947" y="192202"/>
                  <a:pt x="3371578" y="179808"/>
                </a:cubicBezTo>
                <a:cubicBezTo>
                  <a:pt x="3334891" y="152294"/>
                  <a:pt x="3280636" y="107416"/>
                  <a:pt x="3236715" y="101142"/>
                </a:cubicBezTo>
                <a:lnTo>
                  <a:pt x="3158045" y="89904"/>
                </a:lnTo>
                <a:cubicBezTo>
                  <a:pt x="2974481" y="97396"/>
                  <a:pt x="2790587" y="99055"/>
                  <a:pt x="2607354" y="112380"/>
                </a:cubicBezTo>
                <a:cubicBezTo>
                  <a:pt x="2583723" y="114099"/>
                  <a:pt x="2563089" y="129892"/>
                  <a:pt x="2539922" y="134856"/>
                </a:cubicBezTo>
                <a:cubicBezTo>
                  <a:pt x="2510390" y="141184"/>
                  <a:pt x="2479983" y="142348"/>
                  <a:pt x="2450014" y="146094"/>
                </a:cubicBezTo>
                <a:cubicBezTo>
                  <a:pt x="2423790" y="153586"/>
                  <a:pt x="2398011" y="162856"/>
                  <a:pt x="2371343" y="168570"/>
                </a:cubicBezTo>
                <a:cubicBezTo>
                  <a:pt x="2345441" y="174120"/>
                  <a:pt x="2318855" y="175780"/>
                  <a:pt x="2292673" y="179808"/>
                </a:cubicBezTo>
                <a:cubicBezTo>
                  <a:pt x="2270151" y="183273"/>
                  <a:pt x="2247719" y="187300"/>
                  <a:pt x="2225242" y="191046"/>
                </a:cubicBezTo>
                <a:cubicBezTo>
                  <a:pt x="2202765" y="187300"/>
                  <a:pt x="2177595" y="191113"/>
                  <a:pt x="2157810" y="179808"/>
                </a:cubicBezTo>
                <a:cubicBezTo>
                  <a:pt x="2147525" y="173931"/>
                  <a:pt x="2155426" y="153964"/>
                  <a:pt x="2146572" y="146094"/>
                </a:cubicBezTo>
                <a:cubicBezTo>
                  <a:pt x="2120157" y="122615"/>
                  <a:pt x="2086633" y="108634"/>
                  <a:pt x="2056663" y="89904"/>
                </a:cubicBezTo>
                <a:cubicBezTo>
                  <a:pt x="2037932" y="82412"/>
                  <a:pt x="2018836" y="75776"/>
                  <a:pt x="2000470" y="67428"/>
                </a:cubicBezTo>
                <a:cubicBezTo>
                  <a:pt x="1953955" y="46286"/>
                  <a:pt x="1925094" y="25712"/>
                  <a:pt x="1876845" y="11238"/>
                </a:cubicBezTo>
                <a:cubicBezTo>
                  <a:pt x="1858549" y="5749"/>
                  <a:pt x="1839383" y="3746"/>
                  <a:pt x="1820652" y="0"/>
                </a:cubicBezTo>
                <a:cubicBezTo>
                  <a:pt x="1745728" y="7492"/>
                  <a:pt x="1670597" y="13137"/>
                  <a:pt x="1595881" y="22476"/>
                </a:cubicBezTo>
                <a:cubicBezTo>
                  <a:pt x="1570828" y="25607"/>
                  <a:pt x="1499794" y="50078"/>
                  <a:pt x="1483495" y="56190"/>
                </a:cubicBezTo>
                <a:cubicBezTo>
                  <a:pt x="1379124" y="95327"/>
                  <a:pt x="1424638" y="82141"/>
                  <a:pt x="1348632" y="101142"/>
                </a:cubicBezTo>
                <a:cubicBezTo>
                  <a:pt x="1283837" y="144336"/>
                  <a:pt x="1346343" y="106939"/>
                  <a:pt x="1281200" y="134856"/>
                </a:cubicBezTo>
                <a:cubicBezTo>
                  <a:pt x="1265801" y="141455"/>
                  <a:pt x="1251555" y="150528"/>
                  <a:pt x="1236246" y="157332"/>
                </a:cubicBezTo>
                <a:cubicBezTo>
                  <a:pt x="1195931" y="175249"/>
                  <a:pt x="1183409" y="178689"/>
                  <a:pt x="1146337" y="191046"/>
                </a:cubicBezTo>
                <a:cubicBezTo>
                  <a:pt x="1138845" y="198538"/>
                  <a:pt x="1132946" y="208072"/>
                  <a:pt x="1123860" y="213523"/>
                </a:cubicBezTo>
                <a:cubicBezTo>
                  <a:pt x="1099342" y="228233"/>
                  <a:pt x="1025111" y="234051"/>
                  <a:pt x="1011474" y="235999"/>
                </a:cubicBezTo>
                <a:cubicBezTo>
                  <a:pt x="988997" y="243491"/>
                  <a:pt x="957185" y="238761"/>
                  <a:pt x="944042" y="258475"/>
                </a:cubicBezTo>
                <a:cubicBezTo>
                  <a:pt x="919487" y="295306"/>
                  <a:pt x="935072" y="292189"/>
                  <a:pt x="910326" y="292189"/>
                </a:cubicBezTo>
              </a:path>
            </a:pathLst>
          </a:custGeom>
          <a:solidFill>
            <a:srgbClr val="333399"/>
          </a:solidFill>
          <a:ln w="25400">
            <a:solidFill>
              <a:srgbClr val="66CCFF"/>
            </a:solidFill>
            <a:miter lim="800000"/>
            <a:headEnd/>
            <a:tailEnd/>
          </a:ln>
          <a:effectLst>
            <a:outerShdw blurRad="63500" dist="20000" dir="5400000" rotWithShape="0">
              <a:srgbClr val="000000">
                <a:alpha val="37999"/>
              </a:srgbClr>
            </a:outerShdw>
          </a:effectLst>
        </p:spPr>
        <p:txBody>
          <a:bodyPr anchor="ctr"/>
          <a:lstStyle/>
          <a:p>
            <a:pPr>
              <a:defRPr/>
            </a:pPr>
            <a:endParaRPr lang="en-US">
              <a:cs typeface="ＭＳ Ｐゴシック" charset="-128"/>
            </a:endParaRPr>
          </a:p>
        </p:txBody>
      </p:sp>
      <p:sp>
        <p:nvSpPr>
          <p:cNvPr id="105478" name="Oval 8"/>
          <p:cNvSpPr>
            <a:spLocks noChangeArrowheads="1"/>
          </p:cNvSpPr>
          <p:nvPr/>
        </p:nvSpPr>
        <p:spPr bwMode="auto">
          <a:xfrm>
            <a:off x="2743200" y="3886200"/>
            <a:ext cx="3657600" cy="1600200"/>
          </a:xfrm>
          <a:prstGeom prst="ellipse">
            <a:avLst/>
          </a:prstGeom>
          <a:solidFill>
            <a:srgbClr val="000066"/>
          </a:solidFill>
          <a:ln w="9525">
            <a:solidFill>
              <a:schemeClr val="tx1"/>
            </a:solidFill>
            <a:round/>
            <a:headEnd/>
            <a:tailEnd/>
          </a:ln>
        </p:spPr>
        <p:txBody>
          <a:bodyPr wrap="none" anchor="ctr"/>
          <a:lstStyle/>
          <a:p>
            <a:endParaRPr lang="en-US">
              <a:latin typeface="News Gothic MT" charset="0"/>
            </a:endParaRPr>
          </a:p>
        </p:txBody>
      </p:sp>
      <p:sp>
        <p:nvSpPr>
          <p:cNvPr id="105479" name="Text Box 10"/>
          <p:cNvSpPr txBox="1">
            <a:spLocks noChangeArrowheads="1"/>
          </p:cNvSpPr>
          <p:nvPr/>
        </p:nvSpPr>
        <p:spPr bwMode="auto">
          <a:xfrm>
            <a:off x="2971800" y="1981200"/>
            <a:ext cx="3200400" cy="366713"/>
          </a:xfrm>
          <a:prstGeom prst="rect">
            <a:avLst/>
          </a:prstGeom>
          <a:noFill/>
          <a:ln w="9525">
            <a:noFill/>
            <a:miter lim="800000"/>
            <a:headEnd/>
            <a:tailEnd/>
          </a:ln>
        </p:spPr>
        <p:txBody>
          <a:bodyPr>
            <a:spAutoFit/>
          </a:bodyPr>
          <a:lstStyle/>
          <a:p>
            <a:pPr algn="ctr">
              <a:spcBef>
                <a:spcPct val="50000"/>
              </a:spcBef>
            </a:pPr>
            <a:r>
              <a:rPr lang="en-US">
                <a:solidFill>
                  <a:srgbClr val="FFFFFF"/>
                </a:solidFill>
                <a:latin typeface="News Gothic MT" charset="0"/>
              </a:rPr>
              <a:t>May: What is Permissible</a:t>
            </a:r>
          </a:p>
        </p:txBody>
      </p:sp>
      <p:sp>
        <p:nvSpPr>
          <p:cNvPr id="24583" name="Text Box 11"/>
          <p:cNvSpPr txBox="1">
            <a:spLocks noChangeArrowheads="1"/>
          </p:cNvSpPr>
          <p:nvPr/>
        </p:nvSpPr>
        <p:spPr bwMode="auto">
          <a:xfrm>
            <a:off x="2971800" y="3124200"/>
            <a:ext cx="3200400" cy="366713"/>
          </a:xfrm>
          <a:prstGeom prst="rect">
            <a:avLst/>
          </a:prstGeom>
          <a:noFill/>
          <a:ln w="9525">
            <a:noFill/>
            <a:miter lim="800000"/>
            <a:headEnd/>
            <a:tailEnd/>
          </a:ln>
        </p:spPr>
        <p:txBody>
          <a:bodyPr>
            <a:spAutoFit/>
          </a:bodyPr>
          <a:lstStyle/>
          <a:p>
            <a:pPr algn="ctr">
              <a:spcBef>
                <a:spcPct val="50000"/>
              </a:spcBef>
            </a:pPr>
            <a:r>
              <a:rPr lang="en-US" dirty="0">
                <a:solidFill>
                  <a:srgbClr val="FFFFFF"/>
                </a:solidFill>
                <a:latin typeface="News Gothic MT" charset="0"/>
              </a:rPr>
              <a:t>Should: What is Advisable</a:t>
            </a:r>
          </a:p>
        </p:txBody>
      </p:sp>
      <p:sp>
        <p:nvSpPr>
          <p:cNvPr id="105481" name="Text Box 12"/>
          <p:cNvSpPr txBox="1">
            <a:spLocks noChangeArrowheads="1"/>
          </p:cNvSpPr>
          <p:nvPr/>
        </p:nvSpPr>
        <p:spPr bwMode="auto">
          <a:xfrm>
            <a:off x="2971800" y="4495800"/>
            <a:ext cx="3200400" cy="366713"/>
          </a:xfrm>
          <a:prstGeom prst="rect">
            <a:avLst/>
          </a:prstGeom>
          <a:noFill/>
          <a:ln w="9525">
            <a:noFill/>
            <a:miter lim="800000"/>
            <a:headEnd/>
            <a:tailEnd/>
          </a:ln>
        </p:spPr>
        <p:txBody>
          <a:bodyPr>
            <a:spAutoFit/>
          </a:bodyPr>
          <a:lstStyle/>
          <a:p>
            <a:pPr algn="ctr">
              <a:spcBef>
                <a:spcPct val="50000"/>
              </a:spcBef>
            </a:pPr>
            <a:r>
              <a:rPr lang="en-US">
                <a:solidFill>
                  <a:srgbClr val="FFFFFF"/>
                </a:solidFill>
                <a:latin typeface="News Gothic MT" charset="0"/>
              </a:rPr>
              <a:t>Must: What is Required</a:t>
            </a:r>
          </a:p>
        </p:txBody>
      </p:sp>
      <p:sp>
        <p:nvSpPr>
          <p:cNvPr id="105482" name="Text Box 9"/>
          <p:cNvSpPr txBox="1">
            <a:spLocks noChangeArrowheads="1"/>
          </p:cNvSpPr>
          <p:nvPr/>
        </p:nvSpPr>
        <p:spPr bwMode="auto">
          <a:xfrm>
            <a:off x="2971800" y="914400"/>
            <a:ext cx="3200400" cy="366713"/>
          </a:xfrm>
          <a:prstGeom prst="rect">
            <a:avLst/>
          </a:prstGeom>
          <a:noFill/>
          <a:ln w="9525">
            <a:noFill/>
            <a:miter lim="800000"/>
            <a:headEnd/>
            <a:tailEnd/>
          </a:ln>
        </p:spPr>
        <p:txBody>
          <a:bodyPr>
            <a:spAutoFit/>
          </a:bodyPr>
          <a:lstStyle/>
          <a:p>
            <a:pPr algn="ctr">
              <a:spcBef>
                <a:spcPct val="50000"/>
              </a:spcBef>
            </a:pPr>
            <a:r>
              <a:rPr lang="en-US">
                <a:solidFill>
                  <a:srgbClr val="FFFFFF"/>
                </a:solidFill>
                <a:latin typeface="News Gothic MT" charset="0"/>
              </a:rPr>
              <a:t>Can: What is Possible</a:t>
            </a:r>
          </a:p>
        </p:txBody>
      </p:sp>
    </p:spTree>
    <p:extLst>
      <p:ext uri="{BB962C8B-B14F-4D97-AF65-F5344CB8AC3E}">
        <p14:creationId xmlns:p14="http://schemas.microsoft.com/office/powerpoint/2010/main" val="2252117416"/>
      </p:ext>
    </p:extLst>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Decisions, Decisions</a:t>
            </a:r>
          </a:p>
        </p:txBody>
      </p:sp>
      <p:sp>
        <p:nvSpPr>
          <p:cNvPr id="25603" name="Content Placeholder 4"/>
          <p:cNvSpPr>
            <a:spLocks noGrp="1"/>
          </p:cNvSpPr>
          <p:nvPr>
            <p:ph sz="half" idx="1"/>
          </p:nvPr>
        </p:nvSpPr>
        <p:spPr>
          <a:xfrm>
            <a:off x="685800" y="1832916"/>
            <a:ext cx="3810000" cy="4114800"/>
          </a:xfrm>
        </p:spPr>
        <p:txBody>
          <a:bodyPr>
            <a:normAutofit/>
          </a:bodyPr>
          <a:lstStyle/>
          <a:p>
            <a:r>
              <a:rPr lang="en-US" sz="3200" dirty="0" smtClean="0"/>
              <a:t>Law</a:t>
            </a:r>
          </a:p>
        </p:txBody>
      </p:sp>
      <p:sp>
        <p:nvSpPr>
          <p:cNvPr id="25604" name="Content Placeholder 5"/>
          <p:cNvSpPr>
            <a:spLocks noGrp="1"/>
          </p:cNvSpPr>
          <p:nvPr>
            <p:ph sz="half" idx="2"/>
          </p:nvPr>
        </p:nvSpPr>
        <p:spPr>
          <a:xfrm>
            <a:off x="4648200" y="1832916"/>
            <a:ext cx="3810000" cy="4114800"/>
          </a:xfrm>
        </p:spPr>
        <p:txBody>
          <a:bodyPr>
            <a:noAutofit/>
          </a:bodyPr>
          <a:lstStyle/>
          <a:p>
            <a:r>
              <a:rPr lang="en-US" sz="3200" dirty="0" smtClean="0"/>
              <a:t>Risks</a:t>
            </a:r>
          </a:p>
          <a:p>
            <a:r>
              <a:rPr lang="en-US" sz="3200" dirty="0" smtClean="0"/>
              <a:t>Benefits</a:t>
            </a:r>
          </a:p>
          <a:p>
            <a:r>
              <a:rPr lang="en-US" sz="3200" dirty="0" smtClean="0"/>
              <a:t>Costs</a:t>
            </a:r>
          </a:p>
          <a:p>
            <a:r>
              <a:rPr lang="en-US" sz="3200" dirty="0" smtClean="0"/>
              <a:t>Values</a:t>
            </a:r>
          </a:p>
          <a:p>
            <a:r>
              <a:rPr lang="en-US" sz="3200" dirty="0" smtClean="0"/>
              <a:t>Relationships</a:t>
            </a:r>
          </a:p>
          <a:p>
            <a:r>
              <a:rPr lang="en-US" sz="3200" dirty="0" smtClean="0"/>
              <a:t>Public Relations</a:t>
            </a:r>
          </a:p>
          <a:p>
            <a:r>
              <a:rPr lang="en-US" sz="3200" dirty="0" smtClean="0"/>
              <a:t>Practicalities</a:t>
            </a:r>
          </a:p>
          <a:p>
            <a:r>
              <a:rPr lang="en-US" sz="3200" dirty="0" smtClean="0"/>
              <a:t>. . .</a:t>
            </a:r>
          </a:p>
        </p:txBody>
      </p:sp>
    </p:spTree>
    <p:extLst>
      <p:ext uri="{BB962C8B-B14F-4D97-AF65-F5344CB8AC3E}">
        <p14:creationId xmlns:p14="http://schemas.microsoft.com/office/powerpoint/2010/main" val="352592018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274638"/>
            <a:ext cx="8229600" cy="850106"/>
          </a:xfrm>
          <a:prstGeom prst="rect">
            <a:avLst/>
          </a:prstGeom>
          <a:solidFill>
            <a:schemeClr val="accent5">
              <a:lumMod val="75000"/>
            </a:schemeClr>
          </a:solidFill>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Segoe UI" pitchFamily="34" charset="0"/>
                <a:cs typeface="Segoe UI" pitchFamily="34" charset="0"/>
              </a:rPr>
              <a:t>Finding Your Inner Lawyer</a:t>
            </a:r>
          </a:p>
        </p:txBody>
      </p:sp>
    </p:spTree>
    <p:extLst>
      <p:ext uri="{BB962C8B-B14F-4D97-AF65-F5344CB8AC3E}">
        <p14:creationId xmlns:p14="http://schemas.microsoft.com/office/powerpoint/2010/main" val="327747263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solidFill>
            <a:schemeClr val="accent5">
              <a:lumMod val="75000"/>
            </a:schemeClr>
          </a:solidFill>
        </p:spPr>
        <p:txBody>
          <a:bodyPr/>
          <a:lstStyle/>
          <a:p>
            <a:r>
              <a:rPr lang="en-US" dirty="0" smtClean="0"/>
              <a:t>Risky Business</a:t>
            </a:r>
          </a:p>
        </p:txBody>
      </p:sp>
      <p:sp>
        <p:nvSpPr>
          <p:cNvPr id="831491" name="Rectangle 3"/>
          <p:cNvSpPr>
            <a:spLocks noGrp="1" noChangeArrowheads="1"/>
          </p:cNvSpPr>
          <p:nvPr>
            <p:ph idx="1"/>
          </p:nvPr>
        </p:nvSpPr>
        <p:spPr/>
        <p:txBody>
          <a:bodyPr>
            <a:normAutofit/>
          </a:bodyPr>
          <a:lstStyle/>
          <a:p>
            <a:r>
              <a:rPr lang="en-US" sz="3200" dirty="0" smtClean="0"/>
              <a:t>Risk is something to be </a:t>
            </a:r>
            <a:r>
              <a:rPr lang="en-US" sz="3200" i="1" dirty="0" smtClean="0"/>
              <a:t>managed</a:t>
            </a:r>
            <a:r>
              <a:rPr lang="en-US" sz="3200" dirty="0" smtClean="0"/>
              <a:t>, not </a:t>
            </a:r>
            <a:r>
              <a:rPr lang="en-US" sz="3200" i="1" dirty="0" smtClean="0"/>
              <a:t>avoided</a:t>
            </a:r>
          </a:p>
          <a:p>
            <a:pPr lvl="1"/>
            <a:r>
              <a:rPr lang="en-US" sz="2800" dirty="0" smtClean="0">
                <a:ea typeface="ＭＳ Ｐゴシック" charset="-128"/>
              </a:rPr>
              <a:t>Risk includes not only the bad things that might happen if you proceed, but also the good things that won't happen if you don't proceed</a:t>
            </a:r>
          </a:p>
          <a:p>
            <a:r>
              <a:rPr lang="en-US" sz="3200" dirty="0" smtClean="0"/>
              <a:t>Gray areas are just as gray from the other side, and therefore just as risky for the other side</a:t>
            </a:r>
          </a:p>
          <a:p>
            <a:pPr lvl="1"/>
            <a:r>
              <a:rPr lang="en-US" sz="2800" dirty="0" smtClean="0">
                <a:ea typeface="ＭＳ Ｐゴシック" charset="-128"/>
              </a:rPr>
              <a:t>Why cede that whole space to the other side?</a:t>
            </a:r>
          </a:p>
          <a:p>
            <a:r>
              <a:rPr lang="en-US" sz="3200" dirty="0" smtClean="0"/>
              <a:t>"Pigs get fed, but hogs get slaughtered"</a:t>
            </a:r>
          </a:p>
        </p:txBody>
      </p:sp>
    </p:spTree>
    <p:extLst>
      <p:ext uri="{BB962C8B-B14F-4D97-AF65-F5344CB8AC3E}">
        <p14:creationId xmlns:p14="http://schemas.microsoft.com/office/powerpoint/2010/main" val="213574239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Grp="1" noChangeArrowheads="1"/>
          </p:cNvSpPr>
          <p:nvPr>
            <p:ph type="body" sz="half" idx="4294967295"/>
          </p:nvPr>
        </p:nvSpPr>
        <p:spPr>
          <a:xfrm>
            <a:off x="379413" y="1447800"/>
            <a:ext cx="3810000" cy="3217863"/>
          </a:xfrm>
        </p:spPr>
        <p:txBody>
          <a:bodyPr/>
          <a:lstStyle/>
          <a:p>
            <a:pPr eaLnBrk="1" hangingPunct="1"/>
            <a:r>
              <a:rPr lang="en-US" sz="3200" dirty="0" smtClean="0"/>
              <a:t>Lawyers give </a:t>
            </a:r>
            <a:r>
              <a:rPr lang="en-US" sz="3200" i="1" dirty="0" smtClean="0"/>
              <a:t>advice</a:t>
            </a:r>
            <a:r>
              <a:rPr lang="en-US" sz="3200" dirty="0" smtClean="0"/>
              <a:t>, not orders</a:t>
            </a:r>
          </a:p>
          <a:p>
            <a:pPr eaLnBrk="1" hangingPunct="1"/>
            <a:endParaRPr lang="en-US" sz="3200" i="1" dirty="0" smtClean="0"/>
          </a:p>
          <a:p>
            <a:pPr eaLnBrk="1" hangingPunct="1"/>
            <a:r>
              <a:rPr lang="en-US" sz="3200" dirty="0" smtClean="0"/>
              <a:t>Ask not: </a:t>
            </a:r>
            <a:r>
              <a:rPr lang="en-US" sz="3200" i="1" dirty="0" smtClean="0"/>
              <a:t>Can</a:t>
            </a:r>
            <a:r>
              <a:rPr lang="en-US" sz="3200" dirty="0" smtClean="0"/>
              <a:t> (</a:t>
            </a:r>
            <a:r>
              <a:rPr lang="en-US" sz="3200" i="1" dirty="0" smtClean="0"/>
              <a:t>may</a:t>
            </a:r>
            <a:r>
              <a:rPr lang="en-US" sz="3200" dirty="0" smtClean="0"/>
              <a:t>) I do X?</a:t>
            </a:r>
          </a:p>
        </p:txBody>
      </p:sp>
      <p:sp>
        <p:nvSpPr>
          <p:cNvPr id="26628" name="Rectangle 6"/>
          <p:cNvSpPr>
            <a:spLocks noGrp="1" noChangeArrowheads="1"/>
          </p:cNvSpPr>
          <p:nvPr>
            <p:ph type="body" sz="half" idx="4294967295"/>
          </p:nvPr>
        </p:nvSpPr>
        <p:spPr>
          <a:xfrm>
            <a:off x="4976813" y="1447800"/>
            <a:ext cx="3810000" cy="3217863"/>
          </a:xfrm>
        </p:spPr>
        <p:txBody>
          <a:bodyPr/>
          <a:lstStyle/>
          <a:p>
            <a:pPr eaLnBrk="1" hangingPunct="1"/>
            <a:r>
              <a:rPr lang="en-US" sz="3200" dirty="0" smtClean="0"/>
              <a:t>Administrators make </a:t>
            </a:r>
            <a:r>
              <a:rPr lang="en-US" sz="3200" i="1" dirty="0" smtClean="0"/>
              <a:t>decisions</a:t>
            </a:r>
            <a:r>
              <a:rPr lang="en-US" sz="3200" dirty="0" smtClean="0"/>
              <a:t> and </a:t>
            </a:r>
            <a:r>
              <a:rPr lang="en-US" sz="3200" i="1" dirty="0" smtClean="0"/>
              <a:t>choices</a:t>
            </a:r>
          </a:p>
          <a:p>
            <a:pPr eaLnBrk="1" hangingPunct="1">
              <a:spcBef>
                <a:spcPts val="1400"/>
              </a:spcBef>
            </a:pPr>
            <a:r>
              <a:rPr lang="en-US" sz="3200" dirty="0" smtClean="0"/>
              <a:t>Ask: </a:t>
            </a:r>
            <a:r>
              <a:rPr lang="en-US" sz="3200" i="1" dirty="0" smtClean="0"/>
              <a:t>How </a:t>
            </a:r>
            <a:r>
              <a:rPr lang="en-US" sz="3200" dirty="0" smtClean="0"/>
              <a:t>can (may) I do X?</a:t>
            </a:r>
          </a:p>
        </p:txBody>
      </p:sp>
      <p:sp>
        <p:nvSpPr>
          <p:cNvPr id="26630" name="TextBox 5"/>
          <p:cNvSpPr txBox="1">
            <a:spLocks noChangeArrowheads="1"/>
          </p:cNvSpPr>
          <p:nvPr/>
        </p:nvSpPr>
        <p:spPr bwMode="auto">
          <a:xfrm>
            <a:off x="914400" y="4757738"/>
            <a:ext cx="7162800" cy="5847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3200" dirty="0">
                <a:solidFill>
                  <a:schemeClr val="tx1">
                    <a:lumMod val="65000"/>
                    <a:lumOff val="35000"/>
                  </a:schemeClr>
                </a:solidFill>
                <a:ea typeface="+mn-ea"/>
              </a:rPr>
              <a:t>Lawyers </a:t>
            </a:r>
            <a:r>
              <a:rPr lang="en-US" sz="3200" dirty="0" smtClean="0">
                <a:solidFill>
                  <a:schemeClr val="tx1">
                    <a:lumMod val="65000"/>
                    <a:lumOff val="35000"/>
                  </a:schemeClr>
                </a:solidFill>
                <a:ea typeface="+mn-ea"/>
              </a:rPr>
              <a:t>don't </a:t>
            </a:r>
            <a:r>
              <a:rPr lang="en-US" sz="3200" dirty="0">
                <a:solidFill>
                  <a:schemeClr val="tx1">
                    <a:lumMod val="65000"/>
                    <a:lumOff val="35000"/>
                  </a:schemeClr>
                </a:solidFill>
                <a:ea typeface="+mn-ea"/>
              </a:rPr>
              <a:t>make your decisions.</a:t>
            </a:r>
          </a:p>
        </p:txBody>
      </p:sp>
      <p:sp>
        <p:nvSpPr>
          <p:cNvPr id="10" name="Rectangle 9"/>
          <p:cNvSpPr>
            <a:spLocks noChangeArrowheads="1"/>
          </p:cNvSpPr>
          <p:nvPr/>
        </p:nvSpPr>
        <p:spPr bwMode="auto">
          <a:xfrm>
            <a:off x="668338" y="5367338"/>
            <a:ext cx="7810500" cy="5847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3200" dirty="0">
                <a:solidFill>
                  <a:schemeClr val="tx1">
                    <a:lumMod val="65000"/>
                    <a:lumOff val="35000"/>
                  </a:schemeClr>
                </a:solidFill>
                <a:ea typeface="+mn-ea"/>
              </a:rPr>
              <a:t>Lawyers help make your decisions better.</a:t>
            </a:r>
          </a:p>
        </p:txBody>
      </p:sp>
      <p:sp>
        <p:nvSpPr>
          <p:cNvPr id="8" name="Title 5"/>
          <p:cNvSpPr txBox="1">
            <a:spLocks/>
          </p:cNvSpPr>
          <p:nvPr/>
        </p:nvSpPr>
        <p:spPr>
          <a:xfrm>
            <a:off x="457200" y="274638"/>
            <a:ext cx="8229600" cy="850106"/>
          </a:xfrm>
          <a:prstGeom prst="rect">
            <a:avLst/>
          </a:prstGeom>
          <a:solidFill>
            <a:schemeClr val="accent5">
              <a:lumMod val="75000"/>
            </a:schemeClr>
          </a:solidFill>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Segoe UI" pitchFamily="34" charset="0"/>
                <a:cs typeface="ＭＳ Ｐゴシック" charset="-128"/>
              </a:rPr>
              <a:t>Advise and Consent</a:t>
            </a:r>
            <a:endParaRPr kumimoji="0" lang="en-US" sz="4400" b="0" i="0" u="none" strike="noStrike" kern="1200" cap="none" spc="0" normalizeH="0" baseline="0" noProof="0" dirty="0">
              <a:ln>
                <a:noFill/>
              </a:ln>
              <a:solidFill>
                <a:schemeClr val="tx1"/>
              </a:solidFill>
              <a:effectLst/>
              <a:uLnTx/>
              <a:uFillTx/>
              <a:latin typeface="+mj-lt"/>
              <a:ea typeface="Segoe UI" pitchFamily="34" charset="0"/>
              <a:cs typeface="Segoe UI" pitchFamily="34" charset="0"/>
            </a:endParaRPr>
          </a:p>
        </p:txBody>
      </p:sp>
    </p:spTree>
    <p:extLst>
      <p:ext uri="{BB962C8B-B14F-4D97-AF65-F5344CB8AC3E}">
        <p14:creationId xmlns:p14="http://schemas.microsoft.com/office/powerpoint/2010/main" val="380395179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solidFill>
                  <a:schemeClr val="tx2"/>
                </a:solidFill>
                <a:cs typeface="ＭＳ Ｐゴシック" charset="-128"/>
              </a:rPr>
              <a:t>Advise and Dissent</a:t>
            </a:r>
            <a:endParaRPr lang="en-US" dirty="0"/>
          </a:p>
        </p:txBody>
      </p:sp>
      <p:sp>
        <p:nvSpPr>
          <p:cNvPr id="73731" name="Content Placeholder 5"/>
          <p:cNvSpPr>
            <a:spLocks noGrp="1"/>
          </p:cNvSpPr>
          <p:nvPr>
            <p:ph idx="1"/>
          </p:nvPr>
        </p:nvSpPr>
        <p:spPr/>
        <p:txBody>
          <a:bodyPr/>
          <a:lstStyle/>
          <a:p>
            <a:pPr eaLnBrk="1" hangingPunct="1"/>
            <a:r>
              <a:rPr lang="en-US" sz="3600" dirty="0" smtClean="0"/>
              <a:t>Your lawyer really isn't trying to botch your work for you by raising issues</a:t>
            </a:r>
          </a:p>
          <a:p>
            <a:pPr eaLnBrk="1" hangingPunct="1"/>
            <a:r>
              <a:rPr lang="en-US" sz="3600" dirty="0" smtClean="0"/>
              <a:t>A lawyer's job is to be a professional pessimist, for your protection</a:t>
            </a:r>
          </a:p>
          <a:p>
            <a:pPr eaLnBrk="1" hangingPunct="1"/>
            <a:r>
              <a:rPr lang="en-US" sz="3600" dirty="0" smtClean="0"/>
              <a:t>Ultimately, most issues are questions of business and of risk management, and </a:t>
            </a:r>
            <a:r>
              <a:rPr lang="en-US" sz="3600" i="1" dirty="0" smtClean="0"/>
              <a:t>you </a:t>
            </a:r>
            <a:r>
              <a:rPr lang="en-US" sz="3600" dirty="0" smtClean="0"/>
              <a:t>make the call</a:t>
            </a:r>
          </a:p>
        </p:txBody>
      </p:sp>
      <p:sp>
        <p:nvSpPr>
          <p:cNvPr id="111620" name="TextBox 3"/>
          <p:cNvSpPr txBox="1">
            <a:spLocks noChangeArrowheads="1"/>
          </p:cNvSpPr>
          <p:nvPr/>
        </p:nvSpPr>
        <p:spPr bwMode="auto">
          <a:xfrm>
            <a:off x="1700213" y="976313"/>
            <a:ext cx="184150" cy="369887"/>
          </a:xfrm>
          <a:prstGeom prst="rect">
            <a:avLst/>
          </a:prstGeom>
          <a:noFill/>
          <a:ln w="9525">
            <a:noFill/>
            <a:miter lim="800000"/>
            <a:headEnd/>
            <a:tailEnd/>
          </a:ln>
        </p:spPr>
        <p:txBody>
          <a:bodyPr wrap="none">
            <a:spAutoFit/>
          </a:bodyPr>
          <a:lstStyle/>
          <a:p>
            <a:endParaRPr lang="en-US"/>
          </a:p>
        </p:txBody>
      </p:sp>
    </p:spTree>
    <p:extLst>
      <p:ext uri="{BB962C8B-B14F-4D97-AF65-F5344CB8AC3E}">
        <p14:creationId xmlns:p14="http://schemas.microsoft.com/office/powerpoint/2010/main" val="315867348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p:txBody>
          <a:bodyPr/>
          <a:lstStyle/>
          <a:p>
            <a:r>
              <a:rPr lang="en-US" dirty="0" smtClean="0"/>
              <a:t>Getting to Know You</a:t>
            </a:r>
          </a:p>
        </p:txBody>
      </p:sp>
      <p:sp>
        <p:nvSpPr>
          <p:cNvPr id="51203" name="Content Placeholder 6"/>
          <p:cNvSpPr>
            <a:spLocks noGrp="1"/>
          </p:cNvSpPr>
          <p:nvPr>
            <p:ph idx="1"/>
          </p:nvPr>
        </p:nvSpPr>
        <p:spPr/>
        <p:txBody>
          <a:bodyPr>
            <a:normAutofit/>
          </a:bodyPr>
          <a:lstStyle/>
          <a:p>
            <a:pPr>
              <a:lnSpc>
                <a:spcPct val="110000"/>
              </a:lnSpc>
            </a:pPr>
            <a:r>
              <a:rPr lang="en-US" sz="3600" dirty="0" smtClean="0"/>
              <a:t>Lawyers and IT professionals should work together and educate each other, before there's a problem</a:t>
            </a:r>
          </a:p>
          <a:p>
            <a:pPr>
              <a:lnSpc>
                <a:spcPct val="110000"/>
              </a:lnSpc>
            </a:pPr>
            <a:r>
              <a:rPr lang="en-US" sz="3600" dirty="0" smtClean="0"/>
              <a:t>Just as you need to know about common law, jurisdiction, FERPA, and so forth, we need to know about LDAPs, SSO, encryption, and the like</a:t>
            </a:r>
          </a:p>
          <a:p>
            <a:pPr>
              <a:lnSpc>
                <a:spcPct val="110000"/>
              </a:lnSpc>
            </a:pPr>
            <a:r>
              <a:rPr lang="en-US" sz="3600" dirty="0" smtClean="0"/>
              <a:t>None of us is as smart as all of us</a:t>
            </a:r>
          </a:p>
        </p:txBody>
      </p:sp>
    </p:spTree>
    <p:extLst>
      <p:ext uri="{BB962C8B-B14F-4D97-AF65-F5344CB8AC3E}">
        <p14:creationId xmlns:p14="http://schemas.microsoft.com/office/powerpoint/2010/main" val="396590344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924" b="4722"/>
          <a:stretch/>
        </p:blipFill>
        <p:spPr bwMode="auto">
          <a:xfrm>
            <a:off x="1179576" y="1627632"/>
            <a:ext cx="6784848" cy="421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UNIVAC I – 1953 Computing begins</a:t>
            </a:r>
            <a:endParaRPr lang="en-US" dirty="0"/>
          </a:p>
        </p:txBody>
      </p:sp>
    </p:spTree>
    <p:extLst>
      <p:ext uri="{BB962C8B-B14F-4D97-AF65-F5344CB8AC3E}">
        <p14:creationId xmlns:p14="http://schemas.microsoft.com/office/powerpoint/2010/main" val="249380210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5"/>
          <p:cNvSpPr>
            <a:spLocks noGrp="1"/>
          </p:cNvSpPr>
          <p:nvPr>
            <p:ph type="ctrTitle"/>
          </p:nvPr>
        </p:nvSpPr>
        <p:spPr>
          <a:xfrm>
            <a:off x="685800" y="2130425"/>
            <a:ext cx="7772400" cy="1317313"/>
          </a:xfrm>
        </p:spPr>
        <p:txBody>
          <a:bodyPr>
            <a:normAutofit fontScale="90000"/>
          </a:bodyPr>
          <a:lstStyle/>
          <a:p>
            <a:r>
              <a:rPr lang="en-US" dirty="0" smtClean="0"/>
              <a:t>Contracts:</a:t>
            </a:r>
            <a:br>
              <a:rPr lang="en-US" dirty="0" smtClean="0"/>
            </a:br>
            <a:r>
              <a:rPr lang="en-US" dirty="0" smtClean="0"/>
              <a:t>A Survival Guide</a:t>
            </a:r>
          </a:p>
        </p:txBody>
      </p:sp>
    </p:spTree>
    <p:extLst>
      <p:ext uri="{BB962C8B-B14F-4D97-AF65-F5344CB8AC3E}">
        <p14:creationId xmlns:p14="http://schemas.microsoft.com/office/powerpoint/2010/main" val="105212472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Dedication</a:t>
            </a:r>
          </a:p>
        </p:txBody>
      </p:sp>
      <p:sp>
        <p:nvSpPr>
          <p:cNvPr id="4099" name="Rectangle 3"/>
          <p:cNvSpPr>
            <a:spLocks noGrp="1" noChangeArrowheads="1"/>
          </p:cNvSpPr>
          <p:nvPr>
            <p:ph type="body" idx="1"/>
          </p:nvPr>
        </p:nvSpPr>
        <p:spPr>
          <a:xfrm>
            <a:off x="457200" y="1600200"/>
            <a:ext cx="8229600" cy="4953000"/>
          </a:xfrm>
        </p:spPr>
        <p:txBody>
          <a:bodyPr>
            <a:normAutofit fontScale="92500" lnSpcReduction="10000"/>
          </a:bodyPr>
          <a:lstStyle/>
          <a:p>
            <a:pPr>
              <a:lnSpc>
                <a:spcPct val="110000"/>
              </a:lnSpc>
              <a:buFont typeface="Wingdings" charset="2"/>
              <a:buChar char="§"/>
            </a:pPr>
            <a:r>
              <a:rPr lang="en-US" sz="3700" dirty="0" smtClean="0"/>
              <a:t>"Could you just take a quick look at this </a:t>
            </a:r>
            <a:r>
              <a:rPr lang="en-US" sz="3700" dirty="0" smtClean="0">
                <a:solidFill>
                  <a:srgbClr val="8A8889"/>
                </a:solidFill>
              </a:rPr>
              <a:t>[15-page, single-spaced, 8-point font, form]</a:t>
            </a:r>
            <a:r>
              <a:rPr lang="en-US" sz="3700" dirty="0" smtClean="0"/>
              <a:t> contract </a:t>
            </a:r>
            <a:r>
              <a:rPr lang="en-US" sz="3700" dirty="0" smtClean="0">
                <a:solidFill>
                  <a:srgbClr val="8A8889"/>
                </a:solidFill>
              </a:rPr>
              <a:t>[that's been on my desk for the last three months, but that I haven't read]</a:t>
            </a:r>
            <a:r>
              <a:rPr lang="en-US" sz="3700" dirty="0" smtClean="0"/>
              <a:t> and let me know whether it's OK </a:t>
            </a:r>
            <a:r>
              <a:rPr lang="en-US" sz="3700" dirty="0" smtClean="0">
                <a:solidFill>
                  <a:srgbClr val="8A8889"/>
                </a:solidFill>
              </a:rPr>
              <a:t>[before the vendor comes in 30 minutes from now to pick it up]</a:t>
            </a:r>
            <a:r>
              <a:rPr lang="en-US" sz="3700" dirty="0" smtClean="0"/>
              <a:t>?"</a:t>
            </a:r>
          </a:p>
          <a:p>
            <a:pPr algn="r">
              <a:lnSpc>
                <a:spcPct val="110000"/>
              </a:lnSpc>
              <a:buFont typeface="Wingdings" charset="2"/>
              <a:buNone/>
            </a:pPr>
            <a:r>
              <a:rPr lang="en-US" sz="2000" dirty="0" smtClean="0"/>
              <a:t>– </a:t>
            </a:r>
            <a:r>
              <a:rPr lang="en-US" sz="3200" dirty="0" smtClean="0"/>
              <a:t>Numerous clients who will for their and my protection remain anonymous</a:t>
            </a:r>
          </a:p>
        </p:txBody>
      </p:sp>
    </p:spTree>
    <p:extLst>
      <p:ext uri="{BB962C8B-B14F-4D97-AF65-F5344CB8AC3E}">
        <p14:creationId xmlns:p14="http://schemas.microsoft.com/office/powerpoint/2010/main" val="74667614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p:txBody>
          <a:bodyPr/>
          <a:lstStyle/>
          <a:p>
            <a:pPr eaLnBrk="1" hangingPunct="1"/>
            <a:r>
              <a:rPr lang="en-US" smtClean="0"/>
              <a:t>What is a Contract?</a:t>
            </a:r>
          </a:p>
        </p:txBody>
      </p:sp>
      <p:sp>
        <p:nvSpPr>
          <p:cNvPr id="5" name="Content Placeholder 4"/>
          <p:cNvSpPr>
            <a:spLocks noGrp="1"/>
          </p:cNvSpPr>
          <p:nvPr>
            <p:ph idx="1"/>
          </p:nvPr>
        </p:nvSpPr>
        <p:spPr/>
        <p:txBody>
          <a:bodyPr/>
          <a:lstStyle/>
          <a:p>
            <a:r>
              <a:rPr lang="en-US" dirty="0" smtClean="0"/>
              <a:t>[A trap]</a:t>
            </a:r>
            <a:endParaRPr lang="en-US" dirty="0"/>
          </a:p>
        </p:txBody>
      </p:sp>
    </p:spTree>
    <p:extLst>
      <p:ext uri="{BB962C8B-B14F-4D97-AF65-F5344CB8AC3E}">
        <p14:creationId xmlns:p14="http://schemas.microsoft.com/office/powerpoint/2010/main" val="68066237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What is a Contract?</a:t>
            </a:r>
          </a:p>
        </p:txBody>
      </p:sp>
      <p:sp>
        <p:nvSpPr>
          <p:cNvPr id="6147" name="Rectangle 3"/>
          <p:cNvSpPr>
            <a:spLocks noGrp="1" noChangeArrowheads="1"/>
          </p:cNvSpPr>
          <p:nvPr>
            <p:ph type="body" idx="1"/>
          </p:nvPr>
        </p:nvSpPr>
        <p:spPr/>
        <p:txBody>
          <a:bodyPr>
            <a:normAutofit/>
          </a:bodyPr>
          <a:lstStyle/>
          <a:p>
            <a:pPr eaLnBrk="1" hangingPunct="1">
              <a:buFont typeface="Wingdings" charset="2"/>
              <a:buChar char="§"/>
            </a:pPr>
            <a:r>
              <a:rPr lang="en-US" sz="3600" dirty="0" smtClean="0"/>
              <a:t>An agreement between two or more people that is enforceable by law</a:t>
            </a:r>
          </a:p>
        </p:txBody>
      </p:sp>
    </p:spTree>
    <p:extLst>
      <p:ext uri="{BB962C8B-B14F-4D97-AF65-F5344CB8AC3E}">
        <p14:creationId xmlns:p14="http://schemas.microsoft.com/office/powerpoint/2010/main" val="420074480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What is a Contract?</a:t>
            </a:r>
          </a:p>
        </p:txBody>
      </p:sp>
      <p:sp>
        <p:nvSpPr>
          <p:cNvPr id="4" name="Content Placeholder 3"/>
          <p:cNvSpPr>
            <a:spLocks noGrp="1"/>
          </p:cNvSpPr>
          <p:nvPr>
            <p:ph idx="1"/>
          </p:nvPr>
        </p:nvSpPr>
        <p:spPr/>
        <p:txBody>
          <a:bodyPr/>
          <a:lstStyle/>
          <a:p>
            <a:r>
              <a:rPr lang="en-US" dirty="0" smtClean="0"/>
              <a:t>[Dense legalese]</a:t>
            </a:r>
          </a:p>
          <a:p>
            <a:r>
              <a:rPr lang="en-US" dirty="0" smtClean="0"/>
              <a:t>[A letter]</a:t>
            </a:r>
          </a:p>
          <a:p>
            <a:r>
              <a:rPr lang="en-US" dirty="0" smtClean="0"/>
              <a:t>[Memoranda of understanding and letters of intent]</a:t>
            </a:r>
          </a:p>
          <a:p>
            <a:r>
              <a:rPr lang="en-US" dirty="0" smtClean="0"/>
              <a:t>[Handbooks]</a:t>
            </a:r>
          </a:p>
          <a:p>
            <a:r>
              <a:rPr lang="en-US" dirty="0" smtClean="0"/>
              <a:t>[Terms of service]</a:t>
            </a:r>
          </a:p>
          <a:p>
            <a:r>
              <a:rPr lang="en-US" dirty="0" smtClean="0"/>
              <a:t>[Incorporated terms]</a:t>
            </a:r>
          </a:p>
          <a:p>
            <a:r>
              <a:rPr lang="en-US" dirty="0" smtClean="0"/>
              <a:t>[Purchase orders and invoices]</a:t>
            </a:r>
          </a:p>
          <a:p>
            <a:r>
              <a:rPr lang="en-US" dirty="0" smtClean="0"/>
              <a:t>[A marriage]</a:t>
            </a:r>
          </a:p>
          <a:p>
            <a:r>
              <a:rPr lang="en-US" dirty="0" smtClean="0"/>
              <a:t>[A handshake]</a:t>
            </a:r>
          </a:p>
          <a:p>
            <a:r>
              <a:rPr lang="en-US" dirty="0" smtClean="0"/>
              <a:t>[The ultimate contract]</a:t>
            </a:r>
          </a:p>
          <a:p>
            <a:endParaRPr lang="en-US" dirty="0" smtClean="0"/>
          </a:p>
          <a:p>
            <a:endParaRPr lang="en-US" dirty="0"/>
          </a:p>
        </p:txBody>
      </p:sp>
    </p:spTree>
    <p:extLst>
      <p:ext uri="{BB962C8B-B14F-4D97-AF65-F5344CB8AC3E}">
        <p14:creationId xmlns:p14="http://schemas.microsoft.com/office/powerpoint/2010/main" val="165346591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sz="3600" dirty="0" smtClean="0"/>
              <a:t>What Does it Take to Make a Contract?</a:t>
            </a:r>
          </a:p>
        </p:txBody>
      </p:sp>
      <p:sp>
        <p:nvSpPr>
          <p:cNvPr id="21507" name="Rectangle 3"/>
          <p:cNvSpPr>
            <a:spLocks noGrp="1" noChangeArrowheads="1"/>
          </p:cNvSpPr>
          <p:nvPr>
            <p:ph idx="1"/>
          </p:nvPr>
        </p:nvSpPr>
        <p:spPr/>
        <p:txBody>
          <a:bodyPr>
            <a:normAutofit/>
          </a:bodyPr>
          <a:lstStyle/>
          <a:p>
            <a:pPr eaLnBrk="1" hangingPunct="1">
              <a:lnSpc>
                <a:spcPct val="110000"/>
              </a:lnSpc>
              <a:buFont typeface="Wingdings" charset="2"/>
              <a:buChar char="§"/>
            </a:pPr>
            <a:r>
              <a:rPr lang="en-US" sz="3600" dirty="0" smtClean="0"/>
              <a:t>Offer:  I'll do/pay X if you do/don't do Y</a:t>
            </a:r>
          </a:p>
          <a:p>
            <a:pPr eaLnBrk="1" hangingPunct="1">
              <a:lnSpc>
                <a:spcPct val="110000"/>
              </a:lnSpc>
              <a:buFont typeface="Wingdings" charset="2"/>
              <a:buChar char="§"/>
            </a:pPr>
            <a:r>
              <a:rPr lang="en-US" sz="3600" dirty="0" smtClean="0"/>
              <a:t>Acceptance:  OK (in any form)</a:t>
            </a:r>
          </a:p>
          <a:p>
            <a:pPr eaLnBrk="1" hangingPunct="1">
              <a:lnSpc>
                <a:spcPct val="110000"/>
              </a:lnSpc>
              <a:buFont typeface="Wingdings" charset="2"/>
              <a:buChar char="§"/>
            </a:pPr>
            <a:r>
              <a:rPr lang="en-US" sz="3600" dirty="0" smtClean="0"/>
              <a:t>Consideration:  X and Y</a:t>
            </a:r>
          </a:p>
          <a:p>
            <a:pPr eaLnBrk="1" hangingPunct="1">
              <a:lnSpc>
                <a:spcPct val="110000"/>
              </a:lnSpc>
              <a:buFont typeface="Wingdings" charset="2"/>
              <a:buChar char="§"/>
            </a:pPr>
            <a:r>
              <a:rPr lang="en-US" sz="3600" dirty="0" smtClean="0"/>
              <a:t>In other words, there must be a bargain (in the sense of an agreed, mutual exchange), but it need not be a "bargain" (in the sense of an equal exchange or good deal)</a:t>
            </a:r>
          </a:p>
        </p:txBody>
      </p:sp>
    </p:spTree>
    <p:extLst>
      <p:ext uri="{BB962C8B-B14F-4D97-AF65-F5344CB8AC3E}">
        <p14:creationId xmlns:p14="http://schemas.microsoft.com/office/powerpoint/2010/main" val="4718687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US" sz="3600" dirty="0" smtClean="0"/>
              <a:t>What </a:t>
            </a:r>
            <a:r>
              <a:rPr lang="en-US" sz="3600" i="1" dirty="0" smtClean="0"/>
              <a:t>Doesn't</a:t>
            </a:r>
            <a:r>
              <a:rPr lang="en-US" sz="3600" dirty="0" smtClean="0"/>
              <a:t> it Take to Make a Contract?</a:t>
            </a:r>
          </a:p>
        </p:txBody>
      </p:sp>
      <p:sp>
        <p:nvSpPr>
          <p:cNvPr id="71683" name="Rectangle 3"/>
          <p:cNvSpPr>
            <a:spLocks noGrp="1" noChangeArrowheads="1"/>
          </p:cNvSpPr>
          <p:nvPr>
            <p:ph idx="1"/>
          </p:nvPr>
        </p:nvSpPr>
        <p:spPr/>
        <p:txBody>
          <a:bodyPr>
            <a:normAutofit/>
          </a:bodyPr>
          <a:lstStyle/>
          <a:p>
            <a:pPr eaLnBrk="1" hangingPunct="1">
              <a:buFont typeface="Wingdings" charset="2"/>
              <a:buChar char="§"/>
            </a:pPr>
            <a:r>
              <a:rPr lang="en-US" sz="2800" dirty="0" smtClean="0"/>
              <a:t>A negotiation</a:t>
            </a:r>
          </a:p>
          <a:p>
            <a:pPr lvl="1" eaLnBrk="1" hangingPunct="1">
              <a:buFont typeface="Wingdings" charset="2"/>
              <a:buChar char="§"/>
            </a:pPr>
            <a:r>
              <a:rPr lang="en-US" sz="2400" dirty="0" smtClean="0"/>
              <a:t>Non-negotiable forms (like EULAs) are still enforceable</a:t>
            </a:r>
          </a:p>
          <a:p>
            <a:pPr lvl="1" eaLnBrk="1" hangingPunct="1">
              <a:buFont typeface="Wingdings" charset="2"/>
              <a:buChar char="§"/>
            </a:pPr>
            <a:r>
              <a:rPr lang="en-US" sz="2400" dirty="0" smtClean="0"/>
              <a:t>Courts will strike out terms of non-negotiable contracts only if they are "unconscionable"</a:t>
            </a:r>
          </a:p>
          <a:p>
            <a:pPr eaLnBrk="1" hangingPunct="1">
              <a:buFont typeface="Wingdings" charset="2"/>
              <a:buChar char="§"/>
            </a:pPr>
            <a:r>
              <a:rPr lang="en-US" sz="2800" dirty="0" smtClean="0"/>
              <a:t>A written document (usually)</a:t>
            </a:r>
          </a:p>
          <a:p>
            <a:pPr eaLnBrk="1" hangingPunct="1">
              <a:buFont typeface="Wingdings" charset="2"/>
              <a:buChar char="§"/>
            </a:pPr>
            <a:r>
              <a:rPr lang="en-US" sz="2800" dirty="0" smtClean="0"/>
              <a:t>A written document that is consistent with your negotiations</a:t>
            </a:r>
          </a:p>
          <a:p>
            <a:pPr eaLnBrk="1" hangingPunct="1">
              <a:buFont typeface="Wingdings" charset="2"/>
              <a:buChar char="§"/>
            </a:pPr>
            <a:r>
              <a:rPr lang="en-US" sz="2800" dirty="0" smtClean="0"/>
              <a:t>A written document that you have read</a:t>
            </a:r>
          </a:p>
          <a:p>
            <a:pPr eaLnBrk="1" hangingPunct="1">
              <a:buFont typeface="Wingdings" charset="2"/>
              <a:buChar char="§"/>
            </a:pPr>
            <a:r>
              <a:rPr lang="en-US" sz="2800" dirty="0" smtClean="0"/>
              <a:t>A written document that you understand</a:t>
            </a:r>
          </a:p>
          <a:p>
            <a:pPr eaLnBrk="1" hangingPunct="1">
              <a:buFont typeface="Wingdings" charset="2"/>
              <a:buChar char="§"/>
            </a:pPr>
            <a:r>
              <a:rPr lang="en-US" sz="2800" dirty="0" smtClean="0"/>
              <a:t>A signature (usually)</a:t>
            </a:r>
          </a:p>
          <a:p>
            <a:pPr eaLnBrk="1" hangingPunct="1">
              <a:buFont typeface="Wingdings" charset="2"/>
              <a:buChar char="§"/>
            </a:pPr>
            <a:r>
              <a:rPr lang="en-US" sz="2800" dirty="0" smtClean="0"/>
              <a:t>Terms that are "fair" and "reasonable"</a:t>
            </a:r>
          </a:p>
        </p:txBody>
      </p:sp>
    </p:spTree>
    <p:extLst>
      <p:ext uri="{BB962C8B-B14F-4D97-AF65-F5344CB8AC3E}">
        <p14:creationId xmlns:p14="http://schemas.microsoft.com/office/powerpoint/2010/main" val="311481101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US" sz="3600" dirty="0" smtClean="0"/>
              <a:t>What </a:t>
            </a:r>
            <a:r>
              <a:rPr lang="en-US" sz="3600" i="1" dirty="0" smtClean="0"/>
              <a:t>Doesn't</a:t>
            </a:r>
            <a:r>
              <a:rPr lang="en-US" sz="3600" dirty="0" smtClean="0"/>
              <a:t> it Take to Make a Contract?</a:t>
            </a:r>
          </a:p>
        </p:txBody>
      </p:sp>
      <p:sp>
        <p:nvSpPr>
          <p:cNvPr id="71683" name="Rectangle 3"/>
          <p:cNvSpPr>
            <a:spLocks noGrp="1" noChangeArrowheads="1"/>
          </p:cNvSpPr>
          <p:nvPr>
            <p:ph idx="1"/>
          </p:nvPr>
        </p:nvSpPr>
        <p:spPr/>
        <p:txBody>
          <a:bodyPr anchor="ctr" anchorCtr="0"/>
          <a:lstStyle/>
          <a:p>
            <a:pPr eaLnBrk="1" hangingPunct="1">
              <a:buFont typeface="Wingdings" charset="2"/>
              <a:buChar char="§"/>
            </a:pPr>
            <a:r>
              <a:rPr lang="en-US" sz="5400" i="1" dirty="0" smtClean="0">
                <a:solidFill>
                  <a:schemeClr val="tx2"/>
                </a:solidFill>
              </a:rPr>
              <a:t>All that matters is that you have "manifested your mutual assent" to the contract</a:t>
            </a:r>
          </a:p>
        </p:txBody>
      </p:sp>
    </p:spTree>
    <p:extLst>
      <p:ext uri="{BB962C8B-B14F-4D97-AF65-F5344CB8AC3E}">
        <p14:creationId xmlns:p14="http://schemas.microsoft.com/office/powerpoint/2010/main" val="257629841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Should be in a Contract?</a:t>
            </a:r>
            <a:endParaRPr lang="en-US" dirty="0"/>
          </a:p>
        </p:txBody>
      </p:sp>
      <p:sp>
        <p:nvSpPr>
          <p:cNvPr id="5" name="Content Placeholder 4"/>
          <p:cNvSpPr>
            <a:spLocks noGrp="1"/>
          </p:cNvSpPr>
          <p:nvPr>
            <p:ph idx="1"/>
          </p:nvPr>
        </p:nvSpPr>
        <p:spPr/>
        <p:txBody>
          <a:bodyPr/>
          <a:lstStyle/>
          <a:p>
            <a:r>
              <a:rPr lang="en-US" dirty="0" smtClean="0"/>
              <a:t>[An owner's manual]</a:t>
            </a:r>
            <a:endParaRPr lang="en-US" dirty="0"/>
          </a:p>
        </p:txBody>
      </p:sp>
    </p:spTree>
    <p:extLst>
      <p:ext uri="{BB962C8B-B14F-4D97-AF65-F5344CB8AC3E}">
        <p14:creationId xmlns:p14="http://schemas.microsoft.com/office/powerpoint/2010/main" val="325504164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What Should be in a Contract?</a:t>
            </a:r>
          </a:p>
        </p:txBody>
      </p:sp>
      <p:sp>
        <p:nvSpPr>
          <p:cNvPr id="37891" name="Rectangle 3"/>
          <p:cNvSpPr>
            <a:spLocks noGrp="1" noChangeArrowheads="1"/>
          </p:cNvSpPr>
          <p:nvPr>
            <p:ph idx="1"/>
          </p:nvPr>
        </p:nvSpPr>
        <p:spPr/>
        <p:txBody>
          <a:bodyPr>
            <a:normAutofit/>
          </a:bodyPr>
          <a:lstStyle/>
          <a:p>
            <a:pPr eaLnBrk="1" hangingPunct="1">
              <a:lnSpc>
                <a:spcPct val="110000"/>
              </a:lnSpc>
              <a:buFont typeface="Wingdings" charset="2"/>
              <a:buChar char="§"/>
            </a:pPr>
            <a:r>
              <a:rPr lang="en-US" sz="3200" dirty="0" smtClean="0"/>
              <a:t>Who:  the parties</a:t>
            </a:r>
          </a:p>
          <a:p>
            <a:pPr eaLnBrk="1" hangingPunct="1">
              <a:lnSpc>
                <a:spcPct val="110000"/>
              </a:lnSpc>
              <a:buFont typeface="Wingdings" charset="2"/>
              <a:buChar char="§"/>
            </a:pPr>
            <a:r>
              <a:rPr lang="en-US" sz="3200" dirty="0" smtClean="0"/>
              <a:t>What:  the rights and duties of the parties</a:t>
            </a:r>
          </a:p>
          <a:p>
            <a:pPr eaLnBrk="1" hangingPunct="1">
              <a:lnSpc>
                <a:spcPct val="110000"/>
              </a:lnSpc>
              <a:buFont typeface="Wingdings" charset="2"/>
              <a:buChar char="§"/>
            </a:pPr>
            <a:r>
              <a:rPr lang="en-US" sz="3200" dirty="0" smtClean="0"/>
              <a:t>Where:  the place of performance</a:t>
            </a:r>
          </a:p>
          <a:p>
            <a:pPr eaLnBrk="1" hangingPunct="1">
              <a:lnSpc>
                <a:spcPct val="110000"/>
              </a:lnSpc>
              <a:buFont typeface="Wingdings" charset="2"/>
              <a:buChar char="§"/>
            </a:pPr>
            <a:r>
              <a:rPr lang="en-US" sz="3200" dirty="0" smtClean="0"/>
              <a:t>When:  the term(s) of the contract; deadlines</a:t>
            </a:r>
          </a:p>
          <a:p>
            <a:pPr eaLnBrk="1" hangingPunct="1">
              <a:lnSpc>
                <a:spcPct val="110000"/>
              </a:lnSpc>
              <a:buFont typeface="Wingdings" charset="2"/>
              <a:buChar char="§"/>
            </a:pPr>
            <a:r>
              <a:rPr lang="en-US" sz="3200" dirty="0" smtClean="0"/>
              <a:t>Why:  any relevant background</a:t>
            </a:r>
          </a:p>
          <a:p>
            <a:pPr eaLnBrk="1" hangingPunct="1">
              <a:lnSpc>
                <a:spcPct val="110000"/>
              </a:lnSpc>
              <a:buFont typeface="Wingdings" charset="2"/>
              <a:buChar char="§"/>
            </a:pPr>
            <a:r>
              <a:rPr lang="en-US" sz="3200" dirty="0" smtClean="0"/>
              <a:t>How:  the method of performance</a:t>
            </a:r>
          </a:p>
          <a:p>
            <a:pPr eaLnBrk="1" hangingPunct="1">
              <a:lnSpc>
                <a:spcPct val="110000"/>
              </a:lnSpc>
              <a:buFont typeface="Wingdings" charset="2"/>
              <a:buChar char="§"/>
            </a:pPr>
            <a:r>
              <a:rPr lang="en-US" sz="3200" dirty="0" smtClean="0"/>
              <a:t>How much:  amount and terms of payment</a:t>
            </a:r>
          </a:p>
          <a:p>
            <a:pPr eaLnBrk="1" hangingPunct="1">
              <a:lnSpc>
                <a:spcPct val="110000"/>
              </a:lnSpc>
              <a:buFont typeface="Wingdings" charset="2"/>
              <a:buChar char="§"/>
            </a:pPr>
            <a:r>
              <a:rPr lang="en-US" sz="3200" dirty="0" smtClean="0"/>
              <a:t>What if:  </a:t>
            </a:r>
            <a:r>
              <a:rPr lang="en-US" sz="3200" dirty="0" smtClean="0">
                <a:solidFill>
                  <a:schemeClr val="tx2"/>
                </a:solidFill>
              </a:rPr>
              <a:t>termination rights and remedies</a:t>
            </a:r>
          </a:p>
        </p:txBody>
      </p:sp>
    </p:spTree>
    <p:extLst>
      <p:ext uri="{BB962C8B-B14F-4D97-AF65-F5344CB8AC3E}">
        <p14:creationId xmlns:p14="http://schemas.microsoft.com/office/powerpoint/2010/main" val="158119637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1964</a:t>
            </a:r>
            <a:endParaRPr lang="en-US" dirty="0"/>
          </a:p>
        </p:txBody>
      </p:sp>
      <p:sp>
        <p:nvSpPr>
          <p:cNvPr id="9" name="TextBox 8"/>
          <p:cNvSpPr txBox="1"/>
          <p:nvPr/>
        </p:nvSpPr>
        <p:spPr>
          <a:xfrm>
            <a:off x="831850" y="1593869"/>
            <a:ext cx="2406650" cy="400110"/>
          </a:xfrm>
          <a:prstGeom prst="rect">
            <a:avLst/>
          </a:prstGeom>
          <a:noFill/>
        </p:spPr>
        <p:txBody>
          <a:bodyPr wrap="square" rtlCol="0">
            <a:spAutoFit/>
          </a:bodyPr>
          <a:lstStyle/>
          <a:p>
            <a:r>
              <a:rPr lang="en-US" sz="2000" b="1" dirty="0" smtClean="0">
                <a:solidFill>
                  <a:srgbClr val="F58D01"/>
                </a:solidFill>
                <a:ea typeface="Segoe UI" panose="020B0502040204020203" pitchFamily="34" charset="0"/>
                <a:cs typeface="Segoe UI" panose="020B0502040204020203" pitchFamily="34" charset="0"/>
              </a:rPr>
              <a:t>IBM System/360 </a:t>
            </a:r>
            <a:endParaRPr lang="en-US" sz="2000" b="1" dirty="0">
              <a:solidFill>
                <a:srgbClr val="F58D01"/>
              </a:solidFill>
              <a:ea typeface="Segoe UI" panose="020B0502040204020203" pitchFamily="34" charset="0"/>
              <a:cs typeface="Segoe UI" panose="020B0502040204020203"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050" y="2270125"/>
            <a:ext cx="59055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17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7"/>
            <a:ext cx="8229600" cy="1208174"/>
          </a:xfrm>
        </p:spPr>
        <p:txBody>
          <a:bodyPr>
            <a:normAutofit fontScale="90000"/>
          </a:bodyPr>
          <a:lstStyle/>
          <a:p>
            <a:pPr eaLnBrk="1" hangingPunct="1"/>
            <a:r>
              <a:rPr lang="en-US" sz="4400" dirty="0" smtClean="0"/>
              <a:t>A Contract is, First and Foremost, a </a:t>
            </a:r>
            <a:r>
              <a:rPr lang="en-US" sz="4400" i="1" dirty="0" smtClean="0"/>
              <a:t>Business</a:t>
            </a:r>
            <a:r>
              <a:rPr lang="en-US" sz="4400" dirty="0" smtClean="0"/>
              <a:t> Document</a:t>
            </a:r>
          </a:p>
        </p:txBody>
      </p:sp>
      <p:sp>
        <p:nvSpPr>
          <p:cNvPr id="66563" name="Rectangle 3"/>
          <p:cNvSpPr>
            <a:spLocks noGrp="1" noChangeArrowheads="1"/>
          </p:cNvSpPr>
          <p:nvPr>
            <p:ph idx="1"/>
          </p:nvPr>
        </p:nvSpPr>
        <p:spPr>
          <a:xfrm>
            <a:off x="457200" y="1618735"/>
            <a:ext cx="8229600" cy="4978616"/>
          </a:xfrm>
        </p:spPr>
        <p:txBody>
          <a:bodyPr>
            <a:normAutofit/>
          </a:bodyPr>
          <a:lstStyle/>
          <a:p>
            <a:pPr>
              <a:buFont typeface="Wingdings" charset="2"/>
              <a:buChar char="§"/>
            </a:pPr>
            <a:r>
              <a:rPr lang="en-US" sz="3200" dirty="0" smtClean="0"/>
              <a:t>"You've got to be very careful if you don't know where you're going, because you might not get there." – Yogi Berra</a:t>
            </a:r>
          </a:p>
          <a:p>
            <a:pPr>
              <a:buFont typeface="Wingdings" charset="2"/>
              <a:buChar char="§"/>
            </a:pPr>
            <a:r>
              <a:rPr lang="en-US" sz="3200" dirty="0" smtClean="0"/>
              <a:t>If you don't know and specify what it is you want to receive, you're going to get only what the vendor wants to provide</a:t>
            </a:r>
          </a:p>
          <a:p>
            <a:pPr>
              <a:buFont typeface="Wingdings" charset="2"/>
              <a:buChar char="§"/>
            </a:pPr>
            <a:r>
              <a:rPr lang="en-US" sz="3200" dirty="0" smtClean="0"/>
              <a:t>You don't get what you deserve; you get what you negotiate." – Dr. Charles L. </a:t>
            </a:r>
            <a:r>
              <a:rPr lang="en-US" sz="3200" dirty="0" err="1" smtClean="0"/>
              <a:t>Karrass</a:t>
            </a:r>
            <a:endParaRPr lang="en-US" sz="3200" dirty="0" smtClean="0"/>
          </a:p>
        </p:txBody>
      </p:sp>
    </p:spTree>
    <p:extLst>
      <p:ext uri="{BB962C8B-B14F-4D97-AF65-F5344CB8AC3E}">
        <p14:creationId xmlns:p14="http://schemas.microsoft.com/office/powerpoint/2010/main" val="328139750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i="1" smtClean="0"/>
              <a:t>Everything</a:t>
            </a:r>
            <a:r>
              <a:rPr lang="en-US" smtClean="0"/>
              <a:t> (almost) is Negotiable</a:t>
            </a:r>
          </a:p>
        </p:txBody>
      </p:sp>
    </p:spTree>
    <p:extLst>
      <p:ext uri="{BB962C8B-B14F-4D97-AF65-F5344CB8AC3E}">
        <p14:creationId xmlns:p14="http://schemas.microsoft.com/office/powerpoint/2010/main" val="82085108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r>
              <a:rPr lang="en-US" sz="4800" dirty="0" smtClean="0"/>
              <a:t>What Should be in a Contract?</a:t>
            </a:r>
          </a:p>
        </p:txBody>
      </p:sp>
      <p:sp>
        <p:nvSpPr>
          <p:cNvPr id="50179" name="Rectangle 3"/>
          <p:cNvSpPr>
            <a:spLocks noGrp="1" noChangeArrowheads="1"/>
          </p:cNvSpPr>
          <p:nvPr>
            <p:ph idx="1"/>
          </p:nvPr>
        </p:nvSpPr>
        <p:spPr/>
        <p:txBody>
          <a:bodyPr>
            <a:normAutofit fontScale="92500"/>
          </a:bodyPr>
          <a:lstStyle/>
          <a:p>
            <a:pPr eaLnBrk="1" hangingPunct="1">
              <a:lnSpc>
                <a:spcPct val="110000"/>
              </a:lnSpc>
              <a:buFont typeface="Wingdings" charset="2"/>
              <a:buChar char="§"/>
            </a:pPr>
            <a:r>
              <a:rPr lang="en-US" sz="2800" dirty="0" smtClean="0"/>
              <a:t>There is no real "magic language" – the key is just to be as clear and complete as possible, to avoid misunderstandings and disputes</a:t>
            </a:r>
          </a:p>
          <a:p>
            <a:pPr eaLnBrk="1" hangingPunct="1">
              <a:lnSpc>
                <a:spcPct val="110000"/>
              </a:lnSpc>
              <a:buFont typeface="Wingdings" charset="2"/>
              <a:buChar char="§"/>
            </a:pPr>
            <a:r>
              <a:rPr lang="en-US" sz="2800" dirty="0" smtClean="0"/>
              <a:t>If there is a dispute, it's not what </a:t>
            </a:r>
            <a:r>
              <a:rPr lang="en-US" sz="2800" i="1" dirty="0" smtClean="0"/>
              <a:t>you</a:t>
            </a:r>
            <a:r>
              <a:rPr lang="en-US" sz="2800" dirty="0" smtClean="0"/>
              <a:t> think the contract says, it's what an outside, objective observer (</a:t>
            </a:r>
            <a:r>
              <a:rPr lang="en-US" sz="2800" i="1" dirty="0" smtClean="0"/>
              <a:t>i.e.</a:t>
            </a:r>
            <a:r>
              <a:rPr lang="en-US" sz="2800" dirty="0" smtClean="0"/>
              <a:t>, the court) thinks the contract says, usually by looking only "within the four corners" of the contract itself</a:t>
            </a:r>
          </a:p>
          <a:p>
            <a:pPr eaLnBrk="1" hangingPunct="1">
              <a:lnSpc>
                <a:spcPct val="110000"/>
              </a:lnSpc>
              <a:buFont typeface="Wingdings" charset="2"/>
              <a:buChar char="§"/>
            </a:pPr>
            <a:r>
              <a:rPr lang="en-US" sz="2800" dirty="0" smtClean="0"/>
              <a:t>"But it's organic – we can't specify details now"</a:t>
            </a:r>
          </a:p>
          <a:p>
            <a:pPr lvl="1" eaLnBrk="1" hangingPunct="1">
              <a:lnSpc>
                <a:spcPct val="110000"/>
              </a:lnSpc>
              <a:buFont typeface="Wingdings" charset="2"/>
              <a:buChar char="§"/>
            </a:pPr>
            <a:r>
              <a:rPr lang="en-US" sz="2400" dirty="0" smtClean="0"/>
              <a:t>So is compost, which is a process of deterioration</a:t>
            </a:r>
          </a:p>
          <a:p>
            <a:pPr eaLnBrk="1" hangingPunct="1">
              <a:lnSpc>
                <a:spcPct val="110000"/>
              </a:lnSpc>
              <a:buFont typeface="Wingdings" charset="2"/>
              <a:buChar char="§"/>
            </a:pPr>
            <a:r>
              <a:rPr lang="en-US" sz="2800" dirty="0" smtClean="0"/>
              <a:t>"We're important to them, so they'll take care of us"</a:t>
            </a:r>
          </a:p>
          <a:p>
            <a:pPr lvl="1" eaLnBrk="1" hangingPunct="1">
              <a:lnSpc>
                <a:spcPct val="110000"/>
              </a:lnSpc>
              <a:buFont typeface="Wingdings" charset="2"/>
              <a:buChar char="§"/>
            </a:pPr>
            <a:r>
              <a:rPr lang="en-US" sz="2400" dirty="0" smtClean="0"/>
              <a:t>Trust, but verify</a:t>
            </a:r>
          </a:p>
        </p:txBody>
      </p:sp>
    </p:spTree>
    <p:extLst>
      <p:ext uri="{BB962C8B-B14F-4D97-AF65-F5344CB8AC3E}">
        <p14:creationId xmlns:p14="http://schemas.microsoft.com/office/powerpoint/2010/main" val="53821661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Grp="1" noChangeArrowheads="1"/>
          </p:cNvSpPr>
          <p:nvPr>
            <p:ph type="title"/>
          </p:nvPr>
        </p:nvSpPr>
        <p:spPr/>
        <p:txBody>
          <a:bodyPr/>
          <a:lstStyle/>
          <a:p>
            <a:r>
              <a:rPr lang="en-US" i="1" dirty="0" smtClean="0"/>
              <a:t>BREAK!</a:t>
            </a:r>
            <a:endParaRPr lang="en-US" sz="4000" i="1" dirty="0" smtClean="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54611461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781" y="1126084"/>
            <a:ext cx="7772400" cy="1542165"/>
          </a:xfrm>
        </p:spPr>
        <p:txBody>
          <a:bodyPr>
            <a:normAutofit/>
          </a:bodyPr>
          <a:lstStyle/>
          <a:p>
            <a:r>
              <a:rPr lang="en-GB" dirty="0" smtClean="0"/>
              <a:t>Contract Clauses Which Should Interest You</a:t>
            </a:r>
            <a:endParaRPr lang="en-GB" sz="2400" dirty="0"/>
          </a:p>
        </p:txBody>
      </p:sp>
      <p:sp>
        <p:nvSpPr>
          <p:cNvPr id="4" name="Rectangle 3"/>
          <p:cNvSpPr/>
          <p:nvPr/>
        </p:nvSpPr>
        <p:spPr>
          <a:xfrm>
            <a:off x="2474366" y="3948676"/>
            <a:ext cx="2967351" cy="646331"/>
          </a:xfrm>
          <a:prstGeom prst="rect">
            <a:avLst/>
          </a:prstGeom>
        </p:spPr>
        <p:txBody>
          <a:bodyPr wrap="none">
            <a:spAutoFit/>
          </a:bodyPr>
          <a:lstStyle/>
          <a:p>
            <a:r>
              <a:rPr lang="en-US" sz="3600" b="1" dirty="0" smtClean="0">
                <a:solidFill>
                  <a:srgbClr val="F58D01"/>
                </a:solidFill>
                <a:ea typeface="Segoe UI" panose="020B0502040204020203" pitchFamily="34" charset="0"/>
                <a:cs typeface="Segoe UI" panose="020B0502040204020203" pitchFamily="34" charset="0"/>
              </a:rPr>
              <a:t>Patrick Feehan</a:t>
            </a:r>
            <a:endParaRPr lang="en-US" sz="3600" dirty="0">
              <a:solidFill>
                <a:srgbClr val="F58D01"/>
              </a:solidFill>
            </a:endParaRPr>
          </a:p>
        </p:txBody>
      </p:sp>
    </p:spTree>
    <p:extLst>
      <p:ext uri="{BB962C8B-B14F-4D97-AF65-F5344CB8AC3E}">
        <p14:creationId xmlns:p14="http://schemas.microsoft.com/office/powerpoint/2010/main" val="250126776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1960" y="2954536"/>
            <a:ext cx="1296000" cy="1296144"/>
          </a:xfrm>
          <a:prstGeom prst="rect">
            <a:avLst/>
          </a:prstGeom>
          <a:solidFill>
            <a:srgbClr val="F58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2524514" y="2954536"/>
            <a:ext cx="1296000" cy="1296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Rectangle 4"/>
          <p:cNvSpPr/>
          <p:nvPr/>
        </p:nvSpPr>
        <p:spPr>
          <a:xfrm>
            <a:off x="3907068" y="2954536"/>
            <a:ext cx="1296000" cy="1296144"/>
          </a:xfrm>
          <a:prstGeom prst="rect">
            <a:avLst/>
          </a:prstGeom>
          <a:solidFill>
            <a:srgbClr val="009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Rectangle 5"/>
          <p:cNvSpPr/>
          <p:nvPr/>
        </p:nvSpPr>
        <p:spPr>
          <a:xfrm>
            <a:off x="5289622" y="2954536"/>
            <a:ext cx="1296000" cy="129614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Oval 12"/>
          <p:cNvSpPr/>
          <p:nvPr/>
        </p:nvSpPr>
        <p:spPr>
          <a:xfrm>
            <a:off x="1429920" y="3242568"/>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smtClean="0">
                <a:solidFill>
                  <a:schemeClr val="tx1"/>
                </a:solidFill>
              </a:rPr>
              <a:t>1</a:t>
            </a:r>
            <a:endParaRPr lang="en-GB" sz="4000" b="1" dirty="0">
              <a:solidFill>
                <a:schemeClr val="tx1"/>
              </a:solidFill>
            </a:endParaRPr>
          </a:p>
        </p:txBody>
      </p:sp>
      <p:sp>
        <p:nvSpPr>
          <p:cNvPr id="15" name="Oval 14"/>
          <p:cNvSpPr/>
          <p:nvPr/>
        </p:nvSpPr>
        <p:spPr>
          <a:xfrm>
            <a:off x="2811528" y="3242568"/>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rPr>
              <a:t>2</a:t>
            </a:r>
          </a:p>
        </p:txBody>
      </p:sp>
      <p:sp>
        <p:nvSpPr>
          <p:cNvPr id="16" name="Oval 15"/>
          <p:cNvSpPr/>
          <p:nvPr/>
        </p:nvSpPr>
        <p:spPr>
          <a:xfrm>
            <a:off x="4195028" y="3242568"/>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rPr>
              <a:t>3</a:t>
            </a:r>
          </a:p>
        </p:txBody>
      </p:sp>
      <p:sp>
        <p:nvSpPr>
          <p:cNvPr id="19" name="Oval 18"/>
          <p:cNvSpPr/>
          <p:nvPr/>
        </p:nvSpPr>
        <p:spPr>
          <a:xfrm>
            <a:off x="5577582" y="3242568"/>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rPr>
              <a:t>4</a:t>
            </a:r>
          </a:p>
        </p:txBody>
      </p:sp>
      <p:sp>
        <p:nvSpPr>
          <p:cNvPr id="22" name="TextBox 21"/>
          <p:cNvSpPr txBox="1"/>
          <p:nvPr/>
        </p:nvSpPr>
        <p:spPr>
          <a:xfrm>
            <a:off x="239844" y="2363098"/>
            <a:ext cx="3117954" cy="369332"/>
          </a:xfrm>
          <a:prstGeom prst="rect">
            <a:avLst/>
          </a:prstGeom>
          <a:noFill/>
        </p:spPr>
        <p:txBody>
          <a:bodyPr wrap="square" rtlCol="0">
            <a:spAutoFit/>
          </a:bodyPr>
          <a:lstStyle/>
          <a:p>
            <a:pPr algn="ctr"/>
            <a:r>
              <a:rPr lang="en-US" dirty="0" smtClean="0"/>
              <a:t>Warranties</a:t>
            </a:r>
            <a:endParaRPr lang="en-GB" dirty="0"/>
          </a:p>
        </p:txBody>
      </p:sp>
      <p:sp>
        <p:nvSpPr>
          <p:cNvPr id="25" name="TextBox 24"/>
          <p:cNvSpPr txBox="1"/>
          <p:nvPr/>
        </p:nvSpPr>
        <p:spPr>
          <a:xfrm>
            <a:off x="2377833" y="4250680"/>
            <a:ext cx="1587487" cy="369332"/>
          </a:xfrm>
          <a:prstGeom prst="rect">
            <a:avLst/>
          </a:prstGeom>
          <a:noFill/>
        </p:spPr>
        <p:txBody>
          <a:bodyPr wrap="none" rtlCol="0">
            <a:spAutoFit/>
          </a:bodyPr>
          <a:lstStyle/>
          <a:p>
            <a:pPr algn="ctr"/>
            <a:r>
              <a:rPr lang="en-GB" dirty="0" smtClean="0"/>
              <a:t>Merger Clause</a:t>
            </a:r>
            <a:endParaRPr lang="en-GB" dirty="0"/>
          </a:p>
        </p:txBody>
      </p:sp>
      <p:sp>
        <p:nvSpPr>
          <p:cNvPr id="26" name="TextBox 25"/>
          <p:cNvSpPr txBox="1"/>
          <p:nvPr/>
        </p:nvSpPr>
        <p:spPr>
          <a:xfrm>
            <a:off x="4118834" y="2585204"/>
            <a:ext cx="899605" cy="369332"/>
          </a:xfrm>
          <a:prstGeom prst="rect">
            <a:avLst/>
          </a:prstGeom>
          <a:noFill/>
        </p:spPr>
        <p:txBody>
          <a:bodyPr wrap="none" rtlCol="0">
            <a:spAutoFit/>
          </a:bodyPr>
          <a:lstStyle/>
          <a:p>
            <a:pPr algn="ctr"/>
            <a:r>
              <a:rPr lang="en-GB" dirty="0" smtClean="0"/>
              <a:t>Liability</a:t>
            </a:r>
            <a:endParaRPr lang="en-GB" dirty="0"/>
          </a:p>
        </p:txBody>
      </p:sp>
      <p:sp>
        <p:nvSpPr>
          <p:cNvPr id="28" name="TextBox 27"/>
          <p:cNvSpPr txBox="1"/>
          <p:nvPr/>
        </p:nvSpPr>
        <p:spPr>
          <a:xfrm>
            <a:off x="5308190" y="4250680"/>
            <a:ext cx="1305037" cy="369332"/>
          </a:xfrm>
          <a:prstGeom prst="rect">
            <a:avLst/>
          </a:prstGeom>
          <a:noFill/>
        </p:spPr>
        <p:txBody>
          <a:bodyPr wrap="none" rtlCol="0">
            <a:spAutoFit/>
          </a:bodyPr>
          <a:lstStyle/>
          <a:p>
            <a:pPr algn="ctr"/>
            <a:r>
              <a:rPr lang="en-GB" dirty="0" smtClean="0"/>
              <a:t>Termination</a:t>
            </a:r>
          </a:p>
        </p:txBody>
      </p:sp>
      <p:sp>
        <p:nvSpPr>
          <p:cNvPr id="17" name="Rectangle 16"/>
          <p:cNvSpPr/>
          <p:nvPr/>
        </p:nvSpPr>
        <p:spPr>
          <a:xfrm>
            <a:off x="6670431" y="2954536"/>
            <a:ext cx="1296000"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6771596" y="2585204"/>
            <a:ext cx="941283" cy="369332"/>
          </a:xfrm>
          <a:prstGeom prst="rect">
            <a:avLst/>
          </a:prstGeom>
          <a:noFill/>
        </p:spPr>
        <p:txBody>
          <a:bodyPr wrap="none" rtlCol="0">
            <a:spAutoFit/>
          </a:bodyPr>
          <a:lstStyle/>
          <a:p>
            <a:pPr algn="ctr"/>
            <a:r>
              <a:rPr lang="en-GB" dirty="0" smtClean="0"/>
              <a:t>Security</a:t>
            </a:r>
            <a:endParaRPr lang="en-GB" dirty="0"/>
          </a:p>
        </p:txBody>
      </p:sp>
      <p:sp>
        <p:nvSpPr>
          <p:cNvPr id="20" name="Oval 19"/>
          <p:cNvSpPr/>
          <p:nvPr/>
        </p:nvSpPr>
        <p:spPr>
          <a:xfrm>
            <a:off x="6957697" y="3242568"/>
            <a:ext cx="72008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rPr>
              <a:t>5</a:t>
            </a:r>
          </a:p>
        </p:txBody>
      </p:sp>
      <p:sp>
        <p:nvSpPr>
          <p:cNvPr id="21" name="Title 1"/>
          <p:cNvSpPr txBox="1">
            <a:spLocks/>
          </p:cNvSpPr>
          <p:nvPr/>
        </p:nvSpPr>
        <p:spPr>
          <a:xfrm>
            <a:off x="715781" y="299588"/>
            <a:ext cx="7772400" cy="1542165"/>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Segoe UI" pitchFamily="34" charset="0"/>
                <a:cs typeface="Segoe UI" pitchFamily="34" charset="0"/>
              </a:defRPr>
            </a:lvl1pPr>
          </a:lstStyle>
          <a:p>
            <a:r>
              <a:rPr lang="en-GB" dirty="0" smtClean="0"/>
              <a:t>So Many Clauses, So Little  Time</a:t>
            </a:r>
            <a:endParaRPr lang="en-GB" sz="2400" dirty="0"/>
          </a:p>
        </p:txBody>
      </p:sp>
    </p:spTree>
    <p:extLst>
      <p:ext uri="{BB962C8B-B14F-4D97-AF65-F5344CB8AC3E}">
        <p14:creationId xmlns:p14="http://schemas.microsoft.com/office/powerpoint/2010/main" val="283964908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64418"/>
          </a:xfrm>
        </p:spPr>
        <p:txBody>
          <a:bodyPr>
            <a:normAutofit fontScale="90000"/>
          </a:bodyPr>
          <a:lstStyle/>
          <a:p>
            <a:r>
              <a:rPr lang="en-US" sz="3600" b="1" dirty="0"/>
              <a:t>You Are The SME (maybe) – What Are We Buying? </a:t>
            </a:r>
            <a:endParaRPr lang="en-US" sz="3600" dirty="0"/>
          </a:p>
        </p:txBody>
      </p:sp>
    </p:spTree>
    <p:extLst>
      <p:ext uri="{BB962C8B-B14F-4D97-AF65-F5344CB8AC3E}">
        <p14:creationId xmlns:p14="http://schemas.microsoft.com/office/powerpoint/2010/main" val="1858359073"/>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04457"/>
          </a:xfrm>
        </p:spPr>
        <p:txBody>
          <a:bodyPr>
            <a:normAutofit fontScale="90000"/>
          </a:bodyPr>
          <a:lstStyle/>
          <a:p>
            <a:r>
              <a:rPr lang="en-US" sz="3600" b="1" dirty="0" smtClean="0"/>
              <a:t>You Are The SME (maybe) – What Are We Buying? </a:t>
            </a:r>
            <a:endParaRPr lang="en-US" sz="3600" b="1" dirty="0"/>
          </a:p>
        </p:txBody>
      </p:sp>
    </p:spTree>
    <p:extLst>
      <p:ext uri="{BB962C8B-B14F-4D97-AF65-F5344CB8AC3E}">
        <p14:creationId xmlns:p14="http://schemas.microsoft.com/office/powerpoint/2010/main" val="378553634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2" descr="Large confetti"/>
          <p:cNvSpPr>
            <a:spLocks noGrp="1" noChangeArrowheads="1"/>
          </p:cNvSpPr>
          <p:nvPr>
            <p:ph type="title"/>
          </p:nvPr>
        </p:nvSpPr>
        <p:spPr/>
        <p:txBody>
          <a:bodyPr>
            <a:normAutofit/>
          </a:bodyPr>
          <a:lstStyle/>
          <a:p>
            <a:pPr eaLnBrk="1" hangingPunct="1"/>
            <a:r>
              <a:rPr lang="en-US" dirty="0" smtClean="0"/>
              <a:t>Warranties </a:t>
            </a:r>
          </a:p>
        </p:txBody>
      </p:sp>
      <p:sp>
        <p:nvSpPr>
          <p:cNvPr id="30723" name="Rectangle 3"/>
          <p:cNvSpPr>
            <a:spLocks noGrp="1" noChangeArrowheads="1"/>
          </p:cNvSpPr>
          <p:nvPr>
            <p:ph type="body" idx="1"/>
          </p:nvPr>
        </p:nvSpPr>
        <p:spPr>
          <a:xfrm>
            <a:off x="685800" y="1905000"/>
            <a:ext cx="7772400" cy="4419600"/>
          </a:xfrm>
        </p:spPr>
        <p:txBody>
          <a:bodyPr>
            <a:normAutofit/>
          </a:bodyPr>
          <a:lstStyle/>
          <a:p>
            <a:pPr>
              <a:buFont typeface="Wingdings" pitchFamily="2" charset="2"/>
              <a:buChar char="§"/>
            </a:pPr>
            <a:r>
              <a:rPr lang="en-US" sz="3200" dirty="0" smtClean="0"/>
              <a:t>1.  This is a large issue in any contract.</a:t>
            </a:r>
          </a:p>
          <a:p>
            <a:pPr>
              <a:buFont typeface="Wingdings" pitchFamily="2" charset="2"/>
              <a:buChar char="§"/>
            </a:pPr>
            <a:r>
              <a:rPr lang="en-US" sz="3200" dirty="0" smtClean="0"/>
              <a:t>2.  What is the warranty of the vendor?</a:t>
            </a:r>
          </a:p>
          <a:p>
            <a:pPr>
              <a:buFont typeface="Wingdings" pitchFamily="2" charset="2"/>
              <a:buChar char="§"/>
            </a:pPr>
            <a:r>
              <a:rPr lang="en-US" sz="3200" dirty="0" smtClean="0"/>
              <a:t>3.  Their form will typically exclude most if not all warranties. </a:t>
            </a:r>
            <a:endParaRPr lang="en-US" sz="3200" dirty="0"/>
          </a:p>
        </p:txBody>
      </p:sp>
    </p:spTree>
    <p:extLst>
      <p:ext uri="{BB962C8B-B14F-4D97-AF65-F5344CB8AC3E}">
        <p14:creationId xmlns:p14="http://schemas.microsoft.com/office/powerpoint/2010/main" val="37276338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2" descr="Large confetti"/>
          <p:cNvSpPr>
            <a:spLocks noGrp="1" noChangeArrowheads="1"/>
          </p:cNvSpPr>
          <p:nvPr>
            <p:ph type="title"/>
          </p:nvPr>
        </p:nvSpPr>
        <p:spPr/>
        <p:txBody>
          <a:bodyPr>
            <a:normAutofit/>
          </a:bodyPr>
          <a:lstStyle/>
          <a:p>
            <a:pPr eaLnBrk="1" hangingPunct="1"/>
            <a:r>
              <a:rPr lang="en-US" b="1" dirty="0" smtClean="0"/>
              <a:t>Warranty Disclaimer</a:t>
            </a:r>
          </a:p>
        </p:txBody>
      </p:sp>
      <p:sp>
        <p:nvSpPr>
          <p:cNvPr id="30723" name="Rectangle 3"/>
          <p:cNvSpPr>
            <a:spLocks noGrp="1" noChangeArrowheads="1"/>
          </p:cNvSpPr>
          <p:nvPr>
            <p:ph type="body" idx="1"/>
          </p:nvPr>
        </p:nvSpPr>
        <p:spPr>
          <a:xfrm>
            <a:off x="304800" y="1524000"/>
            <a:ext cx="8534400" cy="5105400"/>
          </a:xfrm>
        </p:spPr>
        <p:txBody>
          <a:bodyPr>
            <a:normAutofit fontScale="85000" lnSpcReduction="10000"/>
          </a:bodyPr>
          <a:lstStyle/>
          <a:p>
            <a:pPr>
              <a:buFont typeface="Wingdings" pitchFamily="2" charset="2"/>
              <a:buChar char="§"/>
            </a:pPr>
            <a:r>
              <a:rPr lang="en-US" dirty="0" smtClean="0"/>
              <a:t>Disclaimer. Except as set forth above, Patrick makes no warranties to Customer or to any third party, whether express, implied, or statutory regarding or relating to the Software, the Documentation, any Deliverable or any materials or services furnished or provided to Customer under this Agreement, including Maintenance and Support. </a:t>
            </a:r>
            <a:r>
              <a:rPr lang="en-US" b="1" dirty="0" smtClean="0"/>
              <a:t>PATRICK HEREBY DISCLAIMS ALL IMPLIED WARRANTIES OF MERCHANTABILITY, NONINFRINGEMENT AND FITNESS FOR A PARTICULAR PURPOSE WITH RESPECT TO THE SOFTWARE, DOCUMENTATION, DELIVERABLES AND SAID OTHER MATERIALS AND SERVICES, AND WITH RESPECT TO THE USE OF ANY OF THE FOREGOING. PATRICK DOES NOT WARRANT THAT OPERATION OF THE SOFTWARE IS ERROR-FREE OR THAT ITS OPERATION WILL BE UNINTERRUPTED AND HEREBY DISCLAIMS ALL LIABILITY ON ACCOUNT THEREOF.</a:t>
            </a:r>
          </a:p>
        </p:txBody>
      </p:sp>
    </p:spTree>
    <p:extLst>
      <p:ext uri="{BB962C8B-B14F-4D97-AF65-F5344CB8AC3E}">
        <p14:creationId xmlns:p14="http://schemas.microsoft.com/office/powerpoint/2010/main" val="33289027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4294967295"/>
          </p:nvPr>
        </p:nvSpPr>
        <p:spPr>
          <a:xfrm>
            <a:off x="466344" y="1219200"/>
            <a:ext cx="7991856" cy="4345805"/>
          </a:xfrm>
        </p:spPr>
        <p:txBody>
          <a:bodyPr wrap="square">
            <a:spAutoFit/>
          </a:bodyPr>
          <a:lstStyle/>
          <a:p>
            <a:pPr marL="0" indent="0">
              <a:buNone/>
              <a:defRPr/>
            </a:pPr>
            <a:endParaRPr lang="en-US" sz="1000" dirty="0" smtClean="0">
              <a:latin typeface="Segoe UI" pitchFamily="34" charset="0"/>
              <a:ea typeface="ＭＳ Ｐゴシック" pitchFamily="34" charset="-128"/>
              <a:cs typeface="Segoe UI" pitchFamily="34" charset="0"/>
            </a:endParaRPr>
          </a:p>
          <a:p>
            <a:pPr>
              <a:buBlip>
                <a:blip r:embed="rId3"/>
              </a:buBlip>
              <a:defRPr/>
            </a:pPr>
            <a:r>
              <a:rPr lang="en-US" sz="2400" dirty="0" smtClean="0">
                <a:ea typeface="ＭＳ Ｐゴシック" pitchFamily="34" charset="-128"/>
              </a:rPr>
              <a:t>"Data Processing" Department</a:t>
            </a:r>
          </a:p>
          <a:p>
            <a:pPr marL="0" indent="0">
              <a:buNone/>
              <a:defRPr/>
            </a:pPr>
            <a:endParaRPr lang="en-US" sz="1000" dirty="0" smtClean="0">
              <a:ea typeface="ＭＳ Ｐゴシック" pitchFamily="34" charset="-128"/>
            </a:endParaRPr>
          </a:p>
          <a:p>
            <a:pPr lvl="1">
              <a:buBlip>
                <a:blip r:embed="rId3"/>
              </a:buBlip>
              <a:defRPr/>
            </a:pPr>
            <a:r>
              <a:rPr lang="en-US" sz="2000" dirty="0">
                <a:ea typeface="ＭＳ Ｐゴシック" pitchFamily="34" charset="-128"/>
              </a:rPr>
              <a:t>Did custom software development</a:t>
            </a:r>
          </a:p>
          <a:p>
            <a:pPr lvl="1">
              <a:buBlip>
                <a:blip r:embed="rId3"/>
              </a:buBlip>
              <a:defRPr/>
            </a:pPr>
            <a:r>
              <a:rPr lang="en-US" sz="2000" dirty="0">
                <a:ea typeface="ＭＳ Ｐゴシック" pitchFamily="34" charset="-128"/>
              </a:rPr>
              <a:t>Procured and managed exotic and expensive hardware</a:t>
            </a:r>
          </a:p>
          <a:p>
            <a:pPr lvl="1">
              <a:buBlip>
                <a:blip r:embed="rId3"/>
              </a:buBlip>
              <a:defRPr/>
            </a:pPr>
            <a:r>
              <a:rPr lang="en-US" sz="2000" dirty="0">
                <a:ea typeface="ＭＳ Ｐゴシック" pitchFamily="34" charset="-128"/>
              </a:rPr>
              <a:t>Used punch cards and magnetic tape for </a:t>
            </a:r>
            <a:r>
              <a:rPr lang="en-US" sz="2000" dirty="0" smtClean="0">
                <a:ea typeface="ＭＳ Ｐゴシック" pitchFamily="34" charset="-128"/>
              </a:rPr>
              <a:t>"batch" </a:t>
            </a:r>
            <a:r>
              <a:rPr lang="en-US" sz="2000" dirty="0">
                <a:ea typeface="ＭＳ Ｐゴシック" pitchFamily="34" charset="-128"/>
              </a:rPr>
              <a:t>processing</a:t>
            </a:r>
          </a:p>
          <a:p>
            <a:pPr lvl="1">
              <a:buBlip>
                <a:blip r:embed="rId3"/>
              </a:buBlip>
              <a:defRPr/>
            </a:pPr>
            <a:r>
              <a:rPr lang="en-US" sz="2000" dirty="0">
                <a:ea typeface="ＭＳ Ｐゴシック" pitchFamily="34" charset="-128"/>
              </a:rPr>
              <a:t>No networking, or just simple low-speed connections</a:t>
            </a:r>
          </a:p>
          <a:p>
            <a:pPr lvl="1">
              <a:buBlip>
                <a:blip r:embed="rId3"/>
              </a:buBlip>
              <a:defRPr/>
            </a:pPr>
            <a:r>
              <a:rPr lang="en-US" sz="2000" dirty="0" smtClean="0">
                <a:ea typeface="ＭＳ Ｐゴシック" pitchFamily="34" charset="-128"/>
              </a:rPr>
              <a:t>Isolated </a:t>
            </a:r>
            <a:r>
              <a:rPr lang="en-US" sz="2000" dirty="0">
                <a:ea typeface="ＭＳ Ｐゴシック" pitchFamily="34" charset="-128"/>
              </a:rPr>
              <a:t>and mysterious – no one outside of the organization had a clue about what went on within </a:t>
            </a:r>
            <a:r>
              <a:rPr lang="en-US" sz="2000" dirty="0" smtClean="0">
                <a:ea typeface="ＭＳ Ｐゴシック" pitchFamily="34" charset="-128"/>
              </a:rPr>
              <a:t>it</a:t>
            </a:r>
          </a:p>
          <a:p>
            <a:pPr lvl="1">
              <a:buBlip>
                <a:blip r:embed="rId3"/>
              </a:buBlip>
              <a:defRPr/>
            </a:pPr>
            <a:endParaRPr lang="en-US" sz="2000" i="1" dirty="0">
              <a:ea typeface="ＭＳ Ｐゴシック" pitchFamily="34" charset="-128"/>
            </a:endParaRPr>
          </a:p>
          <a:p>
            <a:pPr lvl="1">
              <a:buBlip>
                <a:blip r:embed="rId3"/>
              </a:buBlip>
              <a:defRPr/>
            </a:pPr>
            <a:r>
              <a:rPr lang="en-US" sz="2800" i="1" dirty="0" smtClean="0">
                <a:ea typeface="ＭＳ Ｐゴシック" pitchFamily="34" charset="-128"/>
              </a:rPr>
              <a:t>"</a:t>
            </a:r>
            <a:r>
              <a:rPr lang="en-US" sz="2800" b="1" i="1" u="sng" dirty="0" err="1" smtClean="0">
                <a:ea typeface="ＭＳ Ｐゴシック" pitchFamily="34" charset="-128"/>
              </a:rPr>
              <a:t>Phreakers</a:t>
            </a:r>
            <a:r>
              <a:rPr lang="en-US" sz="2800" b="1" i="1" u="sng" dirty="0" smtClean="0">
                <a:ea typeface="ＭＳ Ｐゴシック" pitchFamily="34" charset="-128"/>
              </a:rPr>
              <a:t>" arrive – precursor to hackers – made free phone calls</a:t>
            </a:r>
          </a:p>
        </p:txBody>
      </p:sp>
      <p:sp>
        <p:nvSpPr>
          <p:cNvPr id="2" name="Title 1"/>
          <p:cNvSpPr>
            <a:spLocks noGrp="1"/>
          </p:cNvSpPr>
          <p:nvPr>
            <p:ph type="title"/>
          </p:nvPr>
        </p:nvSpPr>
        <p:spPr/>
        <p:txBody>
          <a:bodyPr/>
          <a:lstStyle/>
          <a:p>
            <a:r>
              <a:rPr lang="en-US" dirty="0" smtClean="0"/>
              <a:t>1975</a:t>
            </a:r>
            <a:endParaRPr lang="en-US" dirty="0"/>
          </a:p>
        </p:txBody>
      </p:sp>
    </p:spTree>
    <p:extLst>
      <p:ext uri="{BB962C8B-B14F-4D97-AF65-F5344CB8AC3E}">
        <p14:creationId xmlns:p14="http://schemas.microsoft.com/office/powerpoint/2010/main" val="248309558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2" descr="Large confetti"/>
          <p:cNvSpPr>
            <a:spLocks noGrp="1" noChangeArrowheads="1"/>
          </p:cNvSpPr>
          <p:nvPr>
            <p:ph type="title"/>
          </p:nvPr>
        </p:nvSpPr>
        <p:spPr/>
        <p:txBody>
          <a:bodyPr>
            <a:normAutofit/>
          </a:bodyPr>
          <a:lstStyle/>
          <a:p>
            <a:pPr eaLnBrk="1" hangingPunct="1"/>
            <a:r>
              <a:rPr lang="en-US" dirty="0" smtClean="0"/>
              <a:t>Warranties – Weak, But Real</a:t>
            </a:r>
          </a:p>
        </p:txBody>
      </p:sp>
      <p:sp>
        <p:nvSpPr>
          <p:cNvPr id="30723" name="Rectangle 3"/>
          <p:cNvSpPr>
            <a:spLocks noGrp="1" noChangeArrowheads="1"/>
          </p:cNvSpPr>
          <p:nvPr>
            <p:ph type="body" idx="1"/>
          </p:nvPr>
        </p:nvSpPr>
        <p:spPr>
          <a:xfrm>
            <a:off x="685800" y="1905000"/>
            <a:ext cx="7772400" cy="4419600"/>
          </a:xfrm>
        </p:spPr>
        <p:txBody>
          <a:bodyPr>
            <a:normAutofit/>
          </a:bodyPr>
          <a:lstStyle/>
          <a:p>
            <a:pPr>
              <a:buFont typeface="Wingdings" pitchFamily="2" charset="2"/>
              <a:buChar char="§"/>
            </a:pPr>
            <a:r>
              <a:rPr lang="en-US" dirty="0" smtClean="0"/>
              <a:t>"Patrick does not warrant that its Services are or will be error free. Patrick further does not warrant that its electronic files containing information pertaining to Customer and/or Customer's students are not susceptible to intrusion, attack, or computer virus infection, but given the confidential nature of much of this data, Patrick will use commercially reasonable efforts to insure and safeguard the security of this data."</a:t>
            </a:r>
            <a:endParaRPr lang="en-US" dirty="0"/>
          </a:p>
        </p:txBody>
      </p:sp>
    </p:spTree>
    <p:extLst>
      <p:ext uri="{BB962C8B-B14F-4D97-AF65-F5344CB8AC3E}">
        <p14:creationId xmlns:p14="http://schemas.microsoft.com/office/powerpoint/2010/main" val="166199233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2" descr="Large confetti"/>
          <p:cNvSpPr>
            <a:spLocks noGrp="1" noChangeArrowheads="1"/>
          </p:cNvSpPr>
          <p:nvPr>
            <p:ph type="title"/>
          </p:nvPr>
        </p:nvSpPr>
        <p:spPr/>
        <p:txBody>
          <a:bodyPr>
            <a:normAutofit/>
          </a:bodyPr>
          <a:lstStyle/>
          <a:p>
            <a:pPr eaLnBrk="1" hangingPunct="1"/>
            <a:r>
              <a:rPr lang="en-US" dirty="0" smtClean="0"/>
              <a:t>Warranties – Minimum or SLA's</a:t>
            </a:r>
          </a:p>
        </p:txBody>
      </p:sp>
      <p:sp>
        <p:nvSpPr>
          <p:cNvPr id="30723" name="Rectangle 3"/>
          <p:cNvSpPr>
            <a:spLocks noGrp="1" noChangeArrowheads="1"/>
          </p:cNvSpPr>
          <p:nvPr>
            <p:ph type="body" idx="1"/>
          </p:nvPr>
        </p:nvSpPr>
        <p:spPr>
          <a:xfrm>
            <a:off x="685800" y="1905000"/>
            <a:ext cx="7772400" cy="4419600"/>
          </a:xfrm>
        </p:spPr>
        <p:txBody>
          <a:bodyPr>
            <a:normAutofit fontScale="92500"/>
          </a:bodyPr>
          <a:lstStyle/>
          <a:p>
            <a:pPr>
              <a:buFont typeface="Wingdings" pitchFamily="2" charset="2"/>
              <a:buChar char="§"/>
            </a:pPr>
            <a:r>
              <a:rPr lang="en-US" dirty="0"/>
              <a:t>Consulting Services. Consulting Services shall be completed in a professional, workmanlike manner, with the degree of skill and care that is required by sound professional procedures and practices.</a:t>
            </a:r>
          </a:p>
          <a:p>
            <a:pPr>
              <a:buFont typeface="Wingdings" pitchFamily="2" charset="2"/>
              <a:buChar char="§"/>
            </a:pPr>
            <a:r>
              <a:rPr lang="en-US" dirty="0" smtClean="0"/>
              <a:t>If </a:t>
            </a:r>
            <a:r>
              <a:rPr lang="en-US" dirty="0"/>
              <a:t>a third party asserts a claim against Client that a Service acquired under this Agreement infringes a patent or copyright, </a:t>
            </a:r>
            <a:r>
              <a:rPr lang="en-US" dirty="0" err="1" smtClean="0"/>
              <a:t>vENDOR</a:t>
            </a:r>
            <a:r>
              <a:rPr lang="en-US" dirty="0" smtClean="0"/>
              <a:t> </a:t>
            </a:r>
            <a:r>
              <a:rPr lang="en-US" dirty="0"/>
              <a:t>will defend Client against that claim and pay amounts finally awarded by a court against Client or included in a settlement approved by </a:t>
            </a:r>
            <a:r>
              <a:rPr lang="en-US" dirty="0" smtClean="0"/>
              <a:t>Vendor.</a:t>
            </a:r>
            <a:endParaRPr lang="en-US" dirty="0"/>
          </a:p>
        </p:txBody>
      </p:sp>
    </p:spTree>
    <p:extLst>
      <p:ext uri="{BB962C8B-B14F-4D97-AF65-F5344CB8AC3E}">
        <p14:creationId xmlns:p14="http://schemas.microsoft.com/office/powerpoint/2010/main" val="195022374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2" descr="Large confetti"/>
          <p:cNvSpPr>
            <a:spLocks noGrp="1" noChangeArrowheads="1"/>
          </p:cNvSpPr>
          <p:nvPr>
            <p:ph type="title"/>
          </p:nvPr>
        </p:nvSpPr>
        <p:spPr/>
        <p:txBody>
          <a:bodyPr>
            <a:normAutofit/>
          </a:bodyPr>
          <a:lstStyle/>
          <a:p>
            <a:pPr eaLnBrk="1" hangingPunct="1"/>
            <a:r>
              <a:rPr lang="en-US" dirty="0" smtClean="0"/>
              <a:t>Merger and Integration Clause</a:t>
            </a:r>
          </a:p>
        </p:txBody>
      </p:sp>
      <p:sp>
        <p:nvSpPr>
          <p:cNvPr id="30723" name="Rectangle 3"/>
          <p:cNvSpPr>
            <a:spLocks noGrp="1" noChangeArrowheads="1"/>
          </p:cNvSpPr>
          <p:nvPr>
            <p:ph type="body" idx="1"/>
          </p:nvPr>
        </p:nvSpPr>
        <p:spPr>
          <a:xfrm>
            <a:off x="381000" y="1524000"/>
            <a:ext cx="8305800" cy="4419600"/>
          </a:xfrm>
        </p:spPr>
        <p:txBody>
          <a:bodyPr>
            <a:noAutofit/>
          </a:bodyPr>
          <a:lstStyle/>
          <a:p>
            <a:pPr>
              <a:buFont typeface="Wingdings" pitchFamily="2" charset="2"/>
              <a:buChar char="§"/>
            </a:pPr>
            <a:r>
              <a:rPr lang="en-US" b="1" dirty="0" smtClean="0"/>
              <a:t>Merger and Amendments. This Agreement may not in any way be modified, changed or amended except by a </a:t>
            </a:r>
            <a:r>
              <a:rPr lang="en-US" dirty="0" smtClean="0"/>
              <a:t>written instrument duly executed by the parties hereto. This Agreement,  when executed, and the exhibits attached hereto, constitutes the entire, final, complete and exclusive agreement between the parties and supersedes any prior negotiations, understanding or agreements </a:t>
            </a:r>
            <a:r>
              <a:rPr lang="en-US" u="sng" dirty="0" smtClean="0">
                <a:solidFill>
                  <a:srgbClr val="FF0000"/>
                </a:solidFill>
              </a:rPr>
              <a:t>whether oral or in writin</a:t>
            </a:r>
            <a:r>
              <a:rPr lang="en-US" dirty="0" smtClean="0">
                <a:solidFill>
                  <a:srgbClr val="FF0000"/>
                </a:solidFill>
              </a:rPr>
              <a:t>g</a:t>
            </a:r>
            <a:r>
              <a:rPr lang="en-US" dirty="0" smtClean="0"/>
              <a:t>, concerning the subject matter, hereof.</a:t>
            </a:r>
          </a:p>
        </p:txBody>
      </p:sp>
    </p:spTree>
    <p:extLst>
      <p:ext uri="{BB962C8B-B14F-4D97-AF65-F5344CB8AC3E}">
        <p14:creationId xmlns:p14="http://schemas.microsoft.com/office/powerpoint/2010/main" val="18367627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5"/>
          <p:cNvSpPr>
            <a:spLocks noGrp="1"/>
          </p:cNvSpPr>
          <p:nvPr>
            <p:ph type="sldNum" sz="quarter" idx="4294967295"/>
          </p:nvPr>
        </p:nvSpPr>
        <p:spPr>
          <a:xfrm>
            <a:off x="7924800" y="6416675"/>
            <a:ext cx="762000" cy="365125"/>
          </a:xfrm>
          <a:prstGeom prst="rect">
            <a:avLst/>
          </a:prstGeom>
        </p:spPr>
        <p:txBody>
          <a:bodyPr/>
          <a:lstStyle/>
          <a:p>
            <a:endParaRPr lang="en-US" dirty="0"/>
          </a:p>
        </p:txBody>
      </p:sp>
      <p:sp>
        <p:nvSpPr>
          <p:cNvPr id="27651" name="Rectangle 2" descr="Large confetti"/>
          <p:cNvSpPr>
            <a:spLocks noGrp="1" noChangeArrowheads="1"/>
          </p:cNvSpPr>
          <p:nvPr>
            <p:ph type="title"/>
          </p:nvPr>
        </p:nvSpPr>
        <p:spPr/>
        <p:txBody>
          <a:bodyPr>
            <a:normAutofit/>
          </a:bodyPr>
          <a:lstStyle/>
          <a:p>
            <a:pPr eaLnBrk="1" hangingPunct="1"/>
            <a:r>
              <a:rPr lang="en-US" dirty="0" smtClean="0"/>
              <a:t>Merger and Integration Clause</a:t>
            </a:r>
          </a:p>
        </p:txBody>
      </p:sp>
      <p:pic>
        <p:nvPicPr>
          <p:cNvPr id="2050" name="Picture 2" descr="http://upload.wikimedia.org/wikipedia/commons/thumb/3/33/Gaius_bas-relief_in_the_U.S._House_of_Representatives_chamber.jpg/200px-Gaius_bas-relief_in_the_U.S._House_of_Representatives_chamb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192" y="1713066"/>
            <a:ext cx="2812477" cy="35015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63520" y="2134866"/>
            <a:ext cx="5207579" cy="3108543"/>
          </a:xfrm>
          <a:prstGeom prst="rect">
            <a:avLst/>
          </a:prstGeom>
        </p:spPr>
        <p:txBody>
          <a:bodyPr wrap="none">
            <a:spAutoFit/>
          </a:bodyPr>
          <a:lstStyle/>
          <a:p>
            <a:r>
              <a:rPr lang="en-US" sz="2800" b="1" dirty="0" smtClean="0">
                <a:solidFill>
                  <a:srgbClr val="F58D01"/>
                </a:solidFill>
                <a:ea typeface="Segoe UI" panose="020B0502040204020203" pitchFamily="34" charset="0"/>
                <a:cs typeface="Segoe UI" panose="020B0502040204020203" pitchFamily="34" charset="0"/>
              </a:rPr>
              <a:t>Remember my Roman Lawyer?  </a:t>
            </a:r>
          </a:p>
          <a:p>
            <a:r>
              <a:rPr lang="en-US" sz="2800" b="1" dirty="0" smtClean="0">
                <a:solidFill>
                  <a:srgbClr val="F58D01"/>
                </a:solidFill>
                <a:ea typeface="Segoe UI" panose="020B0502040204020203" pitchFamily="34" charset="0"/>
                <a:cs typeface="Segoe UI" panose="020B0502040204020203" pitchFamily="34" charset="0"/>
              </a:rPr>
              <a:t>That is how old this clause is.  </a:t>
            </a:r>
          </a:p>
          <a:p>
            <a:endParaRPr lang="en-US" sz="2800" b="1" dirty="0">
              <a:solidFill>
                <a:srgbClr val="F58D01"/>
              </a:solidFill>
              <a:ea typeface="Segoe UI" panose="020B0502040204020203" pitchFamily="34" charset="0"/>
              <a:cs typeface="Segoe UI" panose="020B0502040204020203" pitchFamily="34" charset="0"/>
            </a:endParaRPr>
          </a:p>
          <a:p>
            <a:r>
              <a:rPr lang="en-US" sz="2800" b="1" dirty="0" smtClean="0">
                <a:solidFill>
                  <a:srgbClr val="F58D01"/>
                </a:solidFill>
                <a:ea typeface="Segoe UI" panose="020B0502040204020203" pitchFamily="34" charset="0"/>
                <a:cs typeface="Segoe UI" panose="020B0502040204020203" pitchFamily="34" charset="0"/>
              </a:rPr>
              <a:t>We merge, we integrate to avoid </a:t>
            </a:r>
          </a:p>
          <a:p>
            <a:r>
              <a:rPr lang="en-US" sz="2800" b="1" dirty="0" smtClean="0">
                <a:solidFill>
                  <a:srgbClr val="F58D01"/>
                </a:solidFill>
                <a:ea typeface="Segoe UI" panose="020B0502040204020203" pitchFamily="34" charset="0"/>
                <a:cs typeface="Segoe UI" panose="020B0502040204020203" pitchFamily="34" charset="0"/>
              </a:rPr>
              <a:t>something out there , oral or </a:t>
            </a:r>
          </a:p>
          <a:p>
            <a:r>
              <a:rPr lang="en-US" sz="2800" b="1" dirty="0">
                <a:solidFill>
                  <a:srgbClr val="F58D01"/>
                </a:solidFill>
                <a:ea typeface="Segoe UI" panose="020B0502040204020203" pitchFamily="34" charset="0"/>
                <a:cs typeface="Segoe UI" panose="020B0502040204020203" pitchFamily="34" charset="0"/>
              </a:rPr>
              <a:t>i</a:t>
            </a:r>
            <a:r>
              <a:rPr lang="en-US" sz="2800" b="1" dirty="0" smtClean="0">
                <a:solidFill>
                  <a:srgbClr val="F58D01"/>
                </a:solidFill>
                <a:ea typeface="Segoe UI" panose="020B0502040204020203" pitchFamily="34" charset="0"/>
                <a:cs typeface="Segoe UI" panose="020B0502040204020203" pitchFamily="34" charset="0"/>
              </a:rPr>
              <a:t>n writing, which makes  a</a:t>
            </a:r>
          </a:p>
          <a:p>
            <a:r>
              <a:rPr lang="en-US" sz="2800" b="1" dirty="0">
                <a:solidFill>
                  <a:srgbClr val="F58D01"/>
                </a:solidFill>
                <a:ea typeface="Segoe UI" panose="020B0502040204020203" pitchFamily="34" charset="0"/>
                <a:cs typeface="Segoe UI" panose="020B0502040204020203" pitchFamily="34" charset="0"/>
              </a:rPr>
              <a:t>d</a:t>
            </a:r>
            <a:r>
              <a:rPr lang="en-US" sz="2800" b="1" dirty="0" smtClean="0">
                <a:solidFill>
                  <a:srgbClr val="F58D01"/>
                </a:solidFill>
                <a:ea typeface="Segoe UI" panose="020B0502040204020203" pitchFamily="34" charset="0"/>
                <a:cs typeface="Segoe UI" panose="020B0502040204020203" pitchFamily="34" charset="0"/>
              </a:rPr>
              <a:t>ifferent promise.</a:t>
            </a:r>
            <a:endParaRPr lang="en-US" sz="2800" dirty="0">
              <a:solidFill>
                <a:srgbClr val="F58D01"/>
              </a:solidFill>
            </a:endParaRPr>
          </a:p>
        </p:txBody>
      </p:sp>
    </p:spTree>
    <p:extLst>
      <p:ext uri="{BB962C8B-B14F-4D97-AF65-F5344CB8AC3E}">
        <p14:creationId xmlns:p14="http://schemas.microsoft.com/office/powerpoint/2010/main" val="157627335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2" descr="Large confetti"/>
          <p:cNvSpPr>
            <a:spLocks noGrp="1" noChangeArrowheads="1"/>
          </p:cNvSpPr>
          <p:nvPr>
            <p:ph type="title"/>
          </p:nvPr>
        </p:nvSpPr>
        <p:spPr/>
        <p:txBody>
          <a:bodyPr>
            <a:normAutofit/>
          </a:bodyPr>
          <a:lstStyle/>
          <a:p>
            <a:pPr eaLnBrk="1" hangingPunct="1"/>
            <a:r>
              <a:rPr lang="en-US" b="1" dirty="0" smtClean="0"/>
              <a:t>Liability/Indemnification</a:t>
            </a:r>
          </a:p>
        </p:txBody>
      </p:sp>
      <p:sp>
        <p:nvSpPr>
          <p:cNvPr id="30723" name="Rectangle 3"/>
          <p:cNvSpPr>
            <a:spLocks noGrp="1" noChangeArrowheads="1"/>
          </p:cNvSpPr>
          <p:nvPr>
            <p:ph type="body" idx="1"/>
          </p:nvPr>
        </p:nvSpPr>
        <p:spPr>
          <a:xfrm>
            <a:off x="304800" y="1447800"/>
            <a:ext cx="8534400" cy="5105400"/>
          </a:xfrm>
        </p:spPr>
        <p:txBody>
          <a:bodyPr>
            <a:normAutofit/>
          </a:bodyPr>
          <a:lstStyle/>
          <a:p>
            <a:pPr>
              <a:buFont typeface="Wingdings" pitchFamily="2" charset="2"/>
              <a:buChar char="§"/>
            </a:pPr>
            <a:r>
              <a:rPr lang="en-US" dirty="0" smtClean="0"/>
              <a:t>Liability is usually pro forma.</a:t>
            </a:r>
          </a:p>
          <a:p>
            <a:pPr>
              <a:buFont typeface="Wingdings" pitchFamily="2" charset="2"/>
              <a:buChar char="§"/>
            </a:pPr>
            <a:r>
              <a:rPr lang="en-US" dirty="0" smtClean="0"/>
              <a:t>Your College's Terms and Conditions may call for  specific insurance to cover the transaction.  You may call for specific indemnity.  Most Vendors will avoid putting insurance language in the contract.</a:t>
            </a:r>
          </a:p>
          <a:p>
            <a:pPr>
              <a:buFont typeface="Wingdings" pitchFamily="2" charset="2"/>
              <a:buChar char="§"/>
            </a:pPr>
            <a:r>
              <a:rPr lang="en-US" dirty="0" smtClean="0"/>
              <a:t>Left to its own devices the Vendor will disclaim liability as much as it can; or certainly limit the liability.</a:t>
            </a:r>
          </a:p>
          <a:p>
            <a:pPr>
              <a:buFont typeface="Wingdings" pitchFamily="2" charset="2"/>
              <a:buChar char="§"/>
            </a:pPr>
            <a:endParaRPr lang="en-US" dirty="0" smtClean="0"/>
          </a:p>
        </p:txBody>
      </p:sp>
    </p:spTree>
    <p:extLst>
      <p:ext uri="{BB962C8B-B14F-4D97-AF65-F5344CB8AC3E}">
        <p14:creationId xmlns:p14="http://schemas.microsoft.com/office/powerpoint/2010/main" val="399008639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2" descr="Large confetti"/>
          <p:cNvSpPr>
            <a:spLocks noGrp="1" noChangeArrowheads="1"/>
          </p:cNvSpPr>
          <p:nvPr>
            <p:ph type="title"/>
          </p:nvPr>
        </p:nvSpPr>
        <p:spPr/>
        <p:txBody>
          <a:bodyPr>
            <a:normAutofit/>
          </a:bodyPr>
          <a:lstStyle/>
          <a:p>
            <a:pPr eaLnBrk="1" hangingPunct="1"/>
            <a:r>
              <a:rPr lang="en-US" b="1" dirty="0" smtClean="0"/>
              <a:t>Limiting Liability</a:t>
            </a:r>
          </a:p>
        </p:txBody>
      </p:sp>
      <p:sp>
        <p:nvSpPr>
          <p:cNvPr id="30723" name="Rectangle 3"/>
          <p:cNvSpPr>
            <a:spLocks noGrp="1" noChangeArrowheads="1"/>
          </p:cNvSpPr>
          <p:nvPr>
            <p:ph type="body" idx="1"/>
          </p:nvPr>
        </p:nvSpPr>
        <p:spPr>
          <a:xfrm>
            <a:off x="304800" y="1524000"/>
            <a:ext cx="8534400" cy="5105400"/>
          </a:xfrm>
        </p:spPr>
        <p:txBody>
          <a:bodyPr>
            <a:normAutofit/>
          </a:bodyPr>
          <a:lstStyle/>
          <a:p>
            <a:pPr>
              <a:lnSpc>
                <a:spcPct val="120000"/>
              </a:lnSpc>
              <a:buFont typeface="Wingdings" pitchFamily="2" charset="2"/>
              <a:buChar char="§"/>
            </a:pPr>
            <a:r>
              <a:rPr lang="en-US" sz="4100" dirty="0" smtClean="0"/>
              <a:t>You will often see this tactic:</a:t>
            </a:r>
          </a:p>
          <a:p>
            <a:pPr lvl="1">
              <a:lnSpc>
                <a:spcPct val="120000"/>
              </a:lnSpc>
              <a:buFont typeface="Wingdings" pitchFamily="2" charset="2"/>
              <a:buChar char="§"/>
            </a:pPr>
            <a:r>
              <a:rPr lang="en-US" b="1" dirty="0" smtClean="0"/>
              <a:t>Limitation of Liability. </a:t>
            </a:r>
            <a:r>
              <a:rPr lang="en-US" dirty="0" smtClean="0"/>
              <a:t>VENDOR SHALL NOT BE LIABLE FOR ANY AMOUNT EXCEEDING THE TOTAL PORTION OF THE CONTRACT PRICE ACTUALLY PAID BY CLIENT DURING THE THEN CURRENT TERM. </a:t>
            </a:r>
          </a:p>
        </p:txBody>
      </p:sp>
    </p:spTree>
    <p:extLst>
      <p:ext uri="{BB962C8B-B14F-4D97-AF65-F5344CB8AC3E}">
        <p14:creationId xmlns:p14="http://schemas.microsoft.com/office/powerpoint/2010/main" val="120225541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5"/>
          <p:cNvSpPr>
            <a:spLocks noGrp="1"/>
          </p:cNvSpPr>
          <p:nvPr>
            <p:ph type="sldNum" sz="quarter" idx="4294967295"/>
          </p:nvPr>
        </p:nvSpPr>
        <p:spPr>
          <a:xfrm>
            <a:off x="7924800" y="6416675"/>
            <a:ext cx="762000" cy="365125"/>
          </a:xfrm>
          <a:prstGeom prst="rect">
            <a:avLst/>
          </a:prstGeom>
        </p:spPr>
        <p:txBody>
          <a:bodyPr/>
          <a:lstStyle/>
          <a:p>
            <a:endParaRPr lang="en-US" dirty="0"/>
          </a:p>
        </p:txBody>
      </p:sp>
      <p:sp>
        <p:nvSpPr>
          <p:cNvPr id="27651" name="Rectangle 2" descr="Large confetti"/>
          <p:cNvSpPr>
            <a:spLocks noGrp="1" noChangeArrowheads="1"/>
          </p:cNvSpPr>
          <p:nvPr>
            <p:ph type="title"/>
          </p:nvPr>
        </p:nvSpPr>
        <p:spPr/>
        <p:txBody>
          <a:bodyPr>
            <a:normAutofit/>
          </a:bodyPr>
          <a:lstStyle/>
          <a:p>
            <a:pPr eaLnBrk="1" hangingPunct="1"/>
            <a:r>
              <a:rPr lang="en-US" b="1" dirty="0" smtClean="0"/>
              <a:t>Limiting Liability – In Other Words</a:t>
            </a:r>
          </a:p>
        </p:txBody>
      </p:sp>
      <p:sp>
        <p:nvSpPr>
          <p:cNvPr id="30723" name="Rectangle 3"/>
          <p:cNvSpPr>
            <a:spLocks noGrp="1" noChangeArrowheads="1"/>
          </p:cNvSpPr>
          <p:nvPr>
            <p:ph type="body" idx="1"/>
          </p:nvPr>
        </p:nvSpPr>
        <p:spPr>
          <a:xfrm>
            <a:off x="304800" y="1752600"/>
            <a:ext cx="8839200" cy="4572000"/>
          </a:xfrm>
        </p:spPr>
        <p:txBody>
          <a:bodyPr>
            <a:noAutofit/>
          </a:bodyPr>
          <a:lstStyle/>
          <a:p>
            <a:pPr>
              <a:lnSpc>
                <a:spcPct val="120000"/>
              </a:lnSpc>
              <a:buFont typeface="Wingdings" pitchFamily="2" charset="2"/>
              <a:buChar char="§"/>
            </a:pPr>
            <a:r>
              <a:rPr lang="en-US" sz="3200" dirty="0" smtClean="0"/>
              <a:t>The Vendor is saying:</a:t>
            </a:r>
          </a:p>
          <a:p>
            <a:pPr lvl="1">
              <a:lnSpc>
                <a:spcPct val="120000"/>
              </a:lnSpc>
              <a:buFont typeface="Wingdings" pitchFamily="2" charset="2"/>
              <a:buChar char="§"/>
            </a:pPr>
            <a:r>
              <a:rPr lang="en-US" sz="3200" dirty="0" smtClean="0"/>
              <a:t>It does not matter how bad we screw up…</a:t>
            </a:r>
          </a:p>
          <a:p>
            <a:pPr lvl="1">
              <a:lnSpc>
                <a:spcPct val="120000"/>
              </a:lnSpc>
              <a:buFont typeface="Wingdings" pitchFamily="2" charset="2"/>
              <a:buChar char="§"/>
            </a:pPr>
            <a:r>
              <a:rPr lang="en-US" sz="3200" dirty="0" smtClean="0"/>
              <a:t>Even if we lose ALL of your data and you are on the front page of the Washington Post.</a:t>
            </a:r>
          </a:p>
          <a:p>
            <a:pPr lvl="1">
              <a:lnSpc>
                <a:spcPct val="120000"/>
              </a:lnSpc>
              <a:buFont typeface="Wingdings" pitchFamily="2" charset="2"/>
              <a:buChar char="§"/>
            </a:pPr>
            <a:r>
              <a:rPr lang="en-US" sz="3200" dirty="0" smtClean="0"/>
              <a:t>The most you can recover from us is 12 months of service fees.</a:t>
            </a:r>
          </a:p>
          <a:p>
            <a:pPr>
              <a:buFont typeface="Wingdings" pitchFamily="2" charset="2"/>
              <a:buChar char="§"/>
            </a:pPr>
            <a:endParaRPr lang="en-US" sz="3200" dirty="0" smtClean="0"/>
          </a:p>
        </p:txBody>
      </p:sp>
    </p:spTree>
    <p:extLst>
      <p:ext uri="{BB962C8B-B14F-4D97-AF65-F5344CB8AC3E}">
        <p14:creationId xmlns:p14="http://schemas.microsoft.com/office/powerpoint/2010/main" val="72513002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2" descr="Large confetti"/>
          <p:cNvSpPr>
            <a:spLocks noGrp="1" noChangeArrowheads="1"/>
          </p:cNvSpPr>
          <p:nvPr>
            <p:ph type="title"/>
          </p:nvPr>
        </p:nvSpPr>
        <p:spPr/>
        <p:txBody>
          <a:bodyPr>
            <a:normAutofit/>
          </a:bodyPr>
          <a:lstStyle/>
          <a:p>
            <a:pPr eaLnBrk="1" hangingPunct="1"/>
            <a:r>
              <a:rPr lang="en-US" b="1" dirty="0" smtClean="0"/>
              <a:t>Termination of the Agreement</a:t>
            </a:r>
          </a:p>
        </p:txBody>
      </p:sp>
      <p:sp>
        <p:nvSpPr>
          <p:cNvPr id="30723" name="Rectangle 3"/>
          <p:cNvSpPr>
            <a:spLocks noGrp="1" noChangeArrowheads="1"/>
          </p:cNvSpPr>
          <p:nvPr>
            <p:ph type="body" idx="1"/>
          </p:nvPr>
        </p:nvSpPr>
        <p:spPr>
          <a:xfrm>
            <a:off x="304800" y="1752600"/>
            <a:ext cx="8534400" cy="4572000"/>
          </a:xfrm>
        </p:spPr>
        <p:txBody>
          <a:bodyPr>
            <a:normAutofit/>
          </a:bodyPr>
          <a:lstStyle/>
          <a:p>
            <a:pPr>
              <a:buFont typeface="Wingdings" pitchFamily="2" charset="2"/>
              <a:buChar char="§"/>
            </a:pPr>
            <a:r>
              <a:rPr lang="en-US" b="1" dirty="0" smtClean="0"/>
              <a:t>How do you terminate the contract?</a:t>
            </a:r>
          </a:p>
          <a:p>
            <a:pPr>
              <a:buFont typeface="Wingdings" pitchFamily="2" charset="2"/>
              <a:buChar char="§"/>
            </a:pPr>
            <a:r>
              <a:rPr lang="en-US" b="1" dirty="0" smtClean="0"/>
              <a:t>Often times you will see your own College's Terms and Conditions call for "Termination for Budget Reasons" or even "Termination at the Convenience of the College President."</a:t>
            </a:r>
          </a:p>
          <a:p>
            <a:pPr>
              <a:buFont typeface="Wingdings" pitchFamily="2" charset="2"/>
              <a:buChar char="§"/>
            </a:pPr>
            <a:r>
              <a:rPr lang="en-US" b="1" dirty="0" smtClean="0"/>
              <a:t>Vendors hate those.</a:t>
            </a:r>
          </a:p>
          <a:p>
            <a:pPr>
              <a:buFont typeface="Wingdings" pitchFamily="2" charset="2"/>
              <a:buChar char="§"/>
            </a:pPr>
            <a:r>
              <a:rPr lang="en-US" b="1" dirty="0" smtClean="0"/>
              <a:t>You need the Contract to reflect what your College needs.</a:t>
            </a:r>
            <a:endParaRPr lang="en-US" dirty="0" smtClean="0"/>
          </a:p>
          <a:p>
            <a:pPr>
              <a:buFont typeface="Wingdings" pitchFamily="2" charset="2"/>
              <a:buChar char="§"/>
            </a:pPr>
            <a:endParaRPr lang="en-US" dirty="0" smtClean="0"/>
          </a:p>
        </p:txBody>
      </p:sp>
    </p:spTree>
    <p:extLst>
      <p:ext uri="{BB962C8B-B14F-4D97-AF65-F5344CB8AC3E}">
        <p14:creationId xmlns:p14="http://schemas.microsoft.com/office/powerpoint/2010/main" val="392563041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Language in Your Contract</a:t>
            </a:r>
            <a:endParaRPr lang="en-US" dirty="0"/>
          </a:p>
        </p:txBody>
      </p:sp>
      <p:sp>
        <p:nvSpPr>
          <p:cNvPr id="3" name="Content Placeholder 2"/>
          <p:cNvSpPr>
            <a:spLocks noGrp="1"/>
          </p:cNvSpPr>
          <p:nvPr>
            <p:ph idx="1"/>
          </p:nvPr>
        </p:nvSpPr>
        <p:spPr/>
        <p:txBody>
          <a:bodyPr/>
          <a:lstStyle/>
          <a:p>
            <a:r>
              <a:rPr lang="en-US" dirty="0" smtClean="0"/>
              <a:t>Determines the standard of care between the parties.</a:t>
            </a:r>
            <a:endParaRPr lang="en-US" dirty="0"/>
          </a:p>
        </p:txBody>
      </p:sp>
    </p:spTree>
    <p:extLst>
      <p:ext uri="{BB962C8B-B14F-4D97-AF65-F5344CB8AC3E}">
        <p14:creationId xmlns:p14="http://schemas.microsoft.com/office/powerpoint/2010/main" val="48614067"/>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standard of Care?</a:t>
            </a:r>
            <a:endParaRPr lang="en-US" dirty="0"/>
          </a:p>
        </p:txBody>
      </p:sp>
      <p:sp>
        <p:nvSpPr>
          <p:cNvPr id="3" name="Content Placeholder 2"/>
          <p:cNvSpPr>
            <a:spLocks noGrp="1"/>
          </p:cNvSpPr>
          <p:nvPr>
            <p:ph idx="1"/>
          </p:nvPr>
        </p:nvSpPr>
        <p:spPr/>
        <p:txBody>
          <a:bodyPr>
            <a:normAutofit/>
          </a:bodyPr>
          <a:lstStyle/>
          <a:p>
            <a:r>
              <a:rPr lang="en-US" dirty="0" smtClean="0"/>
              <a:t>The watchfulness, attention, caution and prudence that a reasonable person in the circumstances would exercise. If a person's actions do not meet this standard of care, then his/her acts fail to meet the duty of care which all people (supposedly) have toward others. Failure to meet the standard is negligence, and any damages resulting </a:t>
            </a:r>
            <a:r>
              <a:rPr lang="en-US" dirty="0" err="1" smtClean="0"/>
              <a:t>therefrom</a:t>
            </a:r>
            <a:r>
              <a:rPr lang="en-US" dirty="0" smtClean="0"/>
              <a:t> may be claimed in a lawsuit by the injured party.</a:t>
            </a:r>
            <a:endParaRPr lang="en-US" dirty="0"/>
          </a:p>
        </p:txBody>
      </p:sp>
    </p:spTree>
    <p:extLst>
      <p:ext uri="{BB962C8B-B14F-4D97-AF65-F5344CB8AC3E}">
        <p14:creationId xmlns:p14="http://schemas.microsoft.com/office/powerpoint/2010/main" val="31871244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1981</a:t>
            </a:r>
            <a:endParaRPr lang="en-US"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839" b="14480"/>
          <a:stretch/>
        </p:blipFill>
        <p:spPr bwMode="auto">
          <a:xfrm>
            <a:off x="905256" y="2267712"/>
            <a:ext cx="5907024" cy="352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31850" y="1606569"/>
            <a:ext cx="2406650" cy="400110"/>
          </a:xfrm>
          <a:prstGeom prst="rect">
            <a:avLst/>
          </a:prstGeom>
          <a:noFill/>
        </p:spPr>
        <p:txBody>
          <a:bodyPr wrap="square" rtlCol="0">
            <a:spAutoFit/>
          </a:bodyPr>
          <a:lstStyle/>
          <a:p>
            <a:r>
              <a:rPr lang="en-US" sz="2000" b="1" dirty="0" smtClean="0">
                <a:solidFill>
                  <a:srgbClr val="F58D01"/>
                </a:solidFill>
                <a:ea typeface="Segoe UI" panose="020B0502040204020203" pitchFamily="34" charset="0"/>
                <a:cs typeface="Segoe UI" panose="020B0502040204020203" pitchFamily="34" charset="0"/>
              </a:rPr>
              <a:t>IBM PC</a:t>
            </a:r>
            <a:endParaRPr lang="en-US" sz="2000" b="1" dirty="0">
              <a:solidFill>
                <a:srgbClr val="F58D01"/>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51139680"/>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9408"/>
          </a:xfrm>
        </p:spPr>
        <p:txBody>
          <a:bodyPr>
            <a:normAutofit fontScale="90000"/>
          </a:bodyPr>
          <a:lstStyle/>
          <a:p>
            <a:r>
              <a:rPr lang="en-US" dirty="0" smtClean="0"/>
              <a:t>What does that mean for us as IT Security Professionals?</a:t>
            </a:r>
            <a:endParaRPr lang="en-US" dirty="0"/>
          </a:p>
        </p:txBody>
      </p:sp>
      <p:sp>
        <p:nvSpPr>
          <p:cNvPr id="3" name="Content Placeholder 2"/>
          <p:cNvSpPr>
            <a:spLocks noGrp="1"/>
          </p:cNvSpPr>
          <p:nvPr>
            <p:ph idx="1"/>
          </p:nvPr>
        </p:nvSpPr>
        <p:spPr>
          <a:xfrm>
            <a:off x="472190" y="1853377"/>
            <a:ext cx="8229600" cy="5328592"/>
          </a:xfrm>
        </p:spPr>
        <p:txBody>
          <a:bodyPr/>
          <a:lstStyle/>
          <a:p>
            <a:r>
              <a:rPr lang="en-US" dirty="0" smtClean="0"/>
              <a:t>Let's Look at a Cloud Contract as an example.</a:t>
            </a:r>
            <a:endParaRPr lang="en-US" dirty="0"/>
          </a:p>
        </p:txBody>
      </p:sp>
    </p:spTree>
    <p:extLst>
      <p:ext uri="{BB962C8B-B14F-4D97-AF65-F5344CB8AC3E}">
        <p14:creationId xmlns:p14="http://schemas.microsoft.com/office/powerpoint/2010/main" val="3752624555"/>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Actual Contract Paragraph</a:t>
            </a:r>
            <a:endParaRPr lang="en-US" dirty="0"/>
          </a:p>
        </p:txBody>
      </p:sp>
      <p:sp>
        <p:nvSpPr>
          <p:cNvPr id="3" name="Content Placeholder 2"/>
          <p:cNvSpPr>
            <a:spLocks noGrp="1"/>
          </p:cNvSpPr>
          <p:nvPr>
            <p:ph idx="1"/>
          </p:nvPr>
        </p:nvSpPr>
        <p:spPr/>
        <p:txBody>
          <a:bodyPr/>
          <a:lstStyle/>
          <a:p>
            <a:r>
              <a:rPr lang="en-US" sz="3600" dirty="0" smtClean="0"/>
              <a:t>Smith warrants that (</a:t>
            </a:r>
            <a:r>
              <a:rPr lang="en-US" sz="3600" dirty="0" err="1" smtClean="0"/>
              <a:t>i</a:t>
            </a:r>
            <a:r>
              <a:rPr lang="en-US" sz="3600" dirty="0" smtClean="0"/>
              <a:t>) Smith will not share any records processed and stored by the Customer within Smith's system to any other person or entity and (ii) Smith will use </a:t>
            </a:r>
            <a:r>
              <a:rPr lang="en-US" sz="3600" u="sng" dirty="0" smtClean="0">
                <a:solidFill>
                  <a:srgbClr val="FF0000"/>
                </a:solidFill>
              </a:rPr>
              <a:t>commercially reasonable </a:t>
            </a:r>
            <a:r>
              <a:rPr lang="en-US" sz="3600" b="1" i="1" dirty="0" smtClean="0">
                <a:solidFill>
                  <a:schemeClr val="tx2"/>
                </a:solidFill>
              </a:rPr>
              <a:t>efforts</a:t>
            </a:r>
            <a:r>
              <a:rPr lang="en-US" sz="3600" dirty="0" smtClean="0"/>
              <a:t> to fulfill its obligations under this Agreement. </a:t>
            </a:r>
            <a:endParaRPr lang="en-US" sz="3600" dirty="0"/>
          </a:p>
        </p:txBody>
      </p:sp>
    </p:spTree>
    <p:extLst>
      <p:ext uri="{BB962C8B-B14F-4D97-AF65-F5344CB8AC3E}">
        <p14:creationId xmlns:p14="http://schemas.microsoft.com/office/powerpoint/2010/main" val="3145074830"/>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Commercially Reasonable Efforts</a:t>
            </a:r>
            <a:endParaRPr lang="en-US" dirty="0"/>
          </a:p>
        </p:txBody>
      </p:sp>
      <p:sp>
        <p:nvSpPr>
          <p:cNvPr id="3" name="Content Placeholder 2"/>
          <p:cNvSpPr>
            <a:spLocks noGrp="1"/>
          </p:cNvSpPr>
          <p:nvPr>
            <p:ph idx="1"/>
          </p:nvPr>
        </p:nvSpPr>
        <p:spPr/>
        <p:txBody>
          <a:bodyPr/>
          <a:lstStyle/>
          <a:p>
            <a:r>
              <a:rPr lang="en-US" dirty="0" smtClean="0"/>
              <a:t>That sounds reasonable to me.</a:t>
            </a:r>
          </a:p>
          <a:p>
            <a:r>
              <a:rPr lang="en-US" dirty="0" smtClean="0"/>
              <a:t>What does it mean to you?</a:t>
            </a:r>
          </a:p>
          <a:p>
            <a:r>
              <a:rPr lang="en-US" dirty="0" smtClean="0"/>
              <a:t>Would this change if I remove the word </a:t>
            </a:r>
            <a:r>
              <a:rPr lang="en-US" b="1" i="1" dirty="0" smtClean="0">
                <a:solidFill>
                  <a:schemeClr val="tx2"/>
                </a:solidFill>
              </a:rPr>
              <a:t>commercially</a:t>
            </a:r>
            <a:r>
              <a:rPr lang="en-US" dirty="0" smtClean="0"/>
              <a:t>?</a:t>
            </a:r>
          </a:p>
          <a:p>
            <a:pPr>
              <a:buNone/>
            </a:pPr>
            <a:endParaRPr lang="en-US" dirty="0"/>
          </a:p>
        </p:txBody>
      </p:sp>
    </p:spTree>
    <p:extLst>
      <p:ext uri="{BB962C8B-B14F-4D97-AF65-F5344CB8AC3E}">
        <p14:creationId xmlns:p14="http://schemas.microsoft.com/office/powerpoint/2010/main" val="1046437292"/>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a:t>
            </a:r>
            <a:endParaRPr lang="en-US" dirty="0"/>
          </a:p>
        </p:txBody>
      </p:sp>
      <p:sp>
        <p:nvSpPr>
          <p:cNvPr id="3" name="Content Placeholder 2"/>
          <p:cNvSpPr>
            <a:spLocks noGrp="1"/>
          </p:cNvSpPr>
          <p:nvPr>
            <p:ph idx="1"/>
          </p:nvPr>
        </p:nvSpPr>
        <p:spPr/>
        <p:txBody>
          <a:bodyPr>
            <a:normAutofit/>
          </a:bodyPr>
          <a:lstStyle/>
          <a:p>
            <a:r>
              <a:rPr lang="en-US" dirty="0" smtClean="0"/>
              <a:t>Smith warrants that (</a:t>
            </a:r>
            <a:r>
              <a:rPr lang="en-US" dirty="0" err="1" smtClean="0"/>
              <a:t>i</a:t>
            </a:r>
            <a:r>
              <a:rPr lang="en-US" dirty="0" smtClean="0"/>
              <a:t>) Smith will not share any records processed and stored by the Customer within Smith's system to any other person or entity and (ii) Smith will use </a:t>
            </a:r>
            <a:r>
              <a:rPr lang="en-US" u="sng" dirty="0" smtClean="0">
                <a:solidFill>
                  <a:srgbClr val="FF0000"/>
                </a:solidFill>
              </a:rPr>
              <a:t>reasonable </a:t>
            </a:r>
            <a:r>
              <a:rPr lang="en-US" b="1" i="1" dirty="0" smtClean="0">
                <a:solidFill>
                  <a:schemeClr val="tx2"/>
                </a:solidFill>
              </a:rPr>
              <a:t>efforts</a:t>
            </a:r>
            <a:r>
              <a:rPr lang="en-US" dirty="0" smtClean="0"/>
              <a:t> to fulfill its obligations under this Agreement.</a:t>
            </a:r>
          </a:p>
          <a:p>
            <a:pPr>
              <a:buNone/>
            </a:pPr>
            <a:endParaRPr lang="en-US" dirty="0"/>
          </a:p>
        </p:txBody>
      </p:sp>
    </p:spTree>
    <p:extLst>
      <p:ext uri="{BB962C8B-B14F-4D97-AF65-F5344CB8AC3E}">
        <p14:creationId xmlns:p14="http://schemas.microsoft.com/office/powerpoint/2010/main" val="3058802527"/>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Reasonable Efforts</a:t>
            </a:r>
            <a:endParaRPr lang="en-US" dirty="0">
              <a:solidFill>
                <a:schemeClr val="tx2">
                  <a:lumMod val="75000"/>
                </a:schemeClr>
              </a:solidFill>
            </a:endParaRPr>
          </a:p>
        </p:txBody>
      </p:sp>
      <p:sp>
        <p:nvSpPr>
          <p:cNvPr id="3" name="Content Placeholder 2"/>
          <p:cNvSpPr>
            <a:spLocks noGrp="1"/>
          </p:cNvSpPr>
          <p:nvPr>
            <p:ph idx="1"/>
          </p:nvPr>
        </p:nvSpPr>
        <p:spPr/>
        <p:txBody>
          <a:bodyPr/>
          <a:lstStyle/>
          <a:p>
            <a:r>
              <a:rPr lang="en-US" dirty="0" smtClean="0"/>
              <a:t>That sounds reasonable to me too.</a:t>
            </a:r>
          </a:p>
          <a:p>
            <a:r>
              <a:rPr lang="en-US" dirty="0" smtClean="0"/>
              <a:t>What does it mean to you? </a:t>
            </a:r>
          </a:p>
          <a:p>
            <a:r>
              <a:rPr lang="en-US" dirty="0" smtClean="0"/>
              <a:t>Has the standard of care changed from "Commercially Reasonable"?</a:t>
            </a:r>
          </a:p>
          <a:p>
            <a:r>
              <a:rPr lang="en-US" dirty="0" smtClean="0"/>
              <a:t>Would the standard of care change if remove the word "reasonable" and insert the word "best"?</a:t>
            </a:r>
          </a:p>
          <a:p>
            <a:endParaRPr lang="en-US" dirty="0"/>
          </a:p>
        </p:txBody>
      </p:sp>
    </p:spTree>
    <p:extLst>
      <p:ext uri="{BB962C8B-B14F-4D97-AF65-F5344CB8AC3E}">
        <p14:creationId xmlns:p14="http://schemas.microsoft.com/office/powerpoint/2010/main" val="1865547241"/>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a:t>
            </a:r>
            <a:endParaRPr lang="en-US" dirty="0"/>
          </a:p>
        </p:txBody>
      </p:sp>
      <p:sp>
        <p:nvSpPr>
          <p:cNvPr id="3" name="Content Placeholder 2"/>
          <p:cNvSpPr>
            <a:spLocks noGrp="1"/>
          </p:cNvSpPr>
          <p:nvPr>
            <p:ph idx="1"/>
          </p:nvPr>
        </p:nvSpPr>
        <p:spPr/>
        <p:txBody>
          <a:bodyPr>
            <a:normAutofit/>
          </a:bodyPr>
          <a:lstStyle/>
          <a:p>
            <a:r>
              <a:rPr lang="en-US" dirty="0" smtClean="0"/>
              <a:t>Smith warrants that (</a:t>
            </a:r>
            <a:r>
              <a:rPr lang="en-US" dirty="0" err="1" smtClean="0"/>
              <a:t>i</a:t>
            </a:r>
            <a:r>
              <a:rPr lang="en-US" dirty="0" smtClean="0"/>
              <a:t>) Smith will not share any records processed and stored by the Customer within Smith's system to any other person or entity and (ii) Smith will use </a:t>
            </a:r>
            <a:r>
              <a:rPr lang="en-US" u="sng" dirty="0" smtClean="0">
                <a:solidFill>
                  <a:srgbClr val="FF0000"/>
                </a:solidFill>
              </a:rPr>
              <a:t>best </a:t>
            </a:r>
            <a:r>
              <a:rPr lang="en-US" b="1" i="1" dirty="0" smtClean="0">
                <a:solidFill>
                  <a:schemeClr val="tx2"/>
                </a:solidFill>
              </a:rPr>
              <a:t>efforts</a:t>
            </a:r>
            <a:r>
              <a:rPr lang="en-US" dirty="0" smtClean="0"/>
              <a:t> to fulfill its obligations under this Agreement.</a:t>
            </a:r>
          </a:p>
          <a:p>
            <a:pPr>
              <a:buNone/>
            </a:pPr>
            <a:endParaRPr lang="en-US" dirty="0"/>
          </a:p>
        </p:txBody>
      </p:sp>
    </p:spTree>
    <p:extLst>
      <p:ext uri="{BB962C8B-B14F-4D97-AF65-F5344CB8AC3E}">
        <p14:creationId xmlns:p14="http://schemas.microsoft.com/office/powerpoint/2010/main" val="2274327921"/>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Best Efforts</a:t>
            </a:r>
            <a:endParaRPr lang="en-US" b="1" dirty="0"/>
          </a:p>
        </p:txBody>
      </p:sp>
      <p:sp>
        <p:nvSpPr>
          <p:cNvPr id="3" name="Content Placeholder 2"/>
          <p:cNvSpPr>
            <a:spLocks noGrp="1"/>
          </p:cNvSpPr>
          <p:nvPr>
            <p:ph idx="1"/>
          </p:nvPr>
        </p:nvSpPr>
        <p:spPr/>
        <p:txBody>
          <a:bodyPr/>
          <a:lstStyle/>
          <a:p>
            <a:r>
              <a:rPr lang="en-US" dirty="0" smtClean="0"/>
              <a:t>That sounds reasonable to me too.  Is it the best?</a:t>
            </a:r>
          </a:p>
          <a:p>
            <a:r>
              <a:rPr lang="en-US" dirty="0" smtClean="0"/>
              <a:t>What does it mean to you? </a:t>
            </a:r>
          </a:p>
          <a:p>
            <a:r>
              <a:rPr lang="en-US" dirty="0" smtClean="0"/>
              <a:t>Has the standard of care changed?</a:t>
            </a:r>
          </a:p>
          <a:p>
            <a:endParaRPr lang="en-US" dirty="0"/>
          </a:p>
        </p:txBody>
      </p:sp>
    </p:spTree>
    <p:extLst>
      <p:ext uri="{BB962C8B-B14F-4D97-AF65-F5344CB8AC3E}">
        <p14:creationId xmlns:p14="http://schemas.microsoft.com/office/powerpoint/2010/main" val="4056456847"/>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24378"/>
          </a:xfrm>
        </p:spPr>
        <p:txBody>
          <a:bodyPr>
            <a:normAutofit fontScale="90000"/>
          </a:bodyPr>
          <a:lstStyle/>
          <a:p>
            <a:r>
              <a:rPr lang="en-US" dirty="0" smtClean="0"/>
              <a:t>Let's Rate Which Is The Highest Standard</a:t>
            </a:r>
            <a:endParaRPr lang="en-US" dirty="0"/>
          </a:p>
        </p:txBody>
      </p:sp>
      <p:sp>
        <p:nvSpPr>
          <p:cNvPr id="3" name="Content Placeholder 2"/>
          <p:cNvSpPr>
            <a:spLocks noGrp="1"/>
          </p:cNvSpPr>
          <p:nvPr>
            <p:ph idx="1"/>
          </p:nvPr>
        </p:nvSpPr>
        <p:spPr>
          <a:xfrm>
            <a:off x="457200" y="1693888"/>
            <a:ext cx="8229600" cy="4903463"/>
          </a:xfrm>
        </p:spPr>
        <p:txBody>
          <a:bodyPr/>
          <a:lstStyle/>
          <a:p>
            <a:r>
              <a:rPr lang="en-US" dirty="0" smtClean="0"/>
              <a:t>Reasonable Efforts</a:t>
            </a:r>
          </a:p>
          <a:p>
            <a:r>
              <a:rPr lang="en-US" dirty="0" smtClean="0"/>
              <a:t>Commercially Reasonable Efforts</a:t>
            </a:r>
          </a:p>
          <a:p>
            <a:r>
              <a:rPr lang="en-US" dirty="0" smtClean="0"/>
              <a:t>Best Efforts</a:t>
            </a:r>
          </a:p>
          <a:p>
            <a:r>
              <a:rPr lang="en-US" dirty="0" smtClean="0"/>
              <a:t>______ effort (nothing stated about the type of effort)</a:t>
            </a:r>
          </a:p>
          <a:p>
            <a:r>
              <a:rPr lang="en-US" dirty="0" smtClean="0"/>
              <a:t>Which places the highest standard of care on a vendor?</a:t>
            </a:r>
            <a:endParaRPr lang="en-US" dirty="0"/>
          </a:p>
        </p:txBody>
      </p:sp>
    </p:spTree>
    <p:extLst>
      <p:ext uri="{BB962C8B-B14F-4D97-AF65-F5344CB8AC3E}">
        <p14:creationId xmlns:p14="http://schemas.microsoft.com/office/powerpoint/2010/main" val="3624912220"/>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 Reasonable Effort</a:t>
            </a:r>
            <a:endParaRPr lang="en-US" dirty="0"/>
          </a:p>
        </p:txBody>
      </p:sp>
      <p:sp>
        <p:nvSpPr>
          <p:cNvPr id="3" name="Content Placeholder 2"/>
          <p:cNvSpPr>
            <a:spLocks noGrp="1"/>
          </p:cNvSpPr>
          <p:nvPr>
            <p:ph idx="1"/>
          </p:nvPr>
        </p:nvSpPr>
        <p:spPr/>
        <p:txBody>
          <a:bodyPr>
            <a:normAutofit/>
          </a:bodyPr>
          <a:lstStyle/>
          <a:p>
            <a:r>
              <a:rPr lang="en-US" i="1" dirty="0" smtClean="0"/>
              <a:t>Reasonable </a:t>
            </a:r>
            <a:r>
              <a:rPr lang="en-US" dirty="0" smtClean="0"/>
              <a:t>means using sound judgment - exercising a sensible view. The test of reasonableness is an objective test that will assess what other reasonable persons would have done in the same circumstances.</a:t>
            </a:r>
          </a:p>
          <a:p>
            <a:endParaRPr lang="en-US" dirty="0" smtClean="0"/>
          </a:p>
          <a:p>
            <a:endParaRPr lang="en-US" dirty="0" smtClean="0"/>
          </a:p>
        </p:txBody>
      </p:sp>
    </p:spTree>
    <p:extLst>
      <p:ext uri="{BB962C8B-B14F-4D97-AF65-F5344CB8AC3E}">
        <p14:creationId xmlns:p14="http://schemas.microsoft.com/office/powerpoint/2010/main" val="106784608"/>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-Commercially Reasonable</a:t>
            </a:r>
            <a:endParaRPr lang="en-US" dirty="0"/>
          </a:p>
        </p:txBody>
      </p:sp>
      <p:sp>
        <p:nvSpPr>
          <p:cNvPr id="3" name="Content Placeholder 2"/>
          <p:cNvSpPr>
            <a:spLocks noGrp="1"/>
          </p:cNvSpPr>
          <p:nvPr>
            <p:ph idx="1"/>
          </p:nvPr>
        </p:nvSpPr>
        <p:spPr/>
        <p:txBody>
          <a:bodyPr>
            <a:normAutofit/>
          </a:bodyPr>
          <a:lstStyle/>
          <a:p>
            <a:r>
              <a:rPr lang="en-US" i="1" dirty="0" smtClean="0"/>
              <a:t>Reasonable commercial efforts involved making a business </a:t>
            </a:r>
            <a:r>
              <a:rPr lang="en-US" dirty="0" smtClean="0"/>
              <a:t>judgment and the particular correctness of the judgment was not relevant to whether the standard had been met.</a:t>
            </a:r>
          </a:p>
          <a:p>
            <a:r>
              <a:rPr lang="en-US" dirty="0" smtClean="0"/>
              <a:t>Efforts which use a standard of reasonableness defined by what a similar person would do as judged by the standards of the applicable business community. </a:t>
            </a:r>
          </a:p>
          <a:p>
            <a:r>
              <a:rPr lang="en-US" dirty="0" smtClean="0"/>
              <a:t>If it is reasonable to business – it is reasonable.</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39602767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Metro">
      <a:dk1>
        <a:srgbClr val="FFFFFF"/>
      </a:dk1>
      <a:lt1>
        <a:srgbClr val="1F497D"/>
      </a:lt1>
      <a:dk2>
        <a:srgbClr val="FFFFFF"/>
      </a:dk2>
      <a:lt2>
        <a:srgbClr val="1F497D"/>
      </a:lt2>
      <a:accent1>
        <a:srgbClr val="E8402E"/>
      </a:accent1>
      <a:accent2>
        <a:srgbClr val="C0504D"/>
      </a:accent2>
      <a:accent3>
        <a:srgbClr val="9BBB59"/>
      </a:accent3>
      <a:accent4>
        <a:srgbClr val="8064A2"/>
      </a:accent4>
      <a:accent5>
        <a:srgbClr val="4BACC6"/>
      </a:accent5>
      <a:accent6>
        <a:srgbClr val="F79646"/>
      </a:accent6>
      <a:hlink>
        <a:srgbClr val="FFFFFF"/>
      </a:hlink>
      <a:folHlink>
        <a:srgbClr val="C6D9F0"/>
      </a:folHlink>
    </a:clrScheme>
    <a:fontScheme name="Metro">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ssion_Critical_Microsoft_Symposium_2010_16x9">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400" dirty="0"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2010_PPT_Template">
  <a:themeElements>
    <a:clrScheme name="Custom 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FF0000"/>
      </a:hlink>
      <a:folHlink>
        <a:srgbClr val="FF0000"/>
      </a:folHlink>
    </a:clrScheme>
    <a:fontScheme name="Corinthian columns design templat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a:solidFill>
              <a:srgbClr val="000000"/>
            </a:solidFill>
          </a:defRPr>
        </a:defPPr>
      </a:lstStyle>
    </a:txDef>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4735</Words>
  <Application>Microsoft Office PowerPoint</Application>
  <PresentationFormat>On-screen Show (4:3)</PresentationFormat>
  <Paragraphs>543</Paragraphs>
  <Slides>119</Slides>
  <Notes>8</Notes>
  <HiddenSlides>0</HiddenSlides>
  <MMClips>4</MMClips>
  <ScaleCrop>false</ScaleCrop>
  <HeadingPairs>
    <vt:vector size="4" baseType="variant">
      <vt:variant>
        <vt:lpstr>Theme</vt:lpstr>
      </vt:variant>
      <vt:variant>
        <vt:i4>3</vt:i4>
      </vt:variant>
      <vt:variant>
        <vt:lpstr>Slide Titles</vt:lpstr>
      </vt:variant>
      <vt:variant>
        <vt:i4>119</vt:i4>
      </vt:variant>
    </vt:vector>
  </HeadingPairs>
  <TitlesOfParts>
    <vt:vector size="122" baseType="lpstr">
      <vt:lpstr>Office Theme</vt:lpstr>
      <vt:lpstr>Mission_Critical_Microsoft_Symposium_2010_16x9</vt:lpstr>
      <vt:lpstr>2010_PPT_Template</vt:lpstr>
      <vt:lpstr>Legal Structure and the Security Professional                    May 4, 2015</vt:lpstr>
      <vt:lpstr>Introduction - Agenda</vt:lpstr>
      <vt:lpstr>PowerPoint Presentation</vt:lpstr>
      <vt:lpstr>PowerPoint Presentation</vt:lpstr>
      <vt:lpstr>PowerPoint Presentation</vt:lpstr>
      <vt:lpstr>UNIVAC I – 1953 Computing begins</vt:lpstr>
      <vt:lpstr>1964</vt:lpstr>
      <vt:lpstr>1975</vt:lpstr>
      <vt:lpstr>1981</vt:lpstr>
      <vt:lpstr>1984</vt:lpstr>
      <vt:lpstr>1986 – First IBM PC Virus - Brain</vt:lpstr>
      <vt:lpstr>1986 – Computer Fraud and Abuse Act</vt:lpstr>
      <vt:lpstr>Change Impacts Risk</vt:lpstr>
      <vt:lpstr>Threats Grow Exponentially</vt:lpstr>
      <vt:lpstr>Threats X Vulnerability X Impact = Risk</vt:lpstr>
      <vt:lpstr>Even Perceived Risk Grows Steadily</vt:lpstr>
      <vt:lpstr>Risks Meet at the Contract</vt:lpstr>
      <vt:lpstr>Legal System Structure and Landscape; Working with Lawyers </vt:lpstr>
      <vt:lpstr>Yes, We're Lawyers</vt:lpstr>
      <vt:lpstr>Law:  A Taxonomy</vt:lpstr>
      <vt:lpstr>Federal v. State Law</vt:lpstr>
      <vt:lpstr>Federal v. State Law</vt:lpstr>
      <vt:lpstr>Federal v. State Law</vt:lpstr>
      <vt:lpstr>Federal v. State Law</vt:lpstr>
      <vt:lpstr>Types (Levels) of Law</vt:lpstr>
      <vt:lpstr>Types (Levels) of Law</vt:lpstr>
      <vt:lpstr>Types (Levels) of Law</vt:lpstr>
      <vt:lpstr>Types (Levels) of Law</vt:lpstr>
      <vt:lpstr>Types (Kinds) of Law</vt:lpstr>
      <vt:lpstr>Types (Kinds) of Law</vt:lpstr>
      <vt:lpstr>Types (Kinds) of Law</vt:lpstr>
      <vt:lpstr>Whose Law is it, Anyway?</vt:lpstr>
      <vt:lpstr>Speaking of Law: Juris-diction</vt:lpstr>
      <vt:lpstr>Will of the WISP</vt:lpstr>
      <vt:lpstr>And the Beat(ing) Goes On</vt:lpstr>
      <vt:lpstr>Can They Do That? (Do I Have to Do That?)</vt:lpstr>
      <vt:lpstr>Can They Enforce That?: Judicial Jurisdiction</vt:lpstr>
      <vt:lpstr>Judicial Geography</vt:lpstr>
      <vt:lpstr>Internet Geography</vt:lpstr>
      <vt:lpstr>Where do you want to be sued today?</vt:lpstr>
      <vt:lpstr>A Really Big Shoe</vt:lpstr>
      <vt:lpstr>And Another</vt:lpstr>
      <vt:lpstr>You May Ask Yourself:</vt:lpstr>
      <vt:lpstr>Choice of Law and Jurisdiction</vt:lpstr>
      <vt:lpstr>Can They Implement That?: Legislative Jurisdiction</vt:lpstr>
      <vt:lpstr>State of Mine</vt:lpstr>
      <vt:lpstr>BREAK!</vt:lpstr>
      <vt:lpstr>Lawyers:  A User's Manual</vt:lpstr>
      <vt:lpstr>The Office of No?</vt:lpstr>
      <vt:lpstr>PowerPoint Presentation</vt:lpstr>
      <vt:lpstr>You Make the Call</vt:lpstr>
      <vt:lpstr>PowerPoint Presentation</vt:lpstr>
      <vt:lpstr>PowerPoint Presentation</vt:lpstr>
      <vt:lpstr>Decisions, Decisions</vt:lpstr>
      <vt:lpstr>PowerPoint Presentation</vt:lpstr>
      <vt:lpstr>Risky Business</vt:lpstr>
      <vt:lpstr>PowerPoint Presentation</vt:lpstr>
      <vt:lpstr>Advise and Dissent</vt:lpstr>
      <vt:lpstr>Getting to Know You</vt:lpstr>
      <vt:lpstr>Contracts: A Survival Guide</vt:lpstr>
      <vt:lpstr>Dedication</vt:lpstr>
      <vt:lpstr>What is a Contract?</vt:lpstr>
      <vt:lpstr>What is a Contract?</vt:lpstr>
      <vt:lpstr>What is a Contract?</vt:lpstr>
      <vt:lpstr>What Does it Take to Make a Contract?</vt:lpstr>
      <vt:lpstr>What Doesn't it Take to Make a Contract?</vt:lpstr>
      <vt:lpstr>What Doesn't it Take to Make a Contract?</vt:lpstr>
      <vt:lpstr>What Should be in a Contract?</vt:lpstr>
      <vt:lpstr>What Should be in a Contract?</vt:lpstr>
      <vt:lpstr>A Contract is, First and Foremost, a Business Document</vt:lpstr>
      <vt:lpstr>Everything (almost) is Negotiable</vt:lpstr>
      <vt:lpstr>What Should be in a Contract?</vt:lpstr>
      <vt:lpstr>BREAK!</vt:lpstr>
      <vt:lpstr>Contract Clauses Which Should Interest You</vt:lpstr>
      <vt:lpstr>PowerPoint Presentation</vt:lpstr>
      <vt:lpstr>You Are The SME (maybe) – What Are We Buying? </vt:lpstr>
      <vt:lpstr>You Are The SME (maybe) – What Are We Buying? </vt:lpstr>
      <vt:lpstr>Warranties </vt:lpstr>
      <vt:lpstr>Warranty Disclaimer</vt:lpstr>
      <vt:lpstr>Warranties – Weak, But Real</vt:lpstr>
      <vt:lpstr>Warranties – Minimum or SLA's</vt:lpstr>
      <vt:lpstr>Merger and Integration Clause</vt:lpstr>
      <vt:lpstr>Merger and Integration Clause</vt:lpstr>
      <vt:lpstr>Liability/Indemnification</vt:lpstr>
      <vt:lpstr>Limiting Liability</vt:lpstr>
      <vt:lpstr>Limiting Liability – In Other Words</vt:lpstr>
      <vt:lpstr>Termination of the Agreement</vt:lpstr>
      <vt:lpstr>The Language in Your Contract</vt:lpstr>
      <vt:lpstr>What is the standard of Care?</vt:lpstr>
      <vt:lpstr>What does that mean for us as IT Security Professionals?</vt:lpstr>
      <vt:lpstr>An Actual Contract Paragraph</vt:lpstr>
      <vt:lpstr>Commercially Reasonable Efforts</vt:lpstr>
      <vt:lpstr>"Reasonable"</vt:lpstr>
      <vt:lpstr>Reasonable Efforts</vt:lpstr>
      <vt:lpstr>"Best"</vt:lpstr>
      <vt:lpstr>Best Efforts</vt:lpstr>
      <vt:lpstr>Let's Rate Which Is The Highest Standard</vt:lpstr>
      <vt:lpstr>Next – Reasonable Effort</vt:lpstr>
      <vt:lpstr>Next -Commercially Reasonable</vt:lpstr>
      <vt:lpstr>Now – One I Received Last Week</vt:lpstr>
      <vt:lpstr>Very Recent Example -  Adobe</vt:lpstr>
      <vt:lpstr> Fact Pattern – You Are The Judge</vt:lpstr>
      <vt:lpstr>Who Is At Fault?</vt:lpstr>
      <vt:lpstr>Patco Claimed Bank Was At Fault</vt:lpstr>
      <vt:lpstr>Who Do You Think Should Win?</vt:lpstr>
      <vt:lpstr>Security Measures Matter</vt:lpstr>
      <vt:lpstr>Language Matters</vt:lpstr>
      <vt:lpstr>Security is Like A liquor License</vt:lpstr>
      <vt:lpstr>The Privacy Statement – Read It</vt:lpstr>
      <vt:lpstr>HR Had a Problem</vt:lpstr>
      <vt:lpstr>To Do This – Data Had to Be Transferred</vt:lpstr>
      <vt:lpstr>To Do This – Data Had to Be Transferred</vt:lpstr>
      <vt:lpstr>To Do This – Data Had to Be Transferred</vt:lpstr>
      <vt:lpstr>Patrick – they said – Do You Approve This?</vt:lpstr>
      <vt:lpstr>Privacy Statement Said</vt:lpstr>
      <vt:lpstr>Privacy Statement Said</vt:lpstr>
      <vt:lpstr>And Ironically…</vt:lpstr>
      <vt:lpstr>And Finally…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2015-05-01T23:45:53Z</dcterms:created>
  <dcterms:modified xsi:type="dcterms:W3CDTF">2015-05-02T15:23:10Z</dcterms:modified>
</cp:coreProperties>
</file>